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88" r:id="rId3"/>
    <p:sldMasterId id="2147483704" r:id="rId4"/>
    <p:sldMasterId id="2147483720" r:id="rId5"/>
    <p:sldMasterId id="2147483727" r:id="rId6"/>
    <p:sldMasterId id="2147483735" r:id="rId7"/>
  </p:sldMasterIdLst>
  <p:notesMasterIdLst>
    <p:notesMasterId r:id="rId36"/>
  </p:notesMasterIdLst>
  <p:sldIdLst>
    <p:sldId id="2147375776" r:id="rId8"/>
    <p:sldId id="2147483058" r:id="rId9"/>
    <p:sldId id="2147375746" r:id="rId10"/>
    <p:sldId id="2147375753" r:id="rId11"/>
    <p:sldId id="2147375719" r:id="rId12"/>
    <p:sldId id="2147310085" r:id="rId13"/>
    <p:sldId id="2147477957" r:id="rId14"/>
    <p:sldId id="2147483060" r:id="rId15"/>
    <p:sldId id="2147483061" r:id="rId16"/>
    <p:sldId id="2147375751" r:id="rId17"/>
    <p:sldId id="2147375740" r:id="rId18"/>
    <p:sldId id="2147482720" r:id="rId19"/>
    <p:sldId id="2147483014" r:id="rId20"/>
    <p:sldId id="2147375721" r:id="rId21"/>
    <p:sldId id="2147483068" r:id="rId22"/>
    <p:sldId id="16760369" r:id="rId23"/>
    <p:sldId id="2147375727" r:id="rId24"/>
    <p:sldId id="2147477956" r:id="rId25"/>
    <p:sldId id="2147375726" r:id="rId26"/>
    <p:sldId id="2147375777" r:id="rId27"/>
    <p:sldId id="16760359" r:id="rId28"/>
    <p:sldId id="2147483064" r:id="rId29"/>
    <p:sldId id="2147375745" r:id="rId30"/>
    <p:sldId id="2147375748" r:id="rId31"/>
    <p:sldId id="2147483016" r:id="rId32"/>
    <p:sldId id="2147483062" r:id="rId33"/>
    <p:sldId id="2147375767" r:id="rId34"/>
    <p:sldId id="259"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1D1A735B-CE20-404F-8C88-81677E753793}">
          <p14:sldIdLst>
            <p14:sldId id="2147375776"/>
            <p14:sldId id="2147483058"/>
            <p14:sldId id="2147375746"/>
            <p14:sldId id="2147375753"/>
            <p14:sldId id="2147375719"/>
            <p14:sldId id="2147310085"/>
            <p14:sldId id="2147477957"/>
            <p14:sldId id="2147483060"/>
            <p14:sldId id="2147483061"/>
            <p14:sldId id="2147375751"/>
            <p14:sldId id="2147375740"/>
            <p14:sldId id="2147482720"/>
            <p14:sldId id="2147483014"/>
            <p14:sldId id="2147375721"/>
            <p14:sldId id="2147483068"/>
            <p14:sldId id="16760369"/>
            <p14:sldId id="2147375727"/>
            <p14:sldId id="2147477956"/>
            <p14:sldId id="2147375726"/>
            <p14:sldId id="2147375777"/>
            <p14:sldId id="16760359"/>
            <p14:sldId id="2147483064"/>
            <p14:sldId id="2147375745"/>
            <p14:sldId id="2147375748"/>
            <p14:sldId id="2147483016"/>
            <p14:sldId id="2147483062"/>
            <p14:sldId id="2147375767"/>
            <p14:sldId id="25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EFF"/>
    <a:srgbClr val="F2F2F2"/>
    <a:srgbClr val="8299F4"/>
    <a:srgbClr val="FFFFFF"/>
    <a:srgbClr val="F9F9F9"/>
    <a:srgbClr val="F4F7FE"/>
    <a:srgbClr val="F4F6FE"/>
    <a:srgbClr val="F7F7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77" autoAdjust="0"/>
    <p:restoredTop sz="94869" autoAdjust="0"/>
  </p:normalViewPr>
  <p:slideViewPr>
    <p:cSldViewPr snapToGrid="0">
      <p:cViewPr varScale="1">
        <p:scale>
          <a:sx n="80" d="100"/>
          <a:sy n="80" d="100"/>
        </p:scale>
        <p:origin x="53" y="91"/>
      </p:cViewPr>
      <p:guideLst/>
    </p:cSldViewPr>
  </p:slideViewPr>
  <p:notesTextViewPr>
    <p:cViewPr>
      <p:scale>
        <a:sx n="1" d="1"/>
        <a:sy n="1" d="1"/>
      </p:scale>
      <p:origin x="0" y="0"/>
    </p:cViewPr>
  </p:notesTextViewPr>
  <p:notesViewPr>
    <p:cSldViewPr snapToGrid="0">
      <p:cViewPr varScale="1">
        <p:scale>
          <a:sx n="87" d="100"/>
          <a:sy n="87" d="100"/>
        </p:scale>
        <p:origin x="390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A931BC-A911-4DBD-A1B6-0C7C6F06D7E2}" type="datetimeFigureOut">
              <a:rPr lang="zh-CN" altLang="en-US" smtClean="0"/>
              <a:t>2026/6/1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79A153-E11E-4173-8991-A17C2434B4DF}" type="slidenum">
              <a:rPr lang="zh-CN" altLang="en-US" smtClean="0"/>
              <a:t>‹#›</a:t>
            </a:fld>
            <a:endParaRPr lang="zh-CN" altLang="en-US"/>
          </a:p>
        </p:txBody>
      </p:sp>
    </p:spTree>
    <p:extLst>
      <p:ext uri="{BB962C8B-B14F-4D97-AF65-F5344CB8AC3E}">
        <p14:creationId xmlns:p14="http://schemas.microsoft.com/office/powerpoint/2010/main" val="684909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079A153-E11E-4173-8991-A17C2434B4DF}" type="slidenum">
              <a:rPr lang="zh-CN" altLang="en-US" smtClean="0"/>
              <a:t>3</a:t>
            </a:fld>
            <a:endParaRPr lang="zh-CN" altLang="en-US"/>
          </a:p>
        </p:txBody>
      </p:sp>
    </p:spTree>
    <p:extLst>
      <p:ext uri="{BB962C8B-B14F-4D97-AF65-F5344CB8AC3E}">
        <p14:creationId xmlns:p14="http://schemas.microsoft.com/office/powerpoint/2010/main" val="72888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171450" marR="0" lvl="0" indent="-171450" algn="l" defTabSz="3429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zh-CN" altLang="en-US" dirty="0"/>
          </a:p>
        </p:txBody>
      </p:sp>
      <p:sp>
        <p:nvSpPr>
          <p:cNvPr id="4" name="灯片编号占位符 3"/>
          <p:cNvSpPr>
            <a:spLocks noGrp="1"/>
          </p:cNvSpPr>
          <p:nvPr>
            <p:ph type="sldNum" sz="quarter" idx="5"/>
          </p:nvPr>
        </p:nvSpPr>
        <p:spPr/>
        <p:txBody>
          <a:bodyPr/>
          <a:lstStyle/>
          <a:p>
            <a:fld id="{F079A153-E11E-4173-8991-A17C2434B4DF}" type="slidenum">
              <a:rPr lang="zh-CN" altLang="en-US" smtClean="0"/>
              <a:t>23</a:t>
            </a:fld>
            <a:endParaRPr lang="zh-CN" altLang="en-US"/>
          </a:p>
        </p:txBody>
      </p:sp>
    </p:spTree>
    <p:extLst>
      <p:ext uri="{BB962C8B-B14F-4D97-AF65-F5344CB8AC3E}">
        <p14:creationId xmlns:p14="http://schemas.microsoft.com/office/powerpoint/2010/main" val="151499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D5954-A5EB-4461-B6A0-F6C88D9802A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918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3.jp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charset="0"/>
              </a:defRPr>
            </a:lvl1pPr>
          </a:lstStyle>
          <a:p>
            <a:fld id="{BBE29E0C-A0E6-BB49-B7C1-7EFE5AC77BB4}" type="slidenum">
              <a:rPr kumimoji="1" lang="zh-CN" altLang="en-US" smtClean="0"/>
              <a:t>‹#›</a:t>
            </a:fld>
            <a:endParaRPr kumimoji="1" lang="zh-CN" altLang="en-US"/>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201736" y="4030824"/>
            <a:ext cx="338554" cy="2386627"/>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sp>
        <p:nvSpPr>
          <p:cNvPr id="2" name="标题占位符 1">
            <a:extLst>
              <a:ext uri="{FF2B5EF4-FFF2-40B4-BE49-F238E27FC236}">
                <a16:creationId xmlns:a16="http://schemas.microsoft.com/office/drawing/2014/main" id="{6E768D27-0E10-E6D3-2268-56F2F0B41906}"/>
              </a:ext>
            </a:extLst>
          </p:cNvPr>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50" baseline="0">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Tree>
    <p:extLst>
      <p:ext uri="{BB962C8B-B14F-4D97-AF65-F5344CB8AC3E}">
        <p14:creationId xmlns:p14="http://schemas.microsoft.com/office/powerpoint/2010/main" val="934335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3 正文-分栏">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73BA8B9-74A9-F201-406C-41D35ECE9652}"/>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t="13231" b="18586"/>
          <a:stretch/>
        </p:blipFill>
        <p:spPr>
          <a:xfrm>
            <a:off x="4795016" y="1"/>
            <a:ext cx="7396984" cy="6858000"/>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4" name="文本占位符 2">
            <a:extLst>
              <a:ext uri="{FF2B5EF4-FFF2-40B4-BE49-F238E27FC236}">
                <a16:creationId xmlns:a16="http://schemas.microsoft.com/office/drawing/2014/main" id="{257A8062-900A-CFF4-C7E3-EBC215F04308}"/>
              </a:ext>
            </a:extLst>
          </p:cNvPr>
          <p:cNvSpPr>
            <a:spLocks noGrp="1"/>
          </p:cNvSpPr>
          <p:nvPr>
            <p:ph idx="1" hasCustomPrompt="1"/>
          </p:nvPr>
        </p:nvSpPr>
        <p:spPr>
          <a:xfrm>
            <a:off x="783591" y="1107363"/>
            <a:ext cx="5073199" cy="5212413"/>
          </a:xfrm>
          <a:prstGeom prst="rect">
            <a:avLst/>
          </a:prstGeom>
        </p:spPr>
        <p:txBody>
          <a:bodyPr vert="horz" lIns="91440" tIns="45720" rIns="91440" bIns="45720" rtlCol="0">
            <a:noAutofit/>
          </a:bodyPr>
          <a:lstStyle>
            <a:lvl1pPr>
              <a:defRPr/>
            </a:lvl1p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单击此处编辑内容</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5" name="日期占位符 3">
            <a:extLst>
              <a:ext uri="{FF2B5EF4-FFF2-40B4-BE49-F238E27FC236}">
                <a16:creationId xmlns:a16="http://schemas.microsoft.com/office/drawing/2014/main" id="{5C72F122-E48C-8C5A-1236-C55EF3F10DAD}"/>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6" name="页脚占位符 4">
            <a:extLst>
              <a:ext uri="{FF2B5EF4-FFF2-40B4-BE49-F238E27FC236}">
                <a16:creationId xmlns:a16="http://schemas.microsoft.com/office/drawing/2014/main" id="{402BC0DE-F952-0F70-7444-C06B5FE1AF69}"/>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6" name="灯片编号占位符 5">
            <a:extLst>
              <a:ext uri="{FF2B5EF4-FFF2-40B4-BE49-F238E27FC236}">
                <a16:creationId xmlns:a16="http://schemas.microsoft.com/office/drawing/2014/main" id="{82C7B238-4EBD-8A06-64A4-64585623B953}"/>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17" name="文本占位符 2">
            <a:extLst>
              <a:ext uri="{FF2B5EF4-FFF2-40B4-BE49-F238E27FC236}">
                <a16:creationId xmlns:a16="http://schemas.microsoft.com/office/drawing/2014/main" id="{90CA09C2-C914-539C-7A3B-A83D6E2F60E2}"/>
              </a:ext>
            </a:extLst>
          </p:cNvPr>
          <p:cNvSpPr>
            <a:spLocks noGrp="1"/>
          </p:cNvSpPr>
          <p:nvPr>
            <p:ph idx="10" hasCustomPrompt="1"/>
          </p:nvPr>
        </p:nvSpPr>
        <p:spPr>
          <a:xfrm>
            <a:off x="6536210" y="1107363"/>
            <a:ext cx="5073199" cy="5212413"/>
          </a:xfrm>
          <a:prstGeom prst="rect">
            <a:avLst/>
          </a:prstGeom>
        </p:spPr>
        <p:txBody>
          <a:bodyPr vert="horz" lIns="91440" tIns="45720" rIns="91440" bIns="45720" rtlCol="0">
            <a:noAutofit/>
          </a:bodyPr>
          <a:lstStyle>
            <a:lvl1pPr>
              <a:defRPr kumimoji="0" lang="zh-CN" altLang="en-US" sz="2400" b="0" i="0" u="none" strike="noStrike" cap="none" spc="100" normalizeH="0" baseline="0" dirty="0" smtClean="0">
                <a:ln>
                  <a:noFill/>
                </a:ln>
                <a:solidFill>
                  <a:sysClr val="windowText" lastClr="000000"/>
                </a:solidFill>
                <a:effectLst/>
                <a:uLnTx/>
                <a:uFillTx/>
                <a:latin typeface="微软雅黑" panose="020B0503020204020204" pitchFamily="34" charset="-122"/>
                <a:ea typeface="微软雅黑" panose="020B0503020204020204" pitchFamily="34" charset="-122"/>
              </a:defRPr>
            </a:lvl1pPr>
            <a:lvl2pPr>
              <a:defRPr kumimoji="0" lang="zh-CN" altLang="en-US" sz="2000" b="0" i="0" u="none" strike="noStrike" cap="none" spc="0" normalizeH="0" baseline="0" dirty="0" smtClean="0">
                <a:ln>
                  <a:noFill/>
                </a:ln>
                <a:solidFill>
                  <a:sysClr val="windowText" lastClr="000000"/>
                </a:solidFill>
                <a:effectLst/>
                <a:uLnTx/>
                <a:uFillTx/>
                <a:latin typeface="微软雅黑" panose="020B0503020204020204" pitchFamily="34" charset="-122"/>
                <a:ea typeface="微软雅黑" panose="020B0503020204020204" pitchFamily="34" charset="-122"/>
              </a:defRPr>
            </a:lvl2pPr>
            <a:lvl3pPr>
              <a:defRPr kumimoji="0" lang="zh-CN" altLang="en-US" sz="1400" b="0" i="0" u="none" strike="noStrike" cap="none" spc="0" normalizeH="0" baseline="0" dirty="0" smtClean="0">
                <a:ln>
                  <a:noFill/>
                </a:ln>
                <a:solidFill>
                  <a:sysClr val="windowText" lastClr="000000"/>
                </a:solidFill>
                <a:effectLst/>
                <a:uLnTx/>
                <a:uFillTx/>
                <a:latin typeface="微软雅黑" panose="020B0503020204020204" pitchFamily="34" charset="-122"/>
                <a:ea typeface="微软雅黑" panose="020B0503020204020204" pitchFamily="34" charset="-122"/>
              </a:defRPr>
            </a:lvl3pPr>
            <a:lvl4pPr>
              <a:defRPr kumimoji="0" lang="zh-CN" altLang="en-US" sz="1200" b="0" i="0" u="none" strike="noStrike" cap="none" spc="0" normalizeH="0" baseline="0" dirty="0" smtClean="0">
                <a:ln>
                  <a:noFill/>
                </a:ln>
                <a:solidFill>
                  <a:sysClr val="windowText" lastClr="000000"/>
                </a:solidFill>
                <a:effectLst/>
                <a:uLnTx/>
                <a:uFillTx/>
                <a:latin typeface="微软雅黑" panose="020B0503020204020204" pitchFamily="34" charset="-122"/>
                <a:ea typeface="微软雅黑" panose="020B0503020204020204" pitchFamily="34" charset="-122"/>
              </a:defRPr>
            </a:lvl4pPr>
            <a:lvl5pPr>
              <a:defRPr kumimoji="0" lang="zh-CN" altLang="en-US" sz="1050" b="0" i="0" u="none" strike="noStrike" cap="none" spc="0" normalizeH="0" baseline="0" dirty="0" smtClean="0">
                <a:ln>
                  <a:noFill/>
                </a:ln>
                <a:solidFill>
                  <a:sysClr val="windowText" lastClr="000000"/>
                </a:solidFill>
                <a:effectLst/>
                <a:uLnTx/>
                <a:uFillTx/>
                <a:latin typeface="微软雅黑" panose="020B0503020204020204" pitchFamily="34" charset="-122"/>
                <a:ea typeface="微软雅黑" panose="020B0503020204020204" pitchFamily="34" charset="-122"/>
              </a:defRPr>
            </a:lvl5pPr>
          </a:lstStyle>
          <a:p>
            <a:pPr marL="228600" marR="0" lvl="0" indent="-228600" fontAlgn="auto">
              <a:lnSpc>
                <a:spcPct val="125000"/>
              </a:lnSpc>
              <a:spcBef>
                <a:spcPts val="0"/>
              </a:spcBef>
              <a:spcAft>
                <a:spcPts val="1000"/>
              </a:spcAft>
              <a:buClrTx/>
              <a:buSzTx/>
              <a:buFont typeface="Wingdings" panose="05000000000000000000" pitchFamily="2" charset="2"/>
              <a:buChar char="Ø"/>
              <a:tabLst/>
            </a:pPr>
            <a:r>
              <a:rPr lang="zh-CN" altLang="en-US" dirty="0"/>
              <a:t>单击此处编辑内容</a:t>
            </a:r>
          </a:p>
          <a:p>
            <a:pPr marL="540000" marR="0" lvl="1" indent="-228600" fontAlgn="auto">
              <a:lnSpc>
                <a:spcPct val="125000"/>
              </a:lnSpc>
              <a:spcBef>
                <a:spcPts val="0"/>
              </a:spcBef>
              <a:spcAft>
                <a:spcPts val="600"/>
              </a:spcAft>
              <a:buClrTx/>
              <a:buSzTx/>
              <a:buFont typeface="Arial" panose="020B0604020202020204" pitchFamily="34" charset="0"/>
              <a:buChar char="•"/>
              <a:tabLst/>
            </a:pPr>
            <a:r>
              <a:rPr lang="zh-CN" altLang="en-US" dirty="0"/>
              <a:t>二级</a:t>
            </a:r>
          </a:p>
          <a:p>
            <a:pPr marL="900000" marR="0" lvl="2" indent="-228600" fontAlgn="auto">
              <a:lnSpc>
                <a:spcPct val="125000"/>
              </a:lnSpc>
              <a:spcBef>
                <a:spcPts val="0"/>
              </a:spcBef>
              <a:spcAft>
                <a:spcPts val="300"/>
              </a:spcAft>
              <a:buClrTx/>
              <a:buSzTx/>
              <a:buFont typeface="Arial" panose="020B0604020202020204" pitchFamily="34" charset="0"/>
              <a:buChar char="•"/>
              <a:tabLst/>
            </a:pPr>
            <a:r>
              <a:rPr lang="zh-CN" altLang="en-US" dirty="0"/>
              <a:t>三级</a:t>
            </a:r>
          </a:p>
          <a:p>
            <a:pPr marL="1260000" marR="0" lvl="3" indent="-228600" fontAlgn="auto">
              <a:lnSpc>
                <a:spcPct val="125000"/>
              </a:lnSpc>
              <a:spcBef>
                <a:spcPts val="0"/>
              </a:spcBef>
              <a:spcAft>
                <a:spcPts val="300"/>
              </a:spcAft>
              <a:buClrTx/>
              <a:buSzTx/>
              <a:buFont typeface="Arial" panose="020B0604020202020204" pitchFamily="34" charset="0"/>
              <a:buChar char="•"/>
              <a:tabLst/>
            </a:pPr>
            <a:r>
              <a:rPr lang="zh-CN" altLang="en-US" dirty="0"/>
              <a:t>四级</a:t>
            </a:r>
          </a:p>
          <a:p>
            <a:pPr marL="1620000" marR="0" lvl="4" indent="-228600" fontAlgn="auto">
              <a:lnSpc>
                <a:spcPct val="125000"/>
              </a:lnSpc>
              <a:spcBef>
                <a:spcPts val="0"/>
              </a:spcBef>
              <a:spcAft>
                <a:spcPts val="300"/>
              </a:spcAft>
              <a:buClrTx/>
              <a:buSzTx/>
              <a:buFont typeface="Arial" panose="020B0604020202020204" pitchFamily="34" charset="0"/>
              <a:buChar char="•"/>
              <a:tabLst/>
            </a:pPr>
            <a:r>
              <a:rPr lang="zh-CN" altLang="en-US" dirty="0"/>
              <a:t>五级</a:t>
            </a:r>
          </a:p>
        </p:txBody>
      </p:sp>
      <p:sp>
        <p:nvSpPr>
          <p:cNvPr id="3" name="竖排文字占位符 2">
            <a:extLst>
              <a:ext uri="{FF2B5EF4-FFF2-40B4-BE49-F238E27FC236}">
                <a16:creationId xmlns:a16="http://schemas.microsoft.com/office/drawing/2014/main" id="{50FAC1B4-0A1E-5899-2A6F-CB5CEC9A8CC4}"/>
              </a:ext>
            </a:extLst>
          </p:cNvPr>
          <p:cNvSpPr>
            <a:spLocks noGrp="1"/>
          </p:cNvSpPr>
          <p:nvPr>
            <p:ph type="body" orient="vert" sz="quarter" idx="11"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660915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4 正文-无分层内容">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73BA8B9-74A9-F201-406C-41D35ECE9652}"/>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t="13231" b="18586"/>
          <a:stretch/>
        </p:blipFill>
        <p:spPr>
          <a:xfrm>
            <a:off x="4795016" y="0"/>
            <a:ext cx="7396984" cy="6858000"/>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文本占位符 3">
            <a:extLst>
              <a:ext uri="{FF2B5EF4-FFF2-40B4-BE49-F238E27FC236}">
                <a16:creationId xmlns:a16="http://schemas.microsoft.com/office/drawing/2014/main" id="{502C7698-FD04-33EC-DCAB-175BD58603DE}"/>
              </a:ext>
            </a:extLst>
          </p:cNvPr>
          <p:cNvSpPr>
            <a:spLocks noGrp="1"/>
          </p:cNvSpPr>
          <p:nvPr>
            <p:ph type="body" sz="quarter" idx="11" hasCustomPrompt="1"/>
          </p:nvPr>
        </p:nvSpPr>
        <p:spPr>
          <a:xfrm>
            <a:off x="784224" y="1108075"/>
            <a:ext cx="10825183" cy="5208588"/>
          </a:xfrm>
        </p:spPr>
        <p:txBody>
          <a:bodyPr/>
          <a:lstStyle>
            <a:lvl1pPr marL="0" indent="0">
              <a:lnSpc>
                <a:spcPct val="150000"/>
              </a:lnSpc>
              <a:spcBef>
                <a:spcPts val="0"/>
              </a:spcBef>
              <a:spcAft>
                <a:spcPts val="1200"/>
              </a:spcAft>
              <a:buFontTx/>
              <a:buNone/>
              <a:defRPr sz="1200"/>
            </a:lvl1pPr>
            <a:lvl2pPr marL="457200" indent="0">
              <a:lnSpc>
                <a:spcPct val="150000"/>
              </a:lnSpc>
              <a:spcBef>
                <a:spcPts val="0"/>
              </a:spcBef>
              <a:spcAft>
                <a:spcPts val="1200"/>
              </a:spcAft>
              <a:buFontTx/>
              <a:buNone/>
              <a:defRPr sz="1200"/>
            </a:lvl2pPr>
            <a:lvl3pPr marL="914400" indent="0">
              <a:lnSpc>
                <a:spcPct val="150000"/>
              </a:lnSpc>
              <a:spcBef>
                <a:spcPts val="0"/>
              </a:spcBef>
              <a:spcAft>
                <a:spcPts val="1200"/>
              </a:spcAft>
              <a:buFontTx/>
              <a:buNone/>
              <a:defRPr sz="1200"/>
            </a:lvl3pPr>
            <a:lvl4pPr marL="1371600" indent="0">
              <a:lnSpc>
                <a:spcPct val="150000"/>
              </a:lnSpc>
              <a:spcBef>
                <a:spcPts val="0"/>
              </a:spcBef>
              <a:spcAft>
                <a:spcPts val="1200"/>
              </a:spcAft>
              <a:buFontTx/>
              <a:buNone/>
              <a:defRPr sz="1200"/>
            </a:lvl4pPr>
            <a:lvl5pPr marL="1828800" indent="0">
              <a:lnSpc>
                <a:spcPct val="150000"/>
              </a:lnSpc>
              <a:spcBef>
                <a:spcPts val="0"/>
              </a:spcBef>
              <a:spcAft>
                <a:spcPts val="1200"/>
              </a:spcAft>
              <a:buFontTx/>
              <a:buNone/>
              <a:defRPr sz="1200"/>
            </a:lvl5pPr>
          </a:lstStyle>
          <a:p>
            <a:pPr lvl="0"/>
            <a:r>
              <a:rPr lang="zh-CN" altLang="en-US" dirty="0"/>
              <a:t>单击此处编辑文字</a:t>
            </a:r>
          </a:p>
          <a:p>
            <a:pPr lvl="0"/>
            <a:r>
              <a:rPr lang="zh-CN" altLang="en-US" dirty="0"/>
              <a:t>单击此处编辑文字</a:t>
            </a:r>
          </a:p>
        </p:txBody>
      </p:sp>
      <p:sp>
        <p:nvSpPr>
          <p:cNvPr id="3" name="竖排文字占位符 2">
            <a:extLst>
              <a:ext uri="{FF2B5EF4-FFF2-40B4-BE49-F238E27FC236}">
                <a16:creationId xmlns:a16="http://schemas.microsoft.com/office/drawing/2014/main" id="{89F94C24-24F7-CC70-FEEC-8E465D8262EF}"/>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3667417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5 正文-无分层内容-分栏">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73BA8B9-74A9-F201-406C-41D35ECE9652}"/>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t="13231" b="18586"/>
          <a:stretch/>
        </p:blipFill>
        <p:spPr>
          <a:xfrm>
            <a:off x="4795016" y="0"/>
            <a:ext cx="7396984" cy="6858000"/>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文本占位符 3">
            <a:extLst>
              <a:ext uri="{FF2B5EF4-FFF2-40B4-BE49-F238E27FC236}">
                <a16:creationId xmlns:a16="http://schemas.microsoft.com/office/drawing/2014/main" id="{502C7698-FD04-33EC-DCAB-175BD58603DE}"/>
              </a:ext>
            </a:extLst>
          </p:cNvPr>
          <p:cNvSpPr>
            <a:spLocks noGrp="1"/>
          </p:cNvSpPr>
          <p:nvPr>
            <p:ph type="body" sz="quarter" idx="11" hasCustomPrompt="1"/>
          </p:nvPr>
        </p:nvSpPr>
        <p:spPr>
          <a:xfrm>
            <a:off x="784225" y="1108075"/>
            <a:ext cx="5072400" cy="5208588"/>
          </a:xfrm>
        </p:spPr>
        <p:txBody>
          <a:bodyPr/>
          <a:lstStyle>
            <a:lvl1pPr marL="0" indent="0">
              <a:lnSpc>
                <a:spcPct val="150000"/>
              </a:lnSpc>
              <a:spcBef>
                <a:spcPts val="0"/>
              </a:spcBef>
              <a:spcAft>
                <a:spcPts val="1200"/>
              </a:spcAft>
              <a:buFontTx/>
              <a:buNone/>
              <a:defRPr sz="1200"/>
            </a:lvl1pPr>
            <a:lvl2pPr marL="457200" indent="0">
              <a:lnSpc>
                <a:spcPct val="150000"/>
              </a:lnSpc>
              <a:spcBef>
                <a:spcPts val="0"/>
              </a:spcBef>
              <a:spcAft>
                <a:spcPts val="1200"/>
              </a:spcAft>
              <a:buFontTx/>
              <a:buNone/>
              <a:defRPr sz="1200"/>
            </a:lvl2pPr>
            <a:lvl3pPr marL="914400" indent="0">
              <a:lnSpc>
                <a:spcPct val="150000"/>
              </a:lnSpc>
              <a:spcBef>
                <a:spcPts val="0"/>
              </a:spcBef>
              <a:spcAft>
                <a:spcPts val="1200"/>
              </a:spcAft>
              <a:buFontTx/>
              <a:buNone/>
              <a:defRPr sz="1200"/>
            </a:lvl3pPr>
            <a:lvl4pPr marL="1371600" indent="0">
              <a:lnSpc>
                <a:spcPct val="150000"/>
              </a:lnSpc>
              <a:spcBef>
                <a:spcPts val="0"/>
              </a:spcBef>
              <a:spcAft>
                <a:spcPts val="1200"/>
              </a:spcAft>
              <a:buFontTx/>
              <a:buNone/>
              <a:defRPr sz="1200"/>
            </a:lvl4pPr>
            <a:lvl5pPr marL="1828800" indent="0">
              <a:lnSpc>
                <a:spcPct val="150000"/>
              </a:lnSpc>
              <a:spcBef>
                <a:spcPts val="0"/>
              </a:spcBef>
              <a:spcAft>
                <a:spcPts val="1200"/>
              </a:spcAft>
              <a:buFontTx/>
              <a:buNone/>
              <a:defRPr sz="1200"/>
            </a:lvl5pPr>
          </a:lstStyle>
          <a:p>
            <a:pPr lvl="0"/>
            <a:r>
              <a:rPr lang="zh-CN" altLang="en-US" dirty="0"/>
              <a:t>单击此处编辑文字</a:t>
            </a:r>
          </a:p>
          <a:p>
            <a:pPr lvl="0"/>
            <a:r>
              <a:rPr lang="zh-CN" altLang="en-US" dirty="0"/>
              <a:t>单击此处编辑文字</a:t>
            </a:r>
          </a:p>
        </p:txBody>
      </p:sp>
      <p:sp>
        <p:nvSpPr>
          <p:cNvPr id="5" name="文本占位符 3">
            <a:extLst>
              <a:ext uri="{FF2B5EF4-FFF2-40B4-BE49-F238E27FC236}">
                <a16:creationId xmlns:a16="http://schemas.microsoft.com/office/drawing/2014/main" id="{7884C4C2-276A-68F3-6146-8EE63274DBB1}"/>
              </a:ext>
            </a:extLst>
          </p:cNvPr>
          <p:cNvSpPr>
            <a:spLocks noGrp="1"/>
          </p:cNvSpPr>
          <p:nvPr>
            <p:ph type="body" sz="quarter" idx="12" hasCustomPrompt="1"/>
          </p:nvPr>
        </p:nvSpPr>
        <p:spPr>
          <a:xfrm>
            <a:off x="6537009" y="1108075"/>
            <a:ext cx="5072400" cy="5208588"/>
          </a:xfrm>
        </p:spPr>
        <p:txBody>
          <a:bodyPr/>
          <a:lstStyle>
            <a:lvl1pPr marL="0" indent="0">
              <a:lnSpc>
                <a:spcPct val="150000"/>
              </a:lnSpc>
              <a:spcBef>
                <a:spcPts val="0"/>
              </a:spcBef>
              <a:spcAft>
                <a:spcPts val="1200"/>
              </a:spcAft>
              <a:buFontTx/>
              <a:buNone/>
              <a:defRPr sz="1200"/>
            </a:lvl1pPr>
            <a:lvl2pPr marL="457200" indent="0">
              <a:lnSpc>
                <a:spcPct val="150000"/>
              </a:lnSpc>
              <a:spcBef>
                <a:spcPts val="0"/>
              </a:spcBef>
              <a:spcAft>
                <a:spcPts val="1200"/>
              </a:spcAft>
              <a:buFontTx/>
              <a:buNone/>
              <a:defRPr sz="1200"/>
            </a:lvl2pPr>
            <a:lvl3pPr marL="914400" indent="0">
              <a:lnSpc>
                <a:spcPct val="150000"/>
              </a:lnSpc>
              <a:spcBef>
                <a:spcPts val="0"/>
              </a:spcBef>
              <a:spcAft>
                <a:spcPts val="1200"/>
              </a:spcAft>
              <a:buFontTx/>
              <a:buNone/>
              <a:defRPr sz="1200"/>
            </a:lvl3pPr>
            <a:lvl4pPr marL="1371600" indent="0">
              <a:lnSpc>
                <a:spcPct val="150000"/>
              </a:lnSpc>
              <a:spcBef>
                <a:spcPts val="0"/>
              </a:spcBef>
              <a:spcAft>
                <a:spcPts val="1200"/>
              </a:spcAft>
              <a:buFontTx/>
              <a:buNone/>
              <a:defRPr sz="1200"/>
            </a:lvl4pPr>
            <a:lvl5pPr marL="1828800" indent="0">
              <a:lnSpc>
                <a:spcPct val="150000"/>
              </a:lnSpc>
              <a:spcBef>
                <a:spcPts val="0"/>
              </a:spcBef>
              <a:spcAft>
                <a:spcPts val="1200"/>
              </a:spcAft>
              <a:buFontTx/>
              <a:buNone/>
              <a:defRPr sz="1200"/>
            </a:lvl5pPr>
          </a:lstStyle>
          <a:p>
            <a:pPr lvl="0"/>
            <a:r>
              <a:rPr lang="zh-CN" altLang="en-US" dirty="0"/>
              <a:t>单击此处编辑文字</a:t>
            </a:r>
          </a:p>
          <a:p>
            <a:pPr lvl="0"/>
            <a:r>
              <a:rPr lang="zh-CN" altLang="en-US" dirty="0"/>
              <a:t>单击此处编辑文字</a:t>
            </a:r>
          </a:p>
        </p:txBody>
      </p:sp>
      <p:sp>
        <p:nvSpPr>
          <p:cNvPr id="3" name="竖排文字占位符 2">
            <a:extLst>
              <a:ext uri="{FF2B5EF4-FFF2-40B4-BE49-F238E27FC236}">
                <a16:creationId xmlns:a16="http://schemas.microsoft.com/office/drawing/2014/main" id="{D6E41E68-D086-9352-E0D1-A5E29FDE83DC}"/>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391125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02 正文-常规">
    <p:spTree>
      <p:nvGrpSpPr>
        <p:cNvPr id="1" name=""/>
        <p:cNvGrpSpPr/>
        <p:nvPr/>
      </p:nvGrpSpPr>
      <p:grpSpPr>
        <a:xfrm>
          <a:off x="0" y="0"/>
          <a:ext cx="0" cy="0"/>
          <a:chOff x="0" y="0"/>
          <a:chExt cx="0" cy="0"/>
        </a:xfrm>
      </p:grpSpPr>
      <p:sp>
        <p:nvSpPr>
          <p:cNvPr id="2" name="bk object 16">
            <a:extLst>
              <a:ext uri="{FF2B5EF4-FFF2-40B4-BE49-F238E27FC236}">
                <a16:creationId xmlns:a16="http://schemas.microsoft.com/office/drawing/2014/main" id="{D95FCD4C-A087-96FB-407A-B34EC77E25EC}"/>
              </a:ext>
            </a:extLst>
          </p:cNvPr>
          <p:cNvSpPr/>
          <p:nvPr userDrawn="1"/>
        </p:nvSpPr>
        <p:spPr>
          <a:xfrm>
            <a:off x="9907" y="1953491"/>
            <a:ext cx="12182094" cy="4904509"/>
          </a:xfrm>
          <a:prstGeom prst="rect">
            <a:avLst/>
          </a:prstGeom>
          <a:blipFill>
            <a:blip r:embed="rId2" cstate="email">
              <a:alphaModFix amt="14000"/>
              <a:duotone>
                <a:schemeClr val="accent1">
                  <a:shade val="45000"/>
                  <a:satMod val="135000"/>
                </a:schemeClr>
                <a:prstClr val="white"/>
              </a:duotone>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6" name="文本占位符 2">
            <a:extLst>
              <a:ext uri="{FF2B5EF4-FFF2-40B4-BE49-F238E27FC236}">
                <a16:creationId xmlns:a16="http://schemas.microsoft.com/office/drawing/2014/main" id="{28ADD3EA-C52D-3778-1F5C-785E9803DB9F}"/>
              </a:ext>
            </a:extLst>
          </p:cNvPr>
          <p:cNvSpPr>
            <a:spLocks noGrp="1"/>
          </p:cNvSpPr>
          <p:nvPr>
            <p:ph idx="1"/>
          </p:nvPr>
        </p:nvSpPr>
        <p:spPr>
          <a:xfrm>
            <a:off x="783591" y="1107363"/>
            <a:ext cx="10825818" cy="5212413"/>
          </a:xfrm>
          <a:prstGeom prst="rect">
            <a:avLst/>
          </a:prstGeom>
        </p:spPr>
        <p:txBody>
          <a:bodyPr vert="horz" lIns="91440" tIns="45720" rIns="91440" bIns="45720" rtlCol="0">
            <a:noAutofit/>
          </a:body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一级内容，如需改为次级内容，单击</a:t>
            </a:r>
            <a:r>
              <a:rPr lang="en-US" altLang="zh-CN" dirty="0"/>
              <a:t>Tab</a:t>
            </a:r>
            <a:r>
              <a:rPr lang="zh-CN" altLang="en-US" dirty="0"/>
              <a:t>键</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竖排文字占位符 2">
            <a:extLst>
              <a:ext uri="{FF2B5EF4-FFF2-40B4-BE49-F238E27FC236}">
                <a16:creationId xmlns:a16="http://schemas.microsoft.com/office/drawing/2014/main" id="{00E755D4-EE23-79C7-2B8D-675BA3CE39FC}"/>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21702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02 正文-常规">
    <p:spTree>
      <p:nvGrpSpPr>
        <p:cNvPr id="1" name=""/>
        <p:cNvGrpSpPr/>
        <p:nvPr/>
      </p:nvGrpSpPr>
      <p:grpSpPr>
        <a:xfrm>
          <a:off x="0" y="0"/>
          <a:ext cx="0" cy="0"/>
          <a:chOff x="0" y="0"/>
          <a:chExt cx="0" cy="0"/>
        </a:xfrm>
      </p:grpSpPr>
      <p:pic>
        <p:nvPicPr>
          <p:cNvPr id="3" name="图片 2" descr="背景图案&#10;&#10;描述已自动生成">
            <a:extLst>
              <a:ext uri="{FF2B5EF4-FFF2-40B4-BE49-F238E27FC236}">
                <a16:creationId xmlns:a16="http://schemas.microsoft.com/office/drawing/2014/main" id="{BD71A73A-EE17-B9E3-8E79-BD4A3B61BEDF}"/>
              </a:ext>
            </a:extLst>
          </p:cNvPr>
          <p:cNvPicPr>
            <a:picLocks noChangeAspect="1"/>
          </p:cNvPicPr>
          <p:nvPr userDrawn="1"/>
        </p:nvPicPr>
        <p:blipFill rotWithShape="1">
          <a:blip r:embed="rId2" cstate="email">
            <a:alphaModFix amt="14000"/>
            <a:extLst>
              <a:ext uri="{28A0092B-C50C-407E-A947-70E740481C1C}">
                <a14:useLocalDpi xmlns:a14="http://schemas.microsoft.com/office/drawing/2010/main"/>
              </a:ext>
            </a:extLst>
          </a:blip>
          <a:srcRect/>
          <a:stretch>
            <a:fillRect/>
          </a:stretch>
        </p:blipFill>
        <p:spPr>
          <a:xfrm>
            <a:off x="-1" y="641341"/>
            <a:ext cx="12192001" cy="5828732"/>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6" name="文本占位符 2">
            <a:extLst>
              <a:ext uri="{FF2B5EF4-FFF2-40B4-BE49-F238E27FC236}">
                <a16:creationId xmlns:a16="http://schemas.microsoft.com/office/drawing/2014/main" id="{28ADD3EA-C52D-3778-1F5C-785E9803DB9F}"/>
              </a:ext>
            </a:extLst>
          </p:cNvPr>
          <p:cNvSpPr>
            <a:spLocks noGrp="1"/>
          </p:cNvSpPr>
          <p:nvPr>
            <p:ph idx="1"/>
          </p:nvPr>
        </p:nvSpPr>
        <p:spPr>
          <a:xfrm>
            <a:off x="783591" y="1107363"/>
            <a:ext cx="10825818" cy="5212413"/>
          </a:xfrm>
          <a:prstGeom prst="rect">
            <a:avLst/>
          </a:prstGeom>
        </p:spPr>
        <p:txBody>
          <a:bodyPr vert="horz" lIns="91440" tIns="45720" rIns="91440" bIns="45720" rtlCol="0">
            <a:noAutofit/>
          </a:body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一级内容，如需改为次级内容，单击</a:t>
            </a:r>
            <a:r>
              <a:rPr lang="en-US" altLang="zh-CN" dirty="0"/>
              <a:t>Tab</a:t>
            </a:r>
            <a:r>
              <a:rPr lang="zh-CN" altLang="en-US" dirty="0"/>
              <a:t>键</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竖排文字占位符 2">
            <a:extLst>
              <a:ext uri="{FF2B5EF4-FFF2-40B4-BE49-F238E27FC236}">
                <a16:creationId xmlns:a16="http://schemas.microsoft.com/office/drawing/2014/main" id="{B4B6162D-62D2-725C-B219-86BC01DC667A}"/>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209341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02 正文-常规">
    <p:spTree>
      <p:nvGrpSpPr>
        <p:cNvPr id="1" name=""/>
        <p:cNvGrpSpPr/>
        <p:nvPr/>
      </p:nvGrpSpPr>
      <p:grpSpPr>
        <a:xfrm>
          <a:off x="0" y="0"/>
          <a:ext cx="0" cy="0"/>
          <a:chOff x="0" y="0"/>
          <a:chExt cx="0" cy="0"/>
        </a:xfrm>
      </p:grpSpPr>
      <p:pic>
        <p:nvPicPr>
          <p:cNvPr id="2" name="图片 1" descr="躺在床上&#10;&#10;中度可信度描述已自动生成">
            <a:extLst>
              <a:ext uri="{FF2B5EF4-FFF2-40B4-BE49-F238E27FC236}">
                <a16:creationId xmlns:a16="http://schemas.microsoft.com/office/drawing/2014/main" id="{F98C084A-9F36-5147-DCE4-AB051C6D79C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89" y="0"/>
            <a:ext cx="12192000" cy="6858000"/>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6" name="文本占位符 2">
            <a:extLst>
              <a:ext uri="{FF2B5EF4-FFF2-40B4-BE49-F238E27FC236}">
                <a16:creationId xmlns:a16="http://schemas.microsoft.com/office/drawing/2014/main" id="{28ADD3EA-C52D-3778-1F5C-785E9803DB9F}"/>
              </a:ext>
            </a:extLst>
          </p:cNvPr>
          <p:cNvSpPr>
            <a:spLocks noGrp="1"/>
          </p:cNvSpPr>
          <p:nvPr>
            <p:ph idx="1"/>
          </p:nvPr>
        </p:nvSpPr>
        <p:spPr>
          <a:xfrm>
            <a:off x="783591" y="1107363"/>
            <a:ext cx="10825818" cy="5212413"/>
          </a:xfrm>
          <a:prstGeom prst="rect">
            <a:avLst/>
          </a:prstGeom>
        </p:spPr>
        <p:txBody>
          <a:bodyPr vert="horz" lIns="91440" tIns="45720" rIns="91440" bIns="45720" rtlCol="0">
            <a:noAutofit/>
          </a:body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一级内容，如需改为次级内容，单击</a:t>
            </a:r>
            <a:r>
              <a:rPr lang="en-US" altLang="zh-CN" dirty="0"/>
              <a:t>Tab</a:t>
            </a:r>
            <a:r>
              <a:rPr lang="zh-CN" altLang="en-US" dirty="0"/>
              <a:t>键</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竖排文字占位符 2">
            <a:extLst>
              <a:ext uri="{FF2B5EF4-FFF2-40B4-BE49-F238E27FC236}">
                <a16:creationId xmlns:a16="http://schemas.microsoft.com/office/drawing/2014/main" id="{85751FF4-5DCB-4075-2C70-AF0F87834BC9}"/>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2952535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506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封底">
    <p:spTree>
      <p:nvGrpSpPr>
        <p:cNvPr id="1" name=""/>
        <p:cNvGrpSpPr/>
        <p:nvPr/>
      </p:nvGrpSpPr>
      <p:grpSpPr>
        <a:xfrm>
          <a:off x="0" y="0"/>
          <a:ext cx="0" cy="0"/>
          <a:chOff x="0" y="0"/>
          <a:chExt cx="0" cy="0"/>
        </a:xfrm>
      </p:grpSpPr>
      <p:pic>
        <p:nvPicPr>
          <p:cNvPr id="3" name="图片 2" descr="城市街道与高楼大厦的倒影&#10;&#10;描述已自动生成">
            <a:extLst>
              <a:ext uri="{FF2B5EF4-FFF2-40B4-BE49-F238E27FC236}">
                <a16:creationId xmlns:a16="http://schemas.microsoft.com/office/drawing/2014/main" id="{78193268-750E-F688-77E1-73A3F7F0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descr="图标&#10;&#10;低可信度描述已自动生成">
            <a:extLst>
              <a:ext uri="{FF2B5EF4-FFF2-40B4-BE49-F238E27FC236}">
                <a16:creationId xmlns:a16="http://schemas.microsoft.com/office/drawing/2014/main" id="{236832CB-B2B8-5B11-8521-15DD422CFF68}"/>
              </a:ext>
            </a:extLst>
          </p:cNvPr>
          <p:cNvPicPr>
            <a:picLocks noChangeAspect="1"/>
          </p:cNvPicPr>
          <p:nvPr userDrawn="1"/>
        </p:nvPicPr>
        <p:blipFill>
          <a:blip r:embed="rId3"/>
          <a:stretch>
            <a:fillRect/>
          </a:stretch>
        </p:blipFill>
        <p:spPr>
          <a:xfrm>
            <a:off x="681502" y="584708"/>
            <a:ext cx="1841500" cy="457200"/>
          </a:xfrm>
          <a:prstGeom prst="rect">
            <a:avLst/>
          </a:prstGeom>
        </p:spPr>
      </p:pic>
      <p:pic>
        <p:nvPicPr>
          <p:cNvPr id="8" name="图片 7" descr="QR 代码&#10;&#10;描述已自动生成">
            <a:extLst>
              <a:ext uri="{FF2B5EF4-FFF2-40B4-BE49-F238E27FC236}">
                <a16:creationId xmlns:a16="http://schemas.microsoft.com/office/drawing/2014/main" id="{2A3E9422-929C-CE0C-76BE-365A0B0AA710}"/>
              </a:ext>
            </a:extLst>
          </p:cNvPr>
          <p:cNvPicPr>
            <a:picLocks noChangeAspect="1"/>
          </p:cNvPicPr>
          <p:nvPr userDrawn="1"/>
        </p:nvPicPr>
        <p:blipFill>
          <a:blip r:embed="rId4"/>
          <a:stretch>
            <a:fillRect/>
          </a:stretch>
        </p:blipFill>
        <p:spPr>
          <a:xfrm>
            <a:off x="3233283" y="2327635"/>
            <a:ext cx="2254944" cy="2160000"/>
          </a:xfrm>
          <a:prstGeom prst="rect">
            <a:avLst/>
          </a:prstGeom>
        </p:spPr>
      </p:pic>
      <p:sp>
        <p:nvSpPr>
          <p:cNvPr id="9" name="文本框 8">
            <a:extLst>
              <a:ext uri="{FF2B5EF4-FFF2-40B4-BE49-F238E27FC236}">
                <a16:creationId xmlns:a16="http://schemas.microsoft.com/office/drawing/2014/main" id="{4F3DD08F-942E-7FBB-E848-28FAAF6ECCB1}"/>
              </a:ext>
            </a:extLst>
          </p:cNvPr>
          <p:cNvSpPr txBox="1"/>
          <p:nvPr userDrawn="1"/>
        </p:nvSpPr>
        <p:spPr>
          <a:xfrm>
            <a:off x="6690665" y="4677363"/>
            <a:ext cx="1716943"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FCFAFF"/>
                </a:solidFill>
                <a:effectLst/>
                <a:uLnTx/>
                <a:uFillTx/>
                <a:sym typeface="微软雅黑" panose="020B0503020204020204" pitchFamily="34" charset="-122"/>
              </a:rPr>
              <a:t>获取更多资讯</a:t>
            </a:r>
            <a:endParaRPr kumimoji="1" lang="en-US" altLang="zh-CN" sz="1600" b="1" i="0" u="none" strike="noStrike" kern="0" cap="none" spc="0" normalizeH="0" baseline="0" noProof="0" dirty="0" err="1">
              <a:ln>
                <a:noFill/>
              </a:ln>
              <a:solidFill>
                <a:srgbClr val="FCFAFF"/>
              </a:solidFill>
              <a:effectLst/>
              <a:uLnTx/>
              <a:uFillTx/>
              <a:sym typeface="微软雅黑" panose="020B0503020204020204" pitchFamily="34" charset="-122"/>
            </a:endParaRPr>
          </a:p>
        </p:txBody>
      </p:sp>
      <p:sp>
        <p:nvSpPr>
          <p:cNvPr id="10" name="文本框 9">
            <a:extLst>
              <a:ext uri="{FF2B5EF4-FFF2-40B4-BE49-F238E27FC236}">
                <a16:creationId xmlns:a16="http://schemas.microsoft.com/office/drawing/2014/main" id="{B23DEDA2-7BD2-E3C9-557A-C5DCE7400B95}"/>
              </a:ext>
            </a:extLst>
          </p:cNvPr>
          <p:cNvSpPr txBox="1"/>
          <p:nvPr userDrawn="1"/>
        </p:nvSpPr>
        <p:spPr>
          <a:xfrm>
            <a:off x="3295263" y="4575348"/>
            <a:ext cx="2130984" cy="419474"/>
          </a:xfrm>
          <a:prstGeom prst="rect">
            <a:avLst/>
          </a:prstGeom>
          <a:noFill/>
        </p:spPr>
        <p:txBody>
          <a:bodyPr wrap="square" rtlCol="0">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FCFAFF"/>
                </a:solidFill>
                <a:effectLst/>
                <a:uLnTx/>
                <a:uFillTx/>
                <a:sym typeface="微软雅黑" panose="020B0503020204020204" pitchFamily="34" charset="-122"/>
              </a:rPr>
              <a:t>资深顾问 </a:t>
            </a:r>
            <a:r>
              <a:rPr kumimoji="0" lang="en-US" altLang="zh-CN" sz="1600" b="1" i="0" u="none" strike="noStrike" kern="0" cap="none" spc="0" normalizeH="0" baseline="0" noProof="0" dirty="0">
                <a:ln>
                  <a:noFill/>
                </a:ln>
                <a:solidFill>
                  <a:srgbClr val="FCFAFF"/>
                </a:solidFill>
                <a:effectLst/>
                <a:uLnTx/>
                <a:uFillTx/>
                <a:sym typeface="微软雅黑" panose="020B0503020204020204" pitchFamily="34" charset="-122"/>
              </a:rPr>
              <a:t>DEMO</a:t>
            </a:r>
            <a:r>
              <a:rPr kumimoji="0" lang="zh-CN" altLang="en-US" sz="1600" b="1" i="0" u="none" strike="noStrike" kern="0" cap="none" spc="0" normalizeH="0" baseline="0" noProof="0" dirty="0">
                <a:ln>
                  <a:noFill/>
                </a:ln>
                <a:solidFill>
                  <a:srgbClr val="FCFAFF"/>
                </a:solidFill>
                <a:effectLst/>
                <a:uLnTx/>
                <a:uFillTx/>
                <a:sym typeface="微软雅黑" panose="020B0503020204020204" pitchFamily="34" charset="-122"/>
              </a:rPr>
              <a:t>演示</a:t>
            </a:r>
            <a:endParaRPr kumimoji="1" lang="en-US" altLang="zh-CN" sz="1600" b="1" i="0" u="none" strike="noStrike" kern="0" cap="none" spc="0" normalizeH="0" baseline="0" noProof="0" dirty="0" err="1">
              <a:ln>
                <a:noFill/>
              </a:ln>
              <a:solidFill>
                <a:srgbClr val="FCFAFF"/>
              </a:solidFill>
              <a:effectLst/>
              <a:uLnTx/>
              <a:uFillTx/>
              <a:sym typeface="微软雅黑" panose="020B0503020204020204" pitchFamily="34" charset="-122"/>
            </a:endParaRPr>
          </a:p>
        </p:txBody>
      </p:sp>
      <p:pic>
        <p:nvPicPr>
          <p:cNvPr id="4" name="图片 3">
            <a:extLst>
              <a:ext uri="{FF2B5EF4-FFF2-40B4-BE49-F238E27FC236}">
                <a16:creationId xmlns:a16="http://schemas.microsoft.com/office/drawing/2014/main" id="{756512DA-0F91-87A5-1E64-14217DAE56C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469136" y="2327635"/>
            <a:ext cx="2160000" cy="2160000"/>
          </a:xfrm>
          <a:prstGeom prst="rect">
            <a:avLst/>
          </a:prstGeom>
        </p:spPr>
      </p:pic>
    </p:spTree>
    <p:extLst>
      <p:ext uri="{BB962C8B-B14F-4D97-AF65-F5344CB8AC3E}">
        <p14:creationId xmlns:p14="http://schemas.microsoft.com/office/powerpoint/2010/main" val="2987165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封底">
    <p:spTree>
      <p:nvGrpSpPr>
        <p:cNvPr id="1" name=""/>
        <p:cNvGrpSpPr/>
        <p:nvPr/>
      </p:nvGrpSpPr>
      <p:grpSpPr>
        <a:xfrm>
          <a:off x="0" y="0"/>
          <a:ext cx="0" cy="0"/>
          <a:chOff x="0" y="0"/>
          <a:chExt cx="0" cy="0"/>
        </a:xfrm>
      </p:grpSpPr>
      <p:pic>
        <p:nvPicPr>
          <p:cNvPr id="3" name="图片 2" descr="城市街道与高楼大厦的倒影&#10;&#10;描述已自动生成">
            <a:extLst>
              <a:ext uri="{FF2B5EF4-FFF2-40B4-BE49-F238E27FC236}">
                <a16:creationId xmlns:a16="http://schemas.microsoft.com/office/drawing/2014/main" id="{78193268-750E-F688-77E1-73A3F7F0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4813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sp>
        <p:nvSpPr>
          <p:cNvPr id="2"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5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Tree>
    <p:extLst>
      <p:ext uri="{BB962C8B-B14F-4D97-AF65-F5344CB8AC3E}">
        <p14:creationId xmlns:p14="http://schemas.microsoft.com/office/powerpoint/2010/main" val="1049469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562881"/>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00" baseline="0">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198115" y="4615636"/>
            <a:ext cx="338554" cy="1955313"/>
          </a:xfrm>
          <a:prstGeom prst="rect">
            <a:avLst/>
          </a:prstGeom>
          <a:noFill/>
        </p:spPr>
        <p:txBody>
          <a:bodyPr vert="eaVert" wrap="square" rtlCol="0">
            <a:spAutoFit/>
          </a:bodyPr>
          <a:lstStyle/>
          <a:p>
            <a:pPr algn="dist"/>
            <a:r>
              <a:rPr kumimoji="1" lang="zh-CN" altLang="en-US"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合并报表</a:t>
            </a:r>
            <a:r>
              <a:rPr kumimoji="1" lang="en-US" altLang="zh-CN"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典型客户案例</a:t>
            </a:r>
          </a:p>
        </p:txBody>
      </p:sp>
      <p:pic>
        <p:nvPicPr>
          <p:cNvPr id="2" name="图片 1">
            <a:extLst>
              <a:ext uri="{FF2B5EF4-FFF2-40B4-BE49-F238E27FC236}">
                <a16:creationId xmlns:a16="http://schemas.microsoft.com/office/drawing/2014/main" id="{C8EC8A14-D012-201E-B0D3-25E861AC04AB}"/>
              </a:ext>
            </a:extLst>
          </p:cNvPr>
          <p:cNvPicPr>
            <a:picLocks noChangeAspect="1"/>
          </p:cNvPicPr>
          <p:nvPr userDrawn="1"/>
        </p:nvPicPr>
        <p:blipFill rotWithShape="1">
          <a:blip r:embed="rId3">
            <a:alphaModFix amt="10000"/>
          </a:blip>
          <a:srcRect t="13231" b="18586"/>
          <a:stretch/>
        </p:blipFill>
        <p:spPr>
          <a:xfrm>
            <a:off x="4795016" y="1"/>
            <a:ext cx="7396984" cy="6858000"/>
          </a:xfrm>
          <a:prstGeom prst="rect">
            <a:avLst/>
          </a:prstGeom>
        </p:spPr>
      </p:pic>
    </p:spTree>
    <p:extLst>
      <p:ext uri="{BB962C8B-B14F-4D97-AF65-F5344CB8AC3E}">
        <p14:creationId xmlns:p14="http://schemas.microsoft.com/office/powerpoint/2010/main" val="2608872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562881"/>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0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6" name="文本框 5"/>
          <p:cNvSpPr txBox="1"/>
          <p:nvPr userDrawn="1"/>
        </p:nvSpPr>
        <p:spPr>
          <a:xfrm>
            <a:off x="198118" y="4615636"/>
            <a:ext cx="338554" cy="1955313"/>
          </a:xfrm>
          <a:prstGeom prst="rect">
            <a:avLst/>
          </a:prstGeom>
          <a:noFill/>
        </p:spPr>
        <p:txBody>
          <a:bodyPr vert="eaVert" wrap="square" rtlCol="0">
            <a:spAutoFit/>
          </a:bodyPr>
          <a:lstStyle/>
          <a:p>
            <a:pPr algn="dist"/>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合并报表</a:t>
            </a:r>
            <a:r>
              <a:rPr kumimoji="1" lang="en-US" altLang="zh-CN"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典型客户案例</a:t>
            </a:r>
          </a:p>
        </p:txBody>
      </p:sp>
      <p:pic>
        <p:nvPicPr>
          <p:cNvPr id="2" name="图片 1"/>
          <p:cNvPicPr>
            <a:picLocks noChangeAspect="1"/>
          </p:cNvPicPr>
          <p:nvPr userDrawn="1"/>
        </p:nvPicPr>
        <p:blipFill rotWithShape="1">
          <a:blip r:embed="rId3">
            <a:alphaModFix amt="10000"/>
          </a:blip>
          <a:srcRect t="13231" b="18586"/>
          <a:stretch>
            <a:fillRect/>
          </a:stretch>
        </p:blipFill>
        <p:spPr>
          <a:xfrm>
            <a:off x="4795016" y="1"/>
            <a:ext cx="7396984" cy="6858000"/>
          </a:xfrm>
          <a:prstGeom prst="rect">
            <a:avLst/>
          </a:prstGeom>
        </p:spPr>
      </p:pic>
    </p:spTree>
    <p:extLst>
      <p:ext uri="{BB962C8B-B14F-4D97-AF65-F5344CB8AC3E}">
        <p14:creationId xmlns:p14="http://schemas.microsoft.com/office/powerpoint/2010/main" val="2975466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pic>
        <p:nvPicPr>
          <p:cNvPr id="3" name="图片 2"/>
          <p:cNvPicPr>
            <a:picLocks noChangeAspect="1"/>
          </p:cNvPicPr>
          <p:nvPr userDrawn="1"/>
        </p:nvPicPr>
        <p:blipFill>
          <a:blip r:embed="rId3">
            <a:alphaModFix amt="20000"/>
            <a:duotone>
              <a:prstClr val="black"/>
              <a:schemeClr val="accent1">
                <a:tint val="45000"/>
                <a:satMod val="400000"/>
              </a:schemeClr>
            </a:duotone>
          </a:blip>
          <a:stretch>
            <a:fillRect/>
          </a:stretch>
        </p:blipFill>
        <p:spPr>
          <a:xfrm>
            <a:off x="926757" y="1563362"/>
            <a:ext cx="10391099" cy="5065506"/>
          </a:xfrm>
          <a:prstGeom prst="rect">
            <a:avLst/>
          </a:prstGeom>
        </p:spPr>
      </p:pic>
    </p:spTree>
    <p:extLst>
      <p:ext uri="{BB962C8B-B14F-4D97-AF65-F5344CB8AC3E}">
        <p14:creationId xmlns:p14="http://schemas.microsoft.com/office/powerpoint/2010/main" val="2324084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2026/6/1</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3244972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charset="-122"/>
                <a:ea typeface="微软雅黑" panose="020B0503020204020204" charset="-122"/>
              </a:defRPr>
            </a:lvl1pPr>
          </a:lstStyle>
          <a:p>
            <a:r>
              <a:rPr kumimoji="1" lang="zh-CN" altLang="en-US"/>
              <a:t>单击此处编辑母版标题样式</a:t>
            </a:r>
          </a:p>
        </p:txBody>
      </p:sp>
    </p:spTree>
    <p:extLst>
      <p:ext uri="{BB962C8B-B14F-4D97-AF65-F5344CB8AC3E}">
        <p14:creationId xmlns:p14="http://schemas.microsoft.com/office/powerpoint/2010/main" val="1711057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5_标题幻灯片">
    <p:spTree>
      <p:nvGrpSpPr>
        <p:cNvPr id="1" name=""/>
        <p:cNvGrpSpPr/>
        <p:nvPr/>
      </p:nvGrpSpPr>
      <p:grpSpPr>
        <a:xfrm>
          <a:off x="0" y="0"/>
          <a:ext cx="0" cy="0"/>
          <a:chOff x="0" y="0"/>
          <a:chExt cx="0" cy="0"/>
        </a:xfrm>
      </p:grpSpPr>
      <p:sp>
        <p:nvSpPr>
          <p:cNvPr id="10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0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0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532460393"/>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只有标题（通用）">
    <p:spTree>
      <p:nvGrpSpPr>
        <p:cNvPr id="1" name=""/>
        <p:cNvGrpSpPr/>
        <p:nvPr/>
      </p:nvGrpSpPr>
      <p:grpSpPr>
        <a:xfrm>
          <a:off x="0" y="0"/>
          <a:ext cx="0" cy="0"/>
          <a:chOff x="0" y="0"/>
          <a:chExt cx="0" cy="0"/>
        </a:xfrm>
      </p:grpSpPr>
      <p:sp>
        <p:nvSpPr>
          <p:cNvPr id="2" name="標題 1"/>
          <p:cNvSpPr>
            <a:spLocks noGrp="1"/>
          </p:cNvSpPr>
          <p:nvPr>
            <p:ph type="title"/>
          </p:nvPr>
        </p:nvSpPr>
        <p:spPr>
          <a:xfrm>
            <a:off x="1404870" y="250046"/>
            <a:ext cx="10515600" cy="534049"/>
          </a:xfrm>
          <a:prstGeom prst="rect">
            <a:avLst/>
          </a:prstGeom>
        </p:spPr>
        <p:txBody>
          <a:bodyPr>
            <a:normAutofit/>
          </a:bodyPr>
          <a:lstStyle>
            <a:lvl1pPr>
              <a:defRPr sz="3200" b="0" i="0" spc="300">
                <a:latin typeface="微软雅黑" panose="020B0503020204020204" charset="-122"/>
                <a:ea typeface="微软雅黑" panose="020B0503020204020204" charset="-122"/>
              </a:defRPr>
            </a:lvl1pPr>
          </a:lstStyle>
          <a:p>
            <a:r>
              <a:rPr kumimoji="1" lang="zh-TW" altLang="en-US" dirty="0"/>
              <a:t>按一下以編輯母片標題樣式</a:t>
            </a:r>
          </a:p>
        </p:txBody>
      </p:sp>
      <p:sp>
        <p:nvSpPr>
          <p:cNvPr id="10" name="Rectangle 12"/>
          <p:cNvSpPr/>
          <p:nvPr userDrawn="1"/>
        </p:nvSpPr>
        <p:spPr>
          <a:xfrm>
            <a:off x="0" y="0"/>
            <a:ext cx="1077686" cy="1034143"/>
          </a:xfrm>
          <a:prstGeom prst="rect">
            <a:avLst/>
          </a:prstGeom>
          <a:gradFill>
            <a:gsLst>
              <a:gs pos="0">
                <a:srgbClr val="002452">
                  <a:alpha val="63000"/>
                </a:srgbClr>
              </a:gs>
              <a:gs pos="62000">
                <a:srgbClr val="3B1F4D">
                  <a:alpha val="85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latin typeface="微软雅黑" panose="020B0503020204020204" charset="-122"/>
              <a:ea typeface="微软雅黑" panose="020B0503020204020204" charset="-122"/>
            </a:endParaRPr>
          </a:p>
        </p:txBody>
      </p:sp>
      <p:sp>
        <p:nvSpPr>
          <p:cNvPr id="11" name="矩形 10"/>
          <p:cNvSpPr/>
          <p:nvPr userDrawn="1"/>
        </p:nvSpPr>
        <p:spPr>
          <a:xfrm>
            <a:off x="349762" y="6484843"/>
            <a:ext cx="697627" cy="246221"/>
          </a:xfrm>
          <a:prstGeom prst="rect">
            <a:avLst/>
          </a:prstGeom>
        </p:spPr>
        <p:txBody>
          <a:bodyPr wrap="none">
            <a:spAutoFit/>
          </a:bodyPr>
          <a:lstStyle/>
          <a:p>
            <a:r>
              <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rPr>
              <a:t>先胜业财</a:t>
            </a:r>
          </a:p>
        </p:txBody>
      </p:sp>
      <p:sp>
        <p:nvSpPr>
          <p:cNvPr id="12" name="矩形 11"/>
          <p:cNvSpPr/>
          <p:nvPr userDrawn="1"/>
        </p:nvSpPr>
        <p:spPr>
          <a:xfrm>
            <a:off x="10386390" y="6484843"/>
            <a:ext cx="1455848" cy="246221"/>
          </a:xfrm>
          <a:prstGeom prst="rect">
            <a:avLst/>
          </a:prstGeom>
        </p:spPr>
        <p:txBody>
          <a:bodyPr wrap="square">
            <a:spAutoFit/>
          </a:bodyPr>
          <a:lstStyle/>
          <a:p>
            <a:pPr algn="dist"/>
            <a:r>
              <a:rPr kumimoji="1" lang="en-US" altLang="zh-TW" sz="1000" b="0" i="0" dirty="0" err="1">
                <a:solidFill>
                  <a:schemeClr val="bg1">
                    <a:lumMod val="50000"/>
                  </a:schemeClr>
                </a:solidFill>
                <a:latin typeface="微软雅黑 Light" panose="020B0502040204020203" pitchFamily="34" charset="-122"/>
                <a:ea typeface="微软雅黑 Light" panose="020B0502040204020203" pitchFamily="34" charset="-122"/>
              </a:rPr>
              <a:t>www.seepln.com</a:t>
            </a:r>
            <a:endPar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endParaRPr>
          </a:p>
        </p:txBody>
      </p:sp>
      <p:sp>
        <p:nvSpPr>
          <p:cNvPr id="6" name="文字版面配置區 5"/>
          <p:cNvSpPr>
            <a:spLocks noGrp="1"/>
          </p:cNvSpPr>
          <p:nvPr>
            <p:ph type="body" sz="quarter" idx="10" hasCustomPrompt="1"/>
          </p:nvPr>
        </p:nvSpPr>
        <p:spPr>
          <a:xfrm>
            <a:off x="128442" y="250046"/>
            <a:ext cx="820802" cy="728371"/>
          </a:xfrm>
          <a:prstGeom prst="rect">
            <a:avLst/>
          </a:prstGeom>
        </p:spPr>
        <p:txBody>
          <a:bodyPr/>
          <a:lstStyle>
            <a:lvl1pPr marL="0" indent="0" algn="ctr">
              <a:buNone/>
              <a:defRPr sz="3200" b="0" i="0">
                <a:solidFill>
                  <a:schemeClr val="bg1"/>
                </a:solidFill>
                <a:latin typeface="微软雅黑" panose="020B0503020204020204" charset="-122"/>
                <a:ea typeface="微软雅黑" panose="020B0503020204020204" charset="-122"/>
              </a:defRPr>
            </a:lvl1pPr>
          </a:lstStyle>
          <a:p>
            <a:pPr lvl="0"/>
            <a:r>
              <a:rPr kumimoji="1" lang="en-US" altLang="zh-CN" dirty="0"/>
              <a:t>01</a:t>
            </a:r>
            <a:endParaRPr kumimoji="1" lang="zh-TW" altLang="en-US" dirty="0"/>
          </a:p>
        </p:txBody>
      </p:sp>
    </p:spTree>
    <p:extLst>
      <p:ext uri="{BB962C8B-B14F-4D97-AF65-F5344CB8AC3E}">
        <p14:creationId xmlns:p14="http://schemas.microsoft.com/office/powerpoint/2010/main" val="4256778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sp>
        <p:nvSpPr>
          <p:cNvPr id="2"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5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Tree>
    <p:extLst>
      <p:ext uri="{BB962C8B-B14F-4D97-AF65-F5344CB8AC3E}">
        <p14:creationId xmlns:p14="http://schemas.microsoft.com/office/powerpoint/2010/main" val="5052586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562881"/>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0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6" name="文本框 5"/>
          <p:cNvSpPr txBox="1"/>
          <p:nvPr userDrawn="1"/>
        </p:nvSpPr>
        <p:spPr>
          <a:xfrm>
            <a:off x="198116" y="4615636"/>
            <a:ext cx="338554" cy="1955313"/>
          </a:xfrm>
          <a:prstGeom prst="rect">
            <a:avLst/>
          </a:prstGeom>
          <a:noFill/>
        </p:spPr>
        <p:txBody>
          <a:bodyPr vert="eaVert" wrap="square" rtlCol="0">
            <a:spAutoFit/>
          </a:bodyPr>
          <a:lstStyle/>
          <a:p>
            <a:pPr algn="dist"/>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先胜业财</a:t>
            </a:r>
            <a:r>
              <a:rPr kumimoji="1" lang="en-US" altLang="zh-CN"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典型客户案例</a:t>
            </a:r>
          </a:p>
        </p:txBody>
      </p:sp>
      <p:pic>
        <p:nvPicPr>
          <p:cNvPr id="2" name="图片 1"/>
          <p:cNvPicPr>
            <a:picLocks noChangeAspect="1"/>
          </p:cNvPicPr>
          <p:nvPr userDrawn="1"/>
        </p:nvPicPr>
        <p:blipFill rotWithShape="1">
          <a:blip r:embed="rId3">
            <a:alphaModFix amt="10000"/>
          </a:blip>
          <a:srcRect t="13231" b="18586"/>
          <a:stretch>
            <a:fillRect/>
          </a:stretch>
        </p:blipFill>
        <p:spPr>
          <a:xfrm>
            <a:off x="4795016" y="1"/>
            <a:ext cx="7396984" cy="6858000"/>
          </a:xfrm>
          <a:prstGeom prst="rect">
            <a:avLst/>
          </a:prstGeom>
        </p:spPr>
      </p:pic>
    </p:spTree>
    <p:extLst>
      <p:ext uri="{BB962C8B-B14F-4D97-AF65-F5344CB8AC3E}">
        <p14:creationId xmlns:p14="http://schemas.microsoft.com/office/powerpoint/2010/main" val="33062989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pic>
        <p:nvPicPr>
          <p:cNvPr id="3" name="图片 2"/>
          <p:cNvPicPr>
            <a:picLocks noChangeAspect="1"/>
          </p:cNvPicPr>
          <p:nvPr userDrawn="1"/>
        </p:nvPicPr>
        <p:blipFill>
          <a:blip r:embed="rId3">
            <a:alphaModFix amt="20000"/>
            <a:duotone>
              <a:prstClr val="black"/>
              <a:schemeClr val="accent1">
                <a:tint val="45000"/>
                <a:satMod val="400000"/>
              </a:schemeClr>
            </a:duotone>
          </a:blip>
          <a:stretch>
            <a:fillRect/>
          </a:stretch>
        </p:blipFill>
        <p:spPr>
          <a:xfrm>
            <a:off x="926757" y="1563362"/>
            <a:ext cx="10391099" cy="5065506"/>
          </a:xfrm>
          <a:prstGeom prst="rect">
            <a:avLst/>
          </a:prstGeom>
        </p:spPr>
      </p:pic>
    </p:spTree>
    <p:extLst>
      <p:ext uri="{BB962C8B-B14F-4D97-AF65-F5344CB8AC3E}">
        <p14:creationId xmlns:p14="http://schemas.microsoft.com/office/powerpoint/2010/main" val="18791089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2026/6/1</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2005387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charset="0"/>
              </a:defRPr>
            </a:lvl1pPr>
          </a:lstStyle>
          <a:p>
            <a:fld id="{BBE29E0C-A0E6-BB49-B7C1-7EFE5AC77BB4}" type="slidenum">
              <a:rPr kumimoji="1" lang="zh-CN" altLang="en-US" smtClean="0"/>
              <a:t>‹#›</a:t>
            </a:fld>
            <a:endParaRPr kumimoji="1" lang="zh-CN" altLang="en-US"/>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201736" y="4030824"/>
            <a:ext cx="338554" cy="2386627"/>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pic>
        <p:nvPicPr>
          <p:cNvPr id="3" name="图片 2">
            <a:extLst>
              <a:ext uri="{FF2B5EF4-FFF2-40B4-BE49-F238E27FC236}">
                <a16:creationId xmlns:a16="http://schemas.microsoft.com/office/drawing/2014/main" id="{DD853A05-294E-4B61-D6B0-5D5A0A4F6C6E}"/>
              </a:ext>
            </a:extLst>
          </p:cNvPr>
          <p:cNvPicPr>
            <a:picLocks noChangeAspect="1"/>
          </p:cNvPicPr>
          <p:nvPr userDrawn="1"/>
        </p:nvPicPr>
        <p:blipFill>
          <a:blip r:embed="rId3">
            <a:duotone>
              <a:prstClr val="black"/>
              <a:schemeClr val="accent1">
                <a:tint val="45000"/>
                <a:satMod val="400000"/>
              </a:schemeClr>
            </a:duotone>
            <a:alphaModFix amt="20000"/>
          </a:blip>
          <a:stretch>
            <a:fillRect/>
          </a:stretch>
        </p:blipFill>
        <p:spPr>
          <a:xfrm>
            <a:off x="926757" y="1563362"/>
            <a:ext cx="10391099" cy="5065506"/>
          </a:xfrm>
          <a:prstGeom prst="rect">
            <a:avLst/>
          </a:prstGeom>
        </p:spPr>
      </p:pic>
    </p:spTree>
    <p:extLst>
      <p:ext uri="{BB962C8B-B14F-4D97-AF65-F5344CB8AC3E}">
        <p14:creationId xmlns:p14="http://schemas.microsoft.com/office/powerpoint/2010/main" val="1504759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charset="-122"/>
                <a:ea typeface="微软雅黑" panose="020B0503020204020204" charset="-122"/>
              </a:defRPr>
            </a:lvl1pPr>
          </a:lstStyle>
          <a:p>
            <a:r>
              <a:rPr kumimoji="1" lang="zh-CN" altLang="en-US"/>
              <a:t>单击此处编辑母版标题样式</a:t>
            </a:r>
          </a:p>
        </p:txBody>
      </p:sp>
    </p:spTree>
    <p:extLst>
      <p:ext uri="{BB962C8B-B14F-4D97-AF65-F5344CB8AC3E}">
        <p14:creationId xmlns:p14="http://schemas.microsoft.com/office/powerpoint/2010/main" val="4066014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5_标题幻灯片">
    <p:spTree>
      <p:nvGrpSpPr>
        <p:cNvPr id="1" name=""/>
        <p:cNvGrpSpPr/>
        <p:nvPr/>
      </p:nvGrpSpPr>
      <p:grpSpPr>
        <a:xfrm>
          <a:off x="0" y="0"/>
          <a:ext cx="0" cy="0"/>
          <a:chOff x="0" y="0"/>
          <a:chExt cx="0" cy="0"/>
        </a:xfrm>
      </p:grpSpPr>
      <p:sp>
        <p:nvSpPr>
          <p:cNvPr id="10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0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0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42436790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只有标题（通用）">
    <p:spTree>
      <p:nvGrpSpPr>
        <p:cNvPr id="1" name=""/>
        <p:cNvGrpSpPr/>
        <p:nvPr/>
      </p:nvGrpSpPr>
      <p:grpSpPr>
        <a:xfrm>
          <a:off x="0" y="0"/>
          <a:ext cx="0" cy="0"/>
          <a:chOff x="0" y="0"/>
          <a:chExt cx="0" cy="0"/>
        </a:xfrm>
      </p:grpSpPr>
      <p:sp>
        <p:nvSpPr>
          <p:cNvPr id="2" name="標題 1"/>
          <p:cNvSpPr>
            <a:spLocks noGrp="1"/>
          </p:cNvSpPr>
          <p:nvPr>
            <p:ph type="title"/>
          </p:nvPr>
        </p:nvSpPr>
        <p:spPr>
          <a:xfrm>
            <a:off x="1404870" y="250046"/>
            <a:ext cx="10515600" cy="534049"/>
          </a:xfrm>
          <a:prstGeom prst="rect">
            <a:avLst/>
          </a:prstGeom>
        </p:spPr>
        <p:txBody>
          <a:bodyPr>
            <a:normAutofit/>
          </a:bodyPr>
          <a:lstStyle>
            <a:lvl1pPr>
              <a:defRPr sz="3200" b="0" i="0" spc="300">
                <a:latin typeface="微软雅黑" panose="020B0503020204020204" charset="-122"/>
                <a:ea typeface="微软雅黑" panose="020B0503020204020204" charset="-122"/>
              </a:defRPr>
            </a:lvl1pPr>
          </a:lstStyle>
          <a:p>
            <a:r>
              <a:rPr kumimoji="1" lang="zh-TW" altLang="en-US" dirty="0"/>
              <a:t>按一下以編輯母片標題樣式</a:t>
            </a:r>
          </a:p>
        </p:txBody>
      </p:sp>
      <p:sp>
        <p:nvSpPr>
          <p:cNvPr id="10" name="Rectangle 12"/>
          <p:cNvSpPr/>
          <p:nvPr userDrawn="1"/>
        </p:nvSpPr>
        <p:spPr>
          <a:xfrm>
            <a:off x="0" y="0"/>
            <a:ext cx="1077686" cy="1034143"/>
          </a:xfrm>
          <a:prstGeom prst="rect">
            <a:avLst/>
          </a:prstGeom>
          <a:gradFill>
            <a:gsLst>
              <a:gs pos="0">
                <a:srgbClr val="002452">
                  <a:alpha val="63000"/>
                </a:srgbClr>
              </a:gs>
              <a:gs pos="62000">
                <a:srgbClr val="3B1F4D">
                  <a:alpha val="85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latin typeface="微软雅黑" panose="020B0503020204020204" charset="-122"/>
              <a:ea typeface="微软雅黑" panose="020B0503020204020204" charset="-122"/>
            </a:endParaRPr>
          </a:p>
        </p:txBody>
      </p:sp>
      <p:sp>
        <p:nvSpPr>
          <p:cNvPr id="11" name="矩形 10"/>
          <p:cNvSpPr/>
          <p:nvPr userDrawn="1"/>
        </p:nvSpPr>
        <p:spPr>
          <a:xfrm>
            <a:off x="349762" y="6484843"/>
            <a:ext cx="697627" cy="246221"/>
          </a:xfrm>
          <a:prstGeom prst="rect">
            <a:avLst/>
          </a:prstGeom>
        </p:spPr>
        <p:txBody>
          <a:bodyPr wrap="none">
            <a:spAutoFit/>
          </a:bodyPr>
          <a:lstStyle/>
          <a:p>
            <a:r>
              <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rPr>
              <a:t>先胜业财</a:t>
            </a:r>
          </a:p>
        </p:txBody>
      </p:sp>
      <p:sp>
        <p:nvSpPr>
          <p:cNvPr id="12" name="矩形 11"/>
          <p:cNvSpPr/>
          <p:nvPr userDrawn="1"/>
        </p:nvSpPr>
        <p:spPr>
          <a:xfrm>
            <a:off x="10386390" y="6484843"/>
            <a:ext cx="1455848" cy="246221"/>
          </a:xfrm>
          <a:prstGeom prst="rect">
            <a:avLst/>
          </a:prstGeom>
        </p:spPr>
        <p:txBody>
          <a:bodyPr wrap="square">
            <a:spAutoFit/>
          </a:bodyPr>
          <a:lstStyle/>
          <a:p>
            <a:pPr algn="dist"/>
            <a:r>
              <a:rPr kumimoji="1" lang="en-US" altLang="zh-TW" sz="1000" b="0" i="0" dirty="0" err="1">
                <a:solidFill>
                  <a:schemeClr val="bg1">
                    <a:lumMod val="50000"/>
                  </a:schemeClr>
                </a:solidFill>
                <a:latin typeface="微软雅黑 Light" panose="020B0502040204020203" pitchFamily="34" charset="-122"/>
                <a:ea typeface="微软雅黑 Light" panose="020B0502040204020203" pitchFamily="34" charset="-122"/>
              </a:rPr>
              <a:t>www.seepln.com</a:t>
            </a:r>
            <a:endPar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endParaRPr>
          </a:p>
        </p:txBody>
      </p:sp>
      <p:sp>
        <p:nvSpPr>
          <p:cNvPr id="6" name="文字版面配置區 5"/>
          <p:cNvSpPr>
            <a:spLocks noGrp="1"/>
          </p:cNvSpPr>
          <p:nvPr>
            <p:ph type="body" sz="quarter" idx="10" hasCustomPrompt="1"/>
          </p:nvPr>
        </p:nvSpPr>
        <p:spPr>
          <a:xfrm>
            <a:off x="128442" y="250046"/>
            <a:ext cx="820802" cy="728371"/>
          </a:xfrm>
          <a:prstGeom prst="rect">
            <a:avLst/>
          </a:prstGeom>
        </p:spPr>
        <p:txBody>
          <a:bodyPr/>
          <a:lstStyle>
            <a:lvl1pPr marL="0" indent="0" algn="ctr">
              <a:buNone/>
              <a:defRPr sz="3200" b="0" i="0">
                <a:solidFill>
                  <a:schemeClr val="bg1"/>
                </a:solidFill>
                <a:latin typeface="微软雅黑" panose="020B0503020204020204" charset="-122"/>
                <a:ea typeface="微软雅黑" panose="020B0503020204020204" charset="-122"/>
              </a:defRPr>
            </a:lvl1pPr>
          </a:lstStyle>
          <a:p>
            <a:pPr lvl="0"/>
            <a:r>
              <a:rPr kumimoji="1" lang="en-US" altLang="zh-CN" dirty="0"/>
              <a:t>01</a:t>
            </a:r>
            <a:endParaRPr kumimoji="1" lang="zh-TW" altLang="en-US" dirty="0"/>
          </a:p>
        </p:txBody>
      </p:sp>
    </p:spTree>
    <p:extLst>
      <p:ext uri="{BB962C8B-B14F-4D97-AF65-F5344CB8AC3E}">
        <p14:creationId xmlns:p14="http://schemas.microsoft.com/office/powerpoint/2010/main" val="21500434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charset="0"/>
              </a:defRPr>
            </a:lvl1pPr>
          </a:lstStyle>
          <a:p>
            <a:fld id="{BBE29E0C-A0E6-BB49-B7C1-7EFE5AC77BB4}" type="slidenum">
              <a:rPr kumimoji="1" lang="zh-CN" altLang="en-US" smtClean="0"/>
              <a:t>‹#›</a:t>
            </a:fld>
            <a:endParaRPr kumimoji="1" lang="zh-CN" altLang="en-US"/>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201736" y="4030824"/>
            <a:ext cx="338554" cy="2386627"/>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sp>
        <p:nvSpPr>
          <p:cNvPr id="2" name="标题占位符 1">
            <a:extLst>
              <a:ext uri="{FF2B5EF4-FFF2-40B4-BE49-F238E27FC236}">
                <a16:creationId xmlns:a16="http://schemas.microsoft.com/office/drawing/2014/main" id="{6E768D27-0E10-E6D3-2268-56F2F0B41906}"/>
              </a:ext>
            </a:extLst>
          </p:cNvPr>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50" baseline="0">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Tree>
    <p:extLst>
      <p:ext uri="{BB962C8B-B14F-4D97-AF65-F5344CB8AC3E}">
        <p14:creationId xmlns:p14="http://schemas.microsoft.com/office/powerpoint/2010/main" val="3368846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562881"/>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00" baseline="0">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198115" y="4615636"/>
            <a:ext cx="338554" cy="1955313"/>
          </a:xfrm>
          <a:prstGeom prst="rect">
            <a:avLst/>
          </a:prstGeom>
          <a:noFill/>
        </p:spPr>
        <p:txBody>
          <a:bodyPr vert="eaVert" wrap="square" rtlCol="0">
            <a:spAutoFit/>
          </a:bodyPr>
          <a:lstStyle/>
          <a:p>
            <a:pPr algn="dist"/>
            <a:r>
              <a:rPr kumimoji="1" lang="zh-CN" altLang="en-US"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合并报表</a:t>
            </a:r>
            <a:r>
              <a:rPr kumimoji="1" lang="en-US" altLang="zh-CN"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Microsoft YaHei" panose="020B0503020204020204" pitchFamily="34" charset="-122"/>
                <a:ea typeface="Microsoft YaHei" panose="020B0503020204020204" pitchFamily="34" charset="-122"/>
                <a:cs typeface="+mn-ea"/>
                <a:sym typeface="+mn-lt"/>
              </a:rPr>
              <a:t>典型客户案例</a:t>
            </a:r>
          </a:p>
        </p:txBody>
      </p:sp>
      <p:pic>
        <p:nvPicPr>
          <p:cNvPr id="2" name="图片 1">
            <a:extLst>
              <a:ext uri="{FF2B5EF4-FFF2-40B4-BE49-F238E27FC236}">
                <a16:creationId xmlns:a16="http://schemas.microsoft.com/office/drawing/2014/main" id="{C8EC8A14-D012-201E-B0D3-25E861AC04AB}"/>
              </a:ext>
            </a:extLst>
          </p:cNvPr>
          <p:cNvPicPr>
            <a:picLocks noChangeAspect="1"/>
          </p:cNvPicPr>
          <p:nvPr userDrawn="1"/>
        </p:nvPicPr>
        <p:blipFill rotWithShape="1">
          <a:blip r:embed="rId3">
            <a:alphaModFix amt="10000"/>
          </a:blip>
          <a:srcRect t="13231" b="18586"/>
          <a:stretch/>
        </p:blipFill>
        <p:spPr>
          <a:xfrm>
            <a:off x="4795016" y="1"/>
            <a:ext cx="7396984" cy="6858000"/>
          </a:xfrm>
          <a:prstGeom prst="rect">
            <a:avLst/>
          </a:prstGeom>
        </p:spPr>
      </p:pic>
    </p:spTree>
    <p:extLst>
      <p:ext uri="{BB962C8B-B14F-4D97-AF65-F5344CB8AC3E}">
        <p14:creationId xmlns:p14="http://schemas.microsoft.com/office/powerpoint/2010/main" val="21454547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a:cxnSpLocks/>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charset="0"/>
                <a:ea typeface="微软雅黑" charset="0"/>
              </a:defRPr>
            </a:lvl1pPr>
          </a:lstStyle>
          <a:p>
            <a:r>
              <a:rPr kumimoji="1" lang="zh-CN" altLang="en-US" dirty="0"/>
              <a:t>单击此处编辑母版标题样式</a:t>
            </a:r>
          </a:p>
        </p:txBody>
      </p: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charset="0"/>
              </a:defRPr>
            </a:lvl1pPr>
          </a:lstStyle>
          <a:p>
            <a:fld id="{BBE29E0C-A0E6-BB49-B7C1-7EFE5AC77BB4}" type="slidenum">
              <a:rPr kumimoji="1" lang="zh-CN" altLang="en-US" smtClean="0"/>
              <a:t>‹#›</a:t>
            </a:fld>
            <a:endParaRPr kumimoji="1" lang="zh-CN" altLang="en-US"/>
          </a:p>
        </p:txBody>
      </p:sp>
      <p:sp>
        <p:nvSpPr>
          <p:cNvPr id="6" name="文本框 5">
            <a:extLst>
              <a:ext uri="{FF2B5EF4-FFF2-40B4-BE49-F238E27FC236}">
                <a16:creationId xmlns:a16="http://schemas.microsoft.com/office/drawing/2014/main" id="{095C4A49-1945-7340-B85F-AA496FC25D43}"/>
              </a:ext>
            </a:extLst>
          </p:cNvPr>
          <p:cNvSpPr txBox="1"/>
          <p:nvPr userDrawn="1"/>
        </p:nvSpPr>
        <p:spPr>
          <a:xfrm>
            <a:off x="201736" y="4030824"/>
            <a:ext cx="338554" cy="2386627"/>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pic>
        <p:nvPicPr>
          <p:cNvPr id="3" name="图片 2">
            <a:extLst>
              <a:ext uri="{FF2B5EF4-FFF2-40B4-BE49-F238E27FC236}">
                <a16:creationId xmlns:a16="http://schemas.microsoft.com/office/drawing/2014/main" id="{DD853A05-294E-4B61-D6B0-5D5A0A4F6C6E}"/>
              </a:ext>
            </a:extLst>
          </p:cNvPr>
          <p:cNvPicPr>
            <a:picLocks noChangeAspect="1"/>
          </p:cNvPicPr>
          <p:nvPr userDrawn="1"/>
        </p:nvPicPr>
        <p:blipFill>
          <a:blip r:embed="rId3">
            <a:duotone>
              <a:prstClr val="black"/>
              <a:schemeClr val="accent1">
                <a:tint val="45000"/>
                <a:satMod val="400000"/>
              </a:schemeClr>
            </a:duotone>
            <a:alphaModFix amt="20000"/>
          </a:blip>
          <a:stretch>
            <a:fillRect/>
          </a:stretch>
        </p:blipFill>
        <p:spPr>
          <a:xfrm>
            <a:off x="926757" y="1563362"/>
            <a:ext cx="10391099" cy="5065506"/>
          </a:xfrm>
          <a:prstGeom prst="rect">
            <a:avLst/>
          </a:prstGeom>
        </p:spPr>
      </p:pic>
    </p:spTree>
    <p:extLst>
      <p:ext uri="{BB962C8B-B14F-4D97-AF65-F5344CB8AC3E}">
        <p14:creationId xmlns:p14="http://schemas.microsoft.com/office/powerpoint/2010/main" val="28708159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2026/6/1</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726171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pitchFamily="34" charset="-122"/>
                <a:ea typeface="微软雅黑" panose="020B0503020204020204" pitchFamily="34" charset="-122"/>
              </a:defRPr>
            </a:lvl1pPr>
          </a:lstStyle>
          <a:p>
            <a:r>
              <a:rPr kumimoji="1" lang="zh-CN" altLang="en-US"/>
              <a:t>单击此处编辑母版标题样式</a:t>
            </a:r>
          </a:p>
        </p:txBody>
      </p:sp>
    </p:spTree>
    <p:extLst>
      <p:ext uri="{BB962C8B-B14F-4D97-AF65-F5344CB8AC3E}">
        <p14:creationId xmlns:p14="http://schemas.microsoft.com/office/powerpoint/2010/main" val="1643238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5_标题幻灯片">
    <p:spTree>
      <p:nvGrpSpPr>
        <p:cNvPr id="1" name=""/>
        <p:cNvGrpSpPr/>
        <p:nvPr/>
      </p:nvGrpSpPr>
      <p:grpSpPr>
        <a:xfrm>
          <a:off x="0" y="0"/>
          <a:ext cx="0" cy="0"/>
          <a:chOff x="0" y="0"/>
          <a:chExt cx="0" cy="0"/>
        </a:xfrm>
      </p:grpSpPr>
      <p:sp>
        <p:nvSpPr>
          <p:cNvPr id="10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0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0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686167347"/>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sp>
        <p:nvSpPr>
          <p:cNvPr id="2"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5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Tree>
    <p:extLst>
      <p:ext uri="{BB962C8B-B14F-4D97-AF65-F5344CB8AC3E}">
        <p14:creationId xmlns:p14="http://schemas.microsoft.com/office/powerpoint/2010/main" val="328276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2026/6/1</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2362216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562881"/>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11041017" cy="772160"/>
          </a:xfrm>
          <a:prstGeom prst="rect">
            <a:avLst/>
          </a:prstGeom>
        </p:spPr>
        <p:txBody>
          <a:bodyPr vert="horz" lIns="91440" tIns="45720" rIns="91440" bIns="45720" rtlCol="0" anchor="ctr">
            <a:normAutofit/>
          </a:bodyPr>
          <a:lstStyle>
            <a:lvl1pPr>
              <a:defRPr sz="2800" b="1" spc="100" baseline="0">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6" name="文本框 5"/>
          <p:cNvSpPr txBox="1"/>
          <p:nvPr userDrawn="1"/>
        </p:nvSpPr>
        <p:spPr>
          <a:xfrm>
            <a:off x="198120" y="4615636"/>
            <a:ext cx="338554" cy="1955313"/>
          </a:xfrm>
          <a:prstGeom prst="rect">
            <a:avLst/>
          </a:prstGeom>
          <a:noFill/>
        </p:spPr>
        <p:txBody>
          <a:bodyPr vert="eaVert" wrap="square" rtlCol="0">
            <a:spAutoFit/>
          </a:bodyPr>
          <a:lstStyle/>
          <a:p>
            <a:pPr algn="dist"/>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合并报表</a:t>
            </a:r>
            <a:r>
              <a:rPr kumimoji="1" lang="en-US" altLang="zh-CN"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a:t>
            </a:r>
            <a:r>
              <a:rPr kumimoji="1" lang="zh-CN" altLang="en-US" sz="1000" b="0" i="0" u="none" strike="noStrike" cap="none" spc="300" normalizeH="0" baseline="0" dirty="0">
                <a:ln>
                  <a:noFill/>
                </a:ln>
                <a:solidFill>
                  <a:schemeClr val="tx2">
                    <a:lumMod val="50000"/>
                    <a:lumOff val="50000"/>
                  </a:schemeClr>
                </a:solidFill>
                <a:effectLst/>
                <a:uFillTx/>
                <a:latin typeface="微软雅黑" panose="020B0503020204020204" charset="-122"/>
                <a:ea typeface="微软雅黑" panose="020B0503020204020204" charset="-122"/>
                <a:cs typeface="+mn-ea"/>
                <a:sym typeface="+mn-lt"/>
              </a:rPr>
              <a:t>典型客户案例</a:t>
            </a:r>
          </a:p>
        </p:txBody>
      </p:sp>
      <p:pic>
        <p:nvPicPr>
          <p:cNvPr id="2" name="图片 1"/>
          <p:cNvPicPr>
            <a:picLocks noChangeAspect="1"/>
          </p:cNvPicPr>
          <p:nvPr userDrawn="1"/>
        </p:nvPicPr>
        <p:blipFill rotWithShape="1">
          <a:blip r:embed="rId3">
            <a:alphaModFix amt="10000"/>
          </a:blip>
          <a:srcRect t="13231" b="18586"/>
          <a:stretch>
            <a:fillRect/>
          </a:stretch>
        </p:blipFill>
        <p:spPr>
          <a:xfrm>
            <a:off x="4795016" y="1"/>
            <a:ext cx="7396984" cy="6858000"/>
          </a:xfrm>
          <a:prstGeom prst="rect">
            <a:avLst/>
          </a:prstGeom>
        </p:spPr>
      </p:pic>
    </p:spTree>
    <p:extLst>
      <p:ext uri="{BB962C8B-B14F-4D97-AF65-F5344CB8AC3E}">
        <p14:creationId xmlns:p14="http://schemas.microsoft.com/office/powerpoint/2010/main" val="2450338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rgbClr val="FFFFFF"/>
        </a:solidFill>
        <a:effectLst/>
      </p:bgPr>
    </p:bg>
    <p:spTree>
      <p:nvGrpSpPr>
        <p:cNvPr id="1" name=""/>
        <p:cNvGrpSpPr/>
        <p:nvPr/>
      </p:nvGrpSpPr>
      <p:grpSpPr>
        <a:xfrm>
          <a:off x="0" y="0"/>
          <a:ext cx="0" cy="0"/>
          <a:chOff x="0" y="0"/>
          <a:chExt cx="0" cy="0"/>
        </a:xfrm>
      </p:grpSpPr>
      <p:pic>
        <p:nvPicPr>
          <p:cNvPr id="13" name="图片 12"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cxnSp>
        <p:nvCxnSpPr>
          <p:cNvPr id="14" name="直线连接符 8"/>
          <p:cNvCxnSpPr/>
          <p:nvPr userDrawn="1"/>
        </p:nvCxnSpPr>
        <p:spPr>
          <a:xfrm>
            <a:off x="367392" y="85300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16" name="灯片编号占位符 15"/>
          <p:cNvSpPr>
            <a:spLocks noGrp="1"/>
          </p:cNvSpPr>
          <p:nvPr>
            <p:ph type="sldNum" sz="quarter" idx="12"/>
          </p:nvPr>
        </p:nvSpPr>
        <p:spPr>
          <a:xfrm>
            <a:off x="139700" y="6336665"/>
            <a:ext cx="624840" cy="365125"/>
          </a:xfrm>
        </p:spPr>
        <p:txBody>
          <a:bodyPr/>
          <a:lstStyle>
            <a:lvl1pPr algn="ctr">
              <a:defRPr sz="1600" b="0" i="0">
                <a:solidFill>
                  <a:srgbClr val="825BDA"/>
                </a:solidFill>
                <a:latin typeface="微软雅黑" panose="020B0503020204020204" charset="-122"/>
              </a:defRPr>
            </a:lvl1pPr>
          </a:lstStyle>
          <a:p>
            <a:fld id="{BBE29E0C-A0E6-BB49-B7C1-7EFE5AC77BB4}" type="slidenum">
              <a:rPr kumimoji="1" lang="zh-CN" altLang="en-US" smtClean="0"/>
              <a:t>‹#›</a:t>
            </a:fld>
            <a:endParaRPr kumimoji="1" lang="zh-CN" altLang="en-US"/>
          </a:p>
        </p:txBody>
      </p:sp>
      <p:sp>
        <p:nvSpPr>
          <p:cNvPr id="6" name="文本框 5"/>
          <p:cNvSpPr txBox="1"/>
          <p:nvPr userDrawn="1"/>
        </p:nvSpPr>
        <p:spPr>
          <a:xfrm>
            <a:off x="201736" y="4030824"/>
            <a:ext cx="338554" cy="2386627"/>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新一代业财融合管理中台</a:t>
            </a:r>
          </a:p>
        </p:txBody>
      </p:sp>
      <p:pic>
        <p:nvPicPr>
          <p:cNvPr id="3" name="图片 2"/>
          <p:cNvPicPr>
            <a:picLocks noChangeAspect="1"/>
          </p:cNvPicPr>
          <p:nvPr userDrawn="1"/>
        </p:nvPicPr>
        <p:blipFill>
          <a:blip r:embed="rId3">
            <a:alphaModFix amt="20000"/>
            <a:duotone>
              <a:prstClr val="black"/>
              <a:schemeClr val="accent1">
                <a:tint val="45000"/>
                <a:satMod val="400000"/>
              </a:schemeClr>
            </a:duotone>
          </a:blip>
          <a:stretch>
            <a:fillRect/>
          </a:stretch>
        </p:blipFill>
        <p:spPr>
          <a:xfrm>
            <a:off x="926757" y="1563362"/>
            <a:ext cx="10391099" cy="5065506"/>
          </a:xfrm>
          <a:prstGeom prst="rect">
            <a:avLst/>
          </a:prstGeom>
        </p:spPr>
      </p:pic>
    </p:spTree>
    <p:extLst>
      <p:ext uri="{BB962C8B-B14F-4D97-AF65-F5344CB8AC3E}">
        <p14:creationId xmlns:p14="http://schemas.microsoft.com/office/powerpoint/2010/main" val="9602847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985318A-88EE-0F46-8C14-50428302416F}" type="datetimeFigureOut">
              <a:rPr kumimoji="1" lang="zh-CN" altLang="en-US" smtClean="0"/>
              <a:t>2026/6/1</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307CEA01-EC94-AC46-9AE3-A8C521D52D9E}" type="slidenum">
              <a:rPr kumimoji="1" lang="zh-CN" altLang="en-US" smtClean="0"/>
              <a:t>‹#›</a:t>
            </a:fld>
            <a:endParaRPr kumimoji="1" lang="zh-CN" altLang="en-US"/>
          </a:p>
        </p:txBody>
      </p:sp>
    </p:spTree>
    <p:extLst>
      <p:ext uri="{BB962C8B-B14F-4D97-AF65-F5344CB8AC3E}">
        <p14:creationId xmlns:p14="http://schemas.microsoft.com/office/powerpoint/2010/main" val="12399528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charset="-122"/>
                <a:ea typeface="微软雅黑" panose="020B0503020204020204" charset="-122"/>
              </a:defRPr>
            </a:lvl1pPr>
          </a:lstStyle>
          <a:p>
            <a:r>
              <a:rPr kumimoji="1" lang="zh-CN" altLang="en-US"/>
              <a:t>单击此处编辑母版标题样式</a:t>
            </a:r>
          </a:p>
        </p:txBody>
      </p:sp>
    </p:spTree>
    <p:extLst>
      <p:ext uri="{BB962C8B-B14F-4D97-AF65-F5344CB8AC3E}">
        <p14:creationId xmlns:p14="http://schemas.microsoft.com/office/powerpoint/2010/main" val="118597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5_标题幻灯片">
    <p:spTree>
      <p:nvGrpSpPr>
        <p:cNvPr id="1" name=""/>
        <p:cNvGrpSpPr/>
        <p:nvPr/>
      </p:nvGrpSpPr>
      <p:grpSpPr>
        <a:xfrm>
          <a:off x="0" y="0"/>
          <a:ext cx="0" cy="0"/>
          <a:chOff x="0" y="0"/>
          <a:chExt cx="0" cy="0"/>
        </a:xfrm>
      </p:grpSpPr>
      <p:sp>
        <p:nvSpPr>
          <p:cNvPr id="10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0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0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417674078"/>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只有标题（通用）">
    <p:spTree>
      <p:nvGrpSpPr>
        <p:cNvPr id="1" name=""/>
        <p:cNvGrpSpPr/>
        <p:nvPr/>
      </p:nvGrpSpPr>
      <p:grpSpPr>
        <a:xfrm>
          <a:off x="0" y="0"/>
          <a:ext cx="0" cy="0"/>
          <a:chOff x="0" y="0"/>
          <a:chExt cx="0" cy="0"/>
        </a:xfrm>
      </p:grpSpPr>
      <p:sp>
        <p:nvSpPr>
          <p:cNvPr id="2" name="標題 1"/>
          <p:cNvSpPr>
            <a:spLocks noGrp="1"/>
          </p:cNvSpPr>
          <p:nvPr>
            <p:ph type="title"/>
          </p:nvPr>
        </p:nvSpPr>
        <p:spPr>
          <a:xfrm>
            <a:off x="1404870" y="250046"/>
            <a:ext cx="10515600" cy="534049"/>
          </a:xfrm>
          <a:prstGeom prst="rect">
            <a:avLst/>
          </a:prstGeom>
        </p:spPr>
        <p:txBody>
          <a:bodyPr>
            <a:normAutofit/>
          </a:bodyPr>
          <a:lstStyle>
            <a:lvl1pPr>
              <a:defRPr sz="3200" b="0" i="0" spc="300">
                <a:latin typeface="微软雅黑" panose="020B0503020204020204" charset="-122"/>
                <a:ea typeface="微软雅黑" panose="020B0503020204020204" charset="-122"/>
              </a:defRPr>
            </a:lvl1pPr>
          </a:lstStyle>
          <a:p>
            <a:r>
              <a:rPr kumimoji="1" lang="zh-TW" altLang="en-US" dirty="0"/>
              <a:t>按一下以編輯母片標題樣式</a:t>
            </a:r>
          </a:p>
        </p:txBody>
      </p:sp>
      <p:sp>
        <p:nvSpPr>
          <p:cNvPr id="10" name="Rectangle 12"/>
          <p:cNvSpPr/>
          <p:nvPr userDrawn="1"/>
        </p:nvSpPr>
        <p:spPr>
          <a:xfrm>
            <a:off x="0" y="0"/>
            <a:ext cx="1077686" cy="1034143"/>
          </a:xfrm>
          <a:prstGeom prst="rect">
            <a:avLst/>
          </a:prstGeom>
          <a:gradFill>
            <a:gsLst>
              <a:gs pos="0">
                <a:srgbClr val="002452">
                  <a:alpha val="63000"/>
                </a:srgbClr>
              </a:gs>
              <a:gs pos="62000">
                <a:srgbClr val="3B1F4D">
                  <a:alpha val="85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latin typeface="微软雅黑" panose="020B0503020204020204" charset="-122"/>
              <a:ea typeface="微软雅黑" panose="020B0503020204020204" charset="-122"/>
            </a:endParaRPr>
          </a:p>
        </p:txBody>
      </p:sp>
      <p:sp>
        <p:nvSpPr>
          <p:cNvPr id="11" name="矩形 10"/>
          <p:cNvSpPr/>
          <p:nvPr userDrawn="1"/>
        </p:nvSpPr>
        <p:spPr>
          <a:xfrm>
            <a:off x="349762" y="6484843"/>
            <a:ext cx="697627" cy="246221"/>
          </a:xfrm>
          <a:prstGeom prst="rect">
            <a:avLst/>
          </a:prstGeom>
        </p:spPr>
        <p:txBody>
          <a:bodyPr wrap="none">
            <a:spAutoFit/>
          </a:bodyPr>
          <a:lstStyle/>
          <a:p>
            <a:r>
              <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rPr>
              <a:t>先胜业财</a:t>
            </a:r>
          </a:p>
        </p:txBody>
      </p:sp>
      <p:sp>
        <p:nvSpPr>
          <p:cNvPr id="12" name="矩形 11"/>
          <p:cNvSpPr/>
          <p:nvPr userDrawn="1"/>
        </p:nvSpPr>
        <p:spPr>
          <a:xfrm>
            <a:off x="10386390" y="6484843"/>
            <a:ext cx="1455848" cy="246221"/>
          </a:xfrm>
          <a:prstGeom prst="rect">
            <a:avLst/>
          </a:prstGeom>
        </p:spPr>
        <p:txBody>
          <a:bodyPr wrap="square">
            <a:spAutoFit/>
          </a:bodyPr>
          <a:lstStyle/>
          <a:p>
            <a:pPr algn="dist"/>
            <a:r>
              <a:rPr kumimoji="1" lang="en-US" altLang="zh-TW" sz="1000" b="0" i="0" dirty="0" err="1">
                <a:solidFill>
                  <a:schemeClr val="bg1">
                    <a:lumMod val="50000"/>
                  </a:schemeClr>
                </a:solidFill>
                <a:latin typeface="微软雅黑 Light" panose="020B0502040204020203" pitchFamily="34" charset="-122"/>
                <a:ea typeface="微软雅黑 Light" panose="020B0502040204020203" pitchFamily="34" charset="-122"/>
              </a:rPr>
              <a:t>www.seepln.com</a:t>
            </a:r>
            <a:endParaRPr kumimoji="1" lang="zh-TW" altLang="en-US" sz="1000" b="0" i="0" dirty="0">
              <a:solidFill>
                <a:schemeClr val="bg1">
                  <a:lumMod val="50000"/>
                </a:schemeClr>
              </a:solidFill>
              <a:latin typeface="微软雅黑 Light" panose="020B0502040204020203" pitchFamily="34" charset="-122"/>
              <a:ea typeface="微软雅黑 Light" panose="020B0502040204020203" pitchFamily="34" charset="-122"/>
            </a:endParaRPr>
          </a:p>
        </p:txBody>
      </p:sp>
      <p:sp>
        <p:nvSpPr>
          <p:cNvPr id="6" name="文字版面配置區 5"/>
          <p:cNvSpPr>
            <a:spLocks noGrp="1"/>
          </p:cNvSpPr>
          <p:nvPr>
            <p:ph type="body" sz="quarter" idx="10" hasCustomPrompt="1"/>
          </p:nvPr>
        </p:nvSpPr>
        <p:spPr>
          <a:xfrm>
            <a:off x="128442" y="250046"/>
            <a:ext cx="820802" cy="728371"/>
          </a:xfrm>
          <a:prstGeom prst="rect">
            <a:avLst/>
          </a:prstGeom>
        </p:spPr>
        <p:txBody>
          <a:bodyPr/>
          <a:lstStyle>
            <a:lvl1pPr marL="0" indent="0" algn="ctr">
              <a:buNone/>
              <a:defRPr sz="3200" b="0" i="0">
                <a:solidFill>
                  <a:schemeClr val="bg1"/>
                </a:solidFill>
                <a:latin typeface="微软雅黑" panose="020B0503020204020204" charset="-122"/>
                <a:ea typeface="微软雅黑" panose="020B0503020204020204" charset="-122"/>
              </a:defRPr>
            </a:lvl1pPr>
          </a:lstStyle>
          <a:p>
            <a:pPr lvl="0"/>
            <a:r>
              <a:rPr kumimoji="1" lang="en-US" altLang="zh-CN" dirty="0"/>
              <a:t>01</a:t>
            </a:r>
            <a:endParaRPr kumimoji="1" lang="zh-TW" altLang="en-US" dirty="0"/>
          </a:p>
        </p:txBody>
      </p:sp>
    </p:spTree>
    <p:extLst>
      <p:ext uri="{BB962C8B-B14F-4D97-AF65-F5344CB8AC3E}">
        <p14:creationId xmlns:p14="http://schemas.microsoft.com/office/powerpoint/2010/main" val="13151686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FFFFF"/>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FBBEDE2-2628-CD35-225D-67AEA852738A}"/>
              </a:ext>
            </a:extLst>
          </p:cNvPr>
          <p:cNvPicPr>
            <a:picLocks noChangeAspect="1"/>
          </p:cNvPicPr>
          <p:nvPr userDrawn="1"/>
        </p:nvPicPr>
        <p:blipFill rotWithShape="1">
          <a:blip r:embed="rId2">
            <a:alphaModFix amt="87000"/>
          </a:blip>
          <a:srcRect r="22718" b="22892"/>
          <a:stretch>
            <a:fillRect/>
          </a:stretch>
        </p:blipFill>
        <p:spPr>
          <a:xfrm flipH="1">
            <a:off x="-5463" y="987997"/>
            <a:ext cx="7334824" cy="5870003"/>
          </a:xfrm>
          <a:prstGeom prst="rect">
            <a:avLst/>
          </a:prstGeom>
        </p:spPr>
      </p:pic>
      <p:pic>
        <p:nvPicPr>
          <p:cNvPr id="13" name="图片 12" descr="图标&#10;&#10;描述已自动生成"/>
          <p:cNvPicPr>
            <a:picLocks noChangeAspect="1"/>
          </p:cNvPicPr>
          <p:nvPr userDrawn="1"/>
        </p:nvPicPr>
        <p:blipFill>
          <a:blip r:embed="rId3"/>
          <a:stretch>
            <a:fillRect/>
          </a:stretch>
        </p:blipFill>
        <p:spPr>
          <a:xfrm>
            <a:off x="141514" y="256903"/>
            <a:ext cx="493487" cy="348344"/>
          </a:xfrm>
          <a:prstGeom prst="rect">
            <a:avLst/>
          </a:prstGeom>
        </p:spPr>
      </p:pic>
      <p:cxnSp>
        <p:nvCxnSpPr>
          <p:cNvPr id="14" name="直线连接符 8"/>
          <p:cNvCxnSpPr/>
          <p:nvPr userDrawn="1"/>
        </p:nvCxnSpPr>
        <p:spPr>
          <a:xfrm>
            <a:off x="367392" y="723462"/>
            <a:ext cx="0" cy="3082894"/>
          </a:xfrm>
          <a:prstGeom prst="line">
            <a:avLst/>
          </a:prstGeom>
          <a:ln>
            <a:solidFill>
              <a:srgbClr val="555FFF"/>
            </a:solidFill>
          </a:ln>
        </p:spPr>
        <p:style>
          <a:lnRef idx="1">
            <a:schemeClr val="accent1"/>
          </a:lnRef>
          <a:fillRef idx="0">
            <a:schemeClr val="accent1"/>
          </a:fillRef>
          <a:effectRef idx="0">
            <a:schemeClr val="accent1"/>
          </a:effectRef>
          <a:fontRef idx="minor">
            <a:schemeClr val="tx1"/>
          </a:fontRef>
        </p:style>
      </p:cxnSp>
      <p:sp>
        <p:nvSpPr>
          <p:cNvPr id="15" name="标题占位符 1"/>
          <p:cNvSpPr>
            <a:spLocks noGrp="1"/>
          </p:cNvSpPr>
          <p:nvPr>
            <p:ph type="title"/>
          </p:nvPr>
        </p:nvSpPr>
        <p:spPr>
          <a:xfrm>
            <a:off x="783590" y="194993"/>
            <a:ext cx="7825105" cy="772160"/>
          </a:xfrm>
          <a:prstGeom prst="rect">
            <a:avLst/>
          </a:prstGeom>
        </p:spPr>
        <p:txBody>
          <a:bodyPr vert="horz" lIns="91440" tIns="45720" rIns="91440" bIns="45720" rtlCol="0" anchor="ctr">
            <a:normAutofit/>
          </a:bodyPr>
          <a:lstStyle>
            <a:lvl1pPr>
              <a:defRPr sz="2800" b="1">
                <a:solidFill>
                  <a:schemeClr val="accent6">
                    <a:lumMod val="50000"/>
                  </a:schemeClr>
                </a:solidFill>
                <a:latin typeface="微软雅黑" panose="020B0503020204020204" charset="-122"/>
                <a:ea typeface="微软雅黑" panose="020B0503020204020204" charset="-122"/>
              </a:defRPr>
            </a:lvl1pPr>
          </a:lstStyle>
          <a:p>
            <a:r>
              <a:rPr kumimoji="1" lang="zh-CN" altLang="en-US" dirty="0"/>
              <a:t>单击此处编辑母版标题样式</a:t>
            </a:r>
          </a:p>
        </p:txBody>
      </p:sp>
      <p:sp>
        <p:nvSpPr>
          <p:cNvPr id="6" name="文本框 5"/>
          <p:cNvSpPr txBox="1"/>
          <p:nvPr userDrawn="1"/>
        </p:nvSpPr>
        <p:spPr>
          <a:xfrm>
            <a:off x="201736" y="3901284"/>
            <a:ext cx="338554" cy="2790769"/>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先胜业财合并报表案例集</a:t>
            </a:r>
          </a:p>
        </p:txBody>
      </p:sp>
    </p:spTree>
    <p:extLst>
      <p:ext uri="{BB962C8B-B14F-4D97-AF65-F5344CB8AC3E}">
        <p14:creationId xmlns:p14="http://schemas.microsoft.com/office/powerpoint/2010/main" val="1982197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3" name="图片 2" descr="图标&#10;&#10;描述已自动生成">
            <a:extLst>
              <a:ext uri="{FF2B5EF4-FFF2-40B4-BE49-F238E27FC236}">
                <a16:creationId xmlns:a16="http://schemas.microsoft.com/office/drawing/2014/main" id="{D4F29F65-A299-9A07-4376-FA0A52A2C4DD}"/>
              </a:ext>
            </a:extLst>
          </p:cNvPr>
          <p:cNvPicPr>
            <a:picLocks noChangeAspect="1"/>
          </p:cNvPicPr>
          <p:nvPr userDrawn="1"/>
        </p:nvPicPr>
        <p:blipFill>
          <a:blip r:embed="rId2"/>
          <a:stretch>
            <a:fillRect/>
          </a:stretch>
        </p:blipFill>
        <p:spPr>
          <a:xfrm>
            <a:off x="141514" y="386443"/>
            <a:ext cx="493487" cy="348344"/>
          </a:xfrm>
          <a:prstGeom prst="rect">
            <a:avLst/>
          </a:prstGeom>
        </p:spPr>
      </p:pic>
      <p:sp>
        <p:nvSpPr>
          <p:cNvPr id="5" name="标题 12">
            <a:extLst>
              <a:ext uri="{FF2B5EF4-FFF2-40B4-BE49-F238E27FC236}">
                <a16:creationId xmlns:a16="http://schemas.microsoft.com/office/drawing/2014/main" id="{A8BFE75A-91E9-3E96-D737-16F8C948A8C2}"/>
              </a:ext>
            </a:extLst>
          </p:cNvPr>
          <p:cNvSpPr>
            <a:spLocks noGrp="1"/>
          </p:cNvSpPr>
          <p:nvPr>
            <p:ph type="title"/>
          </p:nvPr>
        </p:nvSpPr>
        <p:spPr>
          <a:xfrm>
            <a:off x="838200" y="328199"/>
            <a:ext cx="10515600" cy="464832"/>
          </a:xfrm>
          <a:prstGeom prst="rect">
            <a:avLst/>
          </a:prstGeom>
        </p:spPr>
        <p:txBody>
          <a:bodyPr/>
          <a:lstStyle>
            <a:lvl1pPr>
              <a:defRPr kumimoji="1" lang="zh-CN" altLang="en-US" sz="2400" b="1" i="0" u="none" strike="noStrike" kern="1200" cap="none" spc="0" normalizeH="0" baseline="0" dirty="0">
                <a:ln>
                  <a:noFill/>
                </a:ln>
                <a:solidFill>
                  <a:srgbClr val="272ADF">
                    <a:lumMod val="50000"/>
                  </a:srgbClr>
                </a:solidFill>
                <a:effectLst/>
                <a:uLnTx/>
                <a:uFillTx/>
                <a:latin typeface="微软雅黑" charset="0"/>
                <a:ea typeface="微软雅黑"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zh-CN" altLang="en-US" dirty="0"/>
              <a:t>单击此处编辑母版标题样式</a:t>
            </a:r>
          </a:p>
        </p:txBody>
      </p:sp>
      <p:pic>
        <p:nvPicPr>
          <p:cNvPr id="10" name="图片 9">
            <a:extLst>
              <a:ext uri="{FF2B5EF4-FFF2-40B4-BE49-F238E27FC236}">
                <a16:creationId xmlns:a16="http://schemas.microsoft.com/office/drawing/2014/main" id="{469602B4-3798-EFC0-BCD9-BF55DAD39599}"/>
              </a:ext>
            </a:extLst>
          </p:cNvPr>
          <p:cNvPicPr>
            <a:picLocks noChangeAspect="1"/>
          </p:cNvPicPr>
          <p:nvPr userDrawn="1"/>
        </p:nvPicPr>
        <p:blipFill>
          <a:blip r:embed="rId3"/>
          <a:stretch>
            <a:fillRect/>
          </a:stretch>
        </p:blipFill>
        <p:spPr>
          <a:xfrm>
            <a:off x="-2537052" y="0"/>
            <a:ext cx="2537052" cy="2537052"/>
          </a:xfrm>
          <a:prstGeom prst="rect">
            <a:avLst/>
          </a:prstGeom>
        </p:spPr>
      </p:pic>
      <p:pic>
        <p:nvPicPr>
          <p:cNvPr id="11" name="图片 10">
            <a:extLst>
              <a:ext uri="{FF2B5EF4-FFF2-40B4-BE49-F238E27FC236}">
                <a16:creationId xmlns:a16="http://schemas.microsoft.com/office/drawing/2014/main" id="{4DB6A225-33FE-ED0B-3E5A-182B95829D98}"/>
              </a:ext>
            </a:extLst>
          </p:cNvPr>
          <p:cNvPicPr>
            <a:picLocks noChangeAspect="1"/>
          </p:cNvPicPr>
          <p:nvPr userDrawn="1"/>
        </p:nvPicPr>
        <p:blipFill>
          <a:blip r:embed="rId4">
            <a:clrChange>
              <a:clrFrom>
                <a:srgbClr val="FFFFFF"/>
              </a:clrFrom>
              <a:clrTo>
                <a:srgbClr val="FFFFFF">
                  <a:alpha val="0"/>
                </a:srgbClr>
              </a:clrTo>
            </a:clrChange>
          </a:blip>
          <a:stretch>
            <a:fillRect/>
          </a:stretch>
        </p:blipFill>
        <p:spPr>
          <a:xfrm>
            <a:off x="-2433014" y="2767012"/>
            <a:ext cx="2328976" cy="2324083"/>
          </a:xfrm>
          <a:prstGeom prst="rect">
            <a:avLst/>
          </a:prstGeom>
        </p:spPr>
      </p:pic>
      <p:cxnSp>
        <p:nvCxnSpPr>
          <p:cNvPr id="7" name="直线连接符 8">
            <a:extLst>
              <a:ext uri="{FF2B5EF4-FFF2-40B4-BE49-F238E27FC236}">
                <a16:creationId xmlns:a16="http://schemas.microsoft.com/office/drawing/2014/main" id="{F26BCB80-1B7F-B8A5-0EE2-CA939F648E0C}"/>
              </a:ext>
            </a:extLst>
          </p:cNvPr>
          <p:cNvCxnSpPr>
            <a:cxnSpLocks/>
          </p:cNvCxnSpPr>
          <p:nvPr userDrawn="1"/>
        </p:nvCxnSpPr>
        <p:spPr>
          <a:xfrm>
            <a:off x="367392" y="1407319"/>
            <a:ext cx="0" cy="1831181"/>
          </a:xfrm>
          <a:prstGeom prst="line">
            <a:avLst/>
          </a:prstGeom>
          <a:noFill/>
          <a:ln w="6350" cap="flat" cmpd="sng" algn="ctr">
            <a:solidFill>
              <a:srgbClr val="555FFF"/>
            </a:solidFill>
            <a:prstDash val="solid"/>
            <a:miter lim="800000"/>
          </a:ln>
          <a:effectLst/>
        </p:spPr>
      </p:cxnSp>
      <p:sp>
        <p:nvSpPr>
          <p:cNvPr id="8" name="文本框 7">
            <a:extLst>
              <a:ext uri="{FF2B5EF4-FFF2-40B4-BE49-F238E27FC236}">
                <a16:creationId xmlns:a16="http://schemas.microsoft.com/office/drawing/2014/main" id="{71EB63B2-57F2-3992-3093-2AB6CEB19D62}"/>
              </a:ext>
            </a:extLst>
          </p:cNvPr>
          <p:cNvSpPr txBox="1"/>
          <p:nvPr userDrawn="1"/>
        </p:nvSpPr>
        <p:spPr>
          <a:xfrm>
            <a:off x="201723" y="3429000"/>
            <a:ext cx="338554" cy="3292311"/>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合并报表功能介绍</a:t>
            </a:r>
            <a:r>
              <a:rPr kumimoji="1" lang="en-US" altLang="zh-CN"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a:t>
            </a:r>
            <a:r>
              <a:rPr kumimoji="1" lang="zh-CN" altLang="en-US" sz="1000" b="0" i="0" u="none" strike="noStrike" kern="1200" cap="none" spc="0" normalizeH="0" baseline="0" noProof="0" dirty="0">
                <a:ln>
                  <a:noFill/>
                </a:ln>
                <a:solidFill>
                  <a:srgbClr val="000000">
                    <a:lumMod val="50000"/>
                    <a:lumOff val="50000"/>
                  </a:srgbClr>
                </a:solidFill>
                <a:effectLst/>
                <a:uLnTx/>
                <a:uFillTx/>
                <a:latin typeface="微软雅黑" panose="020B0503020204020204" charset="-122"/>
                <a:ea typeface="微软雅黑" panose="020B0503020204020204" charset="-122"/>
                <a:cs typeface="+mn-cs"/>
              </a:rPr>
              <a:t>管法一体应用</a:t>
            </a:r>
          </a:p>
        </p:txBody>
      </p:sp>
    </p:spTree>
    <p:extLst>
      <p:ext uri="{BB962C8B-B14F-4D97-AF65-F5344CB8AC3E}">
        <p14:creationId xmlns:p14="http://schemas.microsoft.com/office/powerpoint/2010/main" val="14500017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charset="-122"/>
                <a:ea typeface="微软雅黑" panose="020B0503020204020204" charset="-122"/>
              </a:defRPr>
            </a:lvl1pPr>
          </a:lstStyle>
          <a:p>
            <a:r>
              <a:rPr kumimoji="1" lang="zh-CN" altLang="en-US"/>
              <a:t>单击此处编辑母版标题样式</a:t>
            </a:r>
          </a:p>
        </p:txBody>
      </p:sp>
    </p:spTree>
    <p:extLst>
      <p:ext uri="{BB962C8B-B14F-4D97-AF65-F5344CB8AC3E}">
        <p14:creationId xmlns:p14="http://schemas.microsoft.com/office/powerpoint/2010/main" val="4286088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pic>
        <p:nvPicPr>
          <p:cNvPr id="6" name="图片 5" descr="图标&#10;&#10;描述已自动生成"/>
          <p:cNvPicPr>
            <a:picLocks noChangeAspect="1"/>
          </p:cNvPicPr>
          <p:nvPr userDrawn="1"/>
        </p:nvPicPr>
        <p:blipFill>
          <a:blip r:embed="rId2"/>
          <a:stretch>
            <a:fillRect/>
          </a:stretch>
        </p:blipFill>
        <p:spPr>
          <a:xfrm>
            <a:off x="141514" y="386443"/>
            <a:ext cx="493487" cy="348344"/>
          </a:xfrm>
          <a:prstGeom prst="rect">
            <a:avLst/>
          </a:prstGeom>
        </p:spPr>
      </p:pic>
      <p:sp>
        <p:nvSpPr>
          <p:cNvPr id="7" name="标题占位符 1"/>
          <p:cNvSpPr>
            <a:spLocks noGrp="1"/>
          </p:cNvSpPr>
          <p:nvPr>
            <p:ph type="title"/>
          </p:nvPr>
        </p:nvSpPr>
        <p:spPr>
          <a:xfrm>
            <a:off x="783590" y="194993"/>
            <a:ext cx="11266896" cy="772160"/>
          </a:xfrm>
          <a:prstGeom prst="rect">
            <a:avLst/>
          </a:prstGeom>
        </p:spPr>
        <p:txBody>
          <a:bodyPr vert="horz" lIns="91440" tIns="45720" rIns="91440" bIns="45720" rtlCol="0" anchor="ctr">
            <a:normAutofit/>
          </a:bodyPr>
          <a:lstStyle>
            <a:lvl1pPr>
              <a:defRPr kumimoji="1" lang="zh-CN" altLang="en-US" sz="2800" b="1" i="0" u="none" strike="noStrike" cap="none" spc="100" normalizeH="0" baseline="0">
                <a:ln>
                  <a:noFill/>
                </a:ln>
                <a:solidFill>
                  <a:srgbClr val="272ADF">
                    <a:lumMod val="50000"/>
                  </a:srgbClr>
                </a:solidFill>
                <a:effectLst/>
                <a:uLnTx/>
                <a:uFillTx/>
                <a:latin typeface="微软雅黑" panose="020B0503020204020204" charset="-122"/>
                <a:ea typeface="微软雅黑" panose="020B0503020204020204" charset="-122"/>
              </a:defRPr>
            </a:lvl1pPr>
          </a:lstStyle>
          <a:p>
            <a:pPr marL="0" marR="0" lvl="0" indent="0" fontAlgn="auto">
              <a:lnSpc>
                <a:spcPct val="100000"/>
              </a:lnSpc>
              <a:spcAft>
                <a:spcPts val="0"/>
              </a:spcAft>
              <a:buClrTx/>
              <a:buSzTx/>
              <a:buFontTx/>
            </a:pPr>
            <a:r>
              <a:rPr kumimoji="1" lang="zh-CN" altLang="en-US"/>
              <a:t>单击此处编辑母版标题样式</a:t>
            </a:r>
          </a:p>
        </p:txBody>
      </p:sp>
      <p:cxnSp>
        <p:nvCxnSpPr>
          <p:cNvPr id="8" name="直线连接符 8"/>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9" name="文本框 8"/>
          <p:cNvSpPr txBox="1"/>
          <p:nvPr userDrawn="1"/>
        </p:nvSpPr>
        <p:spPr>
          <a:xfrm>
            <a:off x="227300" y="4084287"/>
            <a:ext cx="338554" cy="2637187"/>
          </a:xfrm>
          <a:prstGeom prst="rect">
            <a:avLst/>
          </a:prstGeom>
          <a:noFill/>
        </p:spPr>
        <p:txBody>
          <a:bodyPr vert="eaVert" wrap="square" rtlCol="0">
            <a:spAutoFit/>
          </a:bodyPr>
          <a:lstStyle/>
          <a:p>
            <a:pPr algn="l"/>
            <a:r>
              <a:rPr kumimoji="1" lang="zh-CN" altLang="en-US" sz="1000" b="0" i="0" u="none" strike="noStrike" cap="none" spc="400" normalizeH="0" baseline="0" dirty="0">
                <a:ln>
                  <a:noFill/>
                </a:ln>
                <a:solidFill>
                  <a:schemeClr val="bg1">
                    <a:lumMod val="50000"/>
                  </a:schemeClr>
                </a:solidFill>
                <a:effectLst/>
                <a:uFillTx/>
                <a:latin typeface="微软雅黑" panose="020B0503020204020204" charset="-122"/>
                <a:ea typeface="微软雅黑" panose="020B0503020204020204" charset="-122"/>
                <a:cs typeface="+mn-ea"/>
                <a:sym typeface="+mn-lt"/>
              </a:rPr>
              <a:t>业财一体计划</a:t>
            </a:r>
            <a:r>
              <a:rPr kumimoji="1" lang="en-US" altLang="zh-CN" sz="1000" b="0" i="0" u="none" strike="noStrike" cap="none" spc="400" normalizeH="0" baseline="0" dirty="0">
                <a:ln>
                  <a:noFill/>
                </a:ln>
                <a:solidFill>
                  <a:schemeClr val="bg1">
                    <a:lumMod val="50000"/>
                  </a:schemeClr>
                </a:solidFill>
                <a:effectLst/>
                <a:uFillTx/>
                <a:latin typeface="微软雅黑" panose="020B0503020204020204" charset="-122"/>
                <a:ea typeface="微软雅黑" panose="020B0503020204020204" charset="-122"/>
                <a:cs typeface="+mn-ea"/>
                <a:sym typeface="+mn-lt"/>
              </a:rPr>
              <a:t>&amp;</a:t>
            </a:r>
            <a:r>
              <a:rPr kumimoji="1" lang="zh-CN" altLang="en-US" sz="1000" b="0" i="0" u="none" strike="noStrike" cap="none" spc="400" normalizeH="0" baseline="0" dirty="0">
                <a:ln>
                  <a:noFill/>
                </a:ln>
                <a:solidFill>
                  <a:schemeClr val="bg1">
                    <a:lumMod val="50000"/>
                  </a:schemeClr>
                </a:solidFill>
                <a:effectLst/>
                <a:uFillTx/>
                <a:latin typeface="微软雅黑" panose="020B0503020204020204" charset="-122"/>
                <a:ea typeface="微软雅黑" panose="020B0503020204020204" charset="-122"/>
                <a:cs typeface="+mn-ea"/>
                <a:sym typeface="+mn-lt"/>
              </a:rPr>
              <a:t>分析平台</a:t>
            </a:r>
          </a:p>
        </p:txBody>
      </p:sp>
    </p:spTree>
    <p:extLst>
      <p:ext uri="{BB962C8B-B14F-4D97-AF65-F5344CB8AC3E}">
        <p14:creationId xmlns:p14="http://schemas.microsoft.com/office/powerpoint/2010/main" val="1567388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2" name="标题占位符 1"/>
          <p:cNvSpPr>
            <a:spLocks noGrp="1"/>
          </p:cNvSpPr>
          <p:nvPr>
            <p:ph type="title"/>
          </p:nvPr>
        </p:nvSpPr>
        <p:spPr>
          <a:xfrm>
            <a:off x="783590" y="190305"/>
            <a:ext cx="7825105" cy="772160"/>
          </a:xfrm>
          <a:prstGeom prst="rect">
            <a:avLst/>
          </a:prstGeom>
        </p:spPr>
        <p:txBody>
          <a:bodyPr vert="horz" lIns="91440" tIns="45720" rIns="91440" bIns="45720" rtlCol="0" anchor="ctr">
            <a:normAutofit/>
          </a:bodyPr>
          <a:lstStyle>
            <a:lvl1pPr>
              <a:defRPr sz="2800" b="1">
                <a:solidFill>
                  <a:schemeClr val="bg1"/>
                </a:solidFill>
                <a:latin typeface="微软雅黑" panose="020B0503020204020204" pitchFamily="34" charset="-122"/>
                <a:ea typeface="微软雅黑" panose="020B0503020204020204" pitchFamily="34" charset="-122"/>
              </a:defRPr>
            </a:lvl1pPr>
          </a:lstStyle>
          <a:p>
            <a:r>
              <a:rPr kumimoji="1" lang="zh-CN" altLang="en-US"/>
              <a:t>单击此处编辑母版标题样式</a:t>
            </a:r>
          </a:p>
        </p:txBody>
      </p:sp>
    </p:spTree>
    <p:extLst>
      <p:ext uri="{BB962C8B-B14F-4D97-AF65-F5344CB8AC3E}">
        <p14:creationId xmlns:p14="http://schemas.microsoft.com/office/powerpoint/2010/main" val="65017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5_标题幻灯片">
    <p:spTree>
      <p:nvGrpSpPr>
        <p:cNvPr id="1" name=""/>
        <p:cNvGrpSpPr/>
        <p:nvPr/>
      </p:nvGrpSpPr>
      <p:grpSpPr>
        <a:xfrm>
          <a:off x="0" y="0"/>
          <a:ext cx="0" cy="0"/>
          <a:chOff x="0" y="0"/>
          <a:chExt cx="0" cy="0"/>
        </a:xfrm>
      </p:grpSpPr>
      <p:sp>
        <p:nvSpPr>
          <p:cNvPr id="10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0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0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29488640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 封面">
    <p:spTree>
      <p:nvGrpSpPr>
        <p:cNvPr id="1" name=""/>
        <p:cNvGrpSpPr/>
        <p:nvPr/>
      </p:nvGrpSpPr>
      <p:grpSpPr>
        <a:xfrm>
          <a:off x="0" y="0"/>
          <a:ext cx="0" cy="0"/>
          <a:chOff x="0" y="0"/>
          <a:chExt cx="0" cy="0"/>
        </a:xfrm>
      </p:grpSpPr>
      <p:pic>
        <p:nvPicPr>
          <p:cNvPr id="3" name="图片 2" descr="城市街道与高楼大厦的倒影&#10;&#10;描述已自动生成">
            <a:extLst>
              <a:ext uri="{FF2B5EF4-FFF2-40B4-BE49-F238E27FC236}">
                <a16:creationId xmlns:a16="http://schemas.microsoft.com/office/drawing/2014/main" id="{087034D6-4370-D030-6F8C-44E17C3CD9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图片 15" descr="图标&#10;&#10;低可信度描述已自动生成">
            <a:extLst>
              <a:ext uri="{FF2B5EF4-FFF2-40B4-BE49-F238E27FC236}">
                <a16:creationId xmlns:a16="http://schemas.microsoft.com/office/drawing/2014/main" id="{3F5D2FF9-4CBA-DE24-E481-EB647321F271}"/>
              </a:ext>
            </a:extLst>
          </p:cNvPr>
          <p:cNvPicPr>
            <a:picLocks noChangeAspect="1"/>
          </p:cNvPicPr>
          <p:nvPr userDrawn="1"/>
        </p:nvPicPr>
        <p:blipFill>
          <a:blip r:embed="rId3"/>
          <a:stretch>
            <a:fillRect/>
          </a:stretch>
        </p:blipFill>
        <p:spPr>
          <a:xfrm>
            <a:off x="681502" y="982347"/>
            <a:ext cx="1841500" cy="457200"/>
          </a:xfrm>
          <a:prstGeom prst="rect">
            <a:avLst/>
          </a:prstGeom>
        </p:spPr>
      </p:pic>
      <p:sp>
        <p:nvSpPr>
          <p:cNvPr id="20" name="文本框 19">
            <a:extLst>
              <a:ext uri="{FF2B5EF4-FFF2-40B4-BE49-F238E27FC236}">
                <a16:creationId xmlns:a16="http://schemas.microsoft.com/office/drawing/2014/main" id="{2B3CC0D7-AF7F-6F0D-5860-E5CFBADE1342}"/>
              </a:ext>
            </a:extLst>
          </p:cNvPr>
          <p:cNvSpPr txBox="1"/>
          <p:nvPr userDrawn="1"/>
        </p:nvSpPr>
        <p:spPr>
          <a:xfrm>
            <a:off x="681502" y="6112048"/>
            <a:ext cx="2801620" cy="33718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err="1">
                <a:ln>
                  <a:noFill/>
                </a:ln>
                <a:solidFill>
                  <a:srgbClr val="FCFA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www.deepfinance.com</a:t>
            </a:r>
            <a:endParaRPr kumimoji="1" lang="en-US" altLang="zh-CN" sz="1600" b="0" i="0" u="none" strike="noStrike" kern="1200" cap="none" spc="0" normalizeH="0" baseline="0" noProof="0" dirty="0" err="1">
              <a:ln>
                <a:noFill/>
              </a:ln>
              <a:solidFill>
                <a:srgbClr val="FCFA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文本占位符 22">
            <a:extLst>
              <a:ext uri="{FF2B5EF4-FFF2-40B4-BE49-F238E27FC236}">
                <a16:creationId xmlns:a16="http://schemas.microsoft.com/office/drawing/2014/main" id="{9F711189-CA05-08B3-A40C-D69DCD276751}"/>
              </a:ext>
            </a:extLst>
          </p:cNvPr>
          <p:cNvSpPr>
            <a:spLocks noGrp="1"/>
          </p:cNvSpPr>
          <p:nvPr>
            <p:ph type="body" sz="quarter" idx="10" hasCustomPrompt="1"/>
          </p:nvPr>
        </p:nvSpPr>
        <p:spPr>
          <a:xfrm>
            <a:off x="681502" y="2421894"/>
            <a:ext cx="10828996" cy="1569660"/>
          </a:xfrm>
        </p:spPr>
        <p:txBody>
          <a:bodyPr vert="horz" wrap="square" lIns="0" tIns="13335" rIns="0" bIns="0" rtlCol="0">
            <a:spAutoFit/>
          </a:bodyPr>
          <a:lstStyle>
            <a:lvl1pPr>
              <a:lnSpc>
                <a:spcPct val="100000"/>
              </a:lnSpc>
              <a:defRPr lang="zh-CN" altLang="en-US" sz="4400" b="1" spc="300" dirty="0" smtClean="0">
                <a:solidFill>
                  <a:srgbClr val="FCFAFF"/>
                </a:solidFill>
                <a:latin typeface="微软雅黑" panose="020B0503020204020204" pitchFamily="34" charset="-122"/>
                <a:ea typeface="微软雅黑" panose="020B0503020204020204" pitchFamily="34" charset="-122"/>
                <a:cs typeface="+mn-ea"/>
              </a:defRPr>
            </a:lvl1pPr>
          </a:lstStyle>
          <a:p>
            <a:pPr marL="0" marR="0" lvl="0" indent="0" fontAlgn="auto">
              <a:lnSpc>
                <a:spcPct val="120000"/>
              </a:lnSpc>
              <a:spcBef>
                <a:spcPts val="0"/>
              </a:spcBef>
              <a:spcAft>
                <a:spcPts val="0"/>
              </a:spcAft>
              <a:buClrTx/>
              <a:buSzTx/>
              <a:buFontTx/>
              <a:buNone/>
              <a:tabLst/>
            </a:pPr>
            <a:r>
              <a:rPr lang="zh-CN" altLang="en-US" dirty="0"/>
              <a:t>单击此处编辑主标题</a:t>
            </a:r>
            <a:endParaRPr lang="en-US" altLang="zh-CN" dirty="0"/>
          </a:p>
          <a:p>
            <a:pPr marL="0" marR="0" lvl="0" indent="0" fontAlgn="auto">
              <a:lnSpc>
                <a:spcPct val="120000"/>
              </a:lnSpc>
              <a:spcBef>
                <a:spcPts val="0"/>
              </a:spcBef>
              <a:spcAft>
                <a:spcPts val="0"/>
              </a:spcAft>
              <a:buClrTx/>
              <a:buSzTx/>
              <a:buFontTx/>
              <a:buNone/>
              <a:tabLst/>
            </a:pPr>
            <a:r>
              <a:rPr lang="zh-CN" altLang="en-US" dirty="0"/>
              <a:t>标题</a:t>
            </a:r>
            <a:endParaRPr lang="en-US" altLang="zh-CN" dirty="0"/>
          </a:p>
        </p:txBody>
      </p:sp>
      <p:sp>
        <p:nvSpPr>
          <p:cNvPr id="25" name="文本占位符 22">
            <a:extLst>
              <a:ext uri="{FF2B5EF4-FFF2-40B4-BE49-F238E27FC236}">
                <a16:creationId xmlns:a16="http://schemas.microsoft.com/office/drawing/2014/main" id="{8FD7D7C5-4F82-BE7D-8739-1C65538C5DF0}"/>
              </a:ext>
            </a:extLst>
          </p:cNvPr>
          <p:cNvSpPr>
            <a:spLocks noGrp="1"/>
          </p:cNvSpPr>
          <p:nvPr>
            <p:ph type="body" sz="quarter" idx="11" hasCustomPrompt="1"/>
          </p:nvPr>
        </p:nvSpPr>
        <p:spPr>
          <a:xfrm>
            <a:off x="661623" y="4638537"/>
            <a:ext cx="10828996" cy="243656"/>
          </a:xfrm>
        </p:spPr>
        <p:txBody>
          <a:bodyPr vert="horz" wrap="square" lIns="0" tIns="12700" rIns="0" bIns="0" rtlCol="0">
            <a:spAutoFit/>
          </a:bodyPr>
          <a:lstStyle>
            <a:lvl1pPr>
              <a:defRPr kumimoji="0" lang="zh-CN" altLang="en-US" sz="1500" b="0" i="0" u="none" strike="noStrike" cap="none" spc="300" normalizeH="0" baseline="0" dirty="0" smtClean="0">
                <a:ln>
                  <a:noFill/>
                </a:ln>
                <a:solidFill>
                  <a:srgbClr val="FFFFFF"/>
                </a:solidFill>
                <a:effectLst/>
                <a:uLnTx/>
                <a:uFillTx/>
                <a:latin typeface="Microsoft YaHei" panose="020B0503020204020204" pitchFamily="34" charset="-122"/>
                <a:ea typeface="Microsoft YaHei" panose="020B0503020204020204" pitchFamily="34" charset="-122"/>
                <a:cs typeface="+mn-ea"/>
              </a:defRPr>
            </a:lvl1pPr>
          </a:lstStyle>
          <a:p>
            <a:pPr marL="12700" marR="0" lvl="0" indent="0" fontAlgn="auto">
              <a:lnSpc>
                <a:spcPct val="100000"/>
              </a:lnSpc>
              <a:spcBef>
                <a:spcPts val="100"/>
              </a:spcBef>
              <a:spcAft>
                <a:spcPts val="0"/>
              </a:spcAft>
              <a:buClrTx/>
              <a:buSzTx/>
              <a:buFontTx/>
              <a:buNone/>
              <a:tabLst/>
            </a:pPr>
            <a:r>
              <a:rPr lang="zh-CN" altLang="en-US" dirty="0"/>
              <a:t>单击此处编辑副标题</a:t>
            </a:r>
          </a:p>
        </p:txBody>
      </p:sp>
    </p:spTree>
    <p:extLst>
      <p:ext uri="{BB962C8B-B14F-4D97-AF65-F5344CB8AC3E}">
        <p14:creationId xmlns:p14="http://schemas.microsoft.com/office/powerpoint/2010/main" val="3803109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01 目录">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CB57F-4A3A-A579-4D14-1A45745A480F}"/>
              </a:ext>
            </a:extLst>
          </p:cNvPr>
          <p:cNvSpPr>
            <a:spLocks noGrp="1"/>
          </p:cNvSpPr>
          <p:nvPr>
            <p:ph type="title" hasCustomPrompt="1"/>
          </p:nvPr>
        </p:nvSpPr>
        <p:spPr>
          <a:xfrm>
            <a:off x="6096000" y="1752325"/>
            <a:ext cx="5747961" cy="3886770"/>
          </a:xfrm>
          <a:noFill/>
        </p:spPr>
        <p:txBody>
          <a:bodyPr wrap="square" rtlCol="0" anchor="t" anchorCtr="0">
            <a:spAutoFit/>
          </a:bodyPr>
          <a:lstStyle>
            <a:lvl1pPr>
              <a:lnSpc>
                <a:spcPct val="250000"/>
              </a:lnSpc>
              <a:defRPr kumimoji="1" lang="zh-CN" altLang="en-US" sz="1800" b="1" spc="300">
                <a:solidFill>
                  <a:srgbClr val="202375"/>
                </a:solidFill>
                <a:latin typeface="Microsoft YaHei" panose="020B0503020204020204" pitchFamily="34" charset="-122"/>
                <a:ea typeface="Microsoft YaHei" panose="020B0503020204020204" pitchFamily="34" charset="-122"/>
                <a:cs typeface="+mn-cs"/>
              </a:defRPr>
            </a:lvl1pPr>
          </a:lstStyle>
          <a:p>
            <a:pPr marL="0" lvl="0">
              <a:lnSpc>
                <a:spcPct val="200000"/>
              </a:lnSpc>
            </a:pPr>
            <a:r>
              <a:rPr lang="en-US" altLang="zh-CN" dirty="0"/>
              <a:t>01 </a:t>
            </a:r>
            <a:r>
              <a:rPr lang="zh-CN" altLang="en-US" dirty="0"/>
              <a:t>第一部分</a:t>
            </a:r>
            <a:br>
              <a:rPr lang="en-US" altLang="zh-CN" dirty="0"/>
            </a:br>
            <a:r>
              <a:rPr lang="en-US" altLang="zh-CN" dirty="0"/>
              <a:t>02 </a:t>
            </a:r>
            <a:r>
              <a:rPr lang="zh-CN" altLang="en-US" dirty="0"/>
              <a:t>第二部分</a:t>
            </a:r>
            <a:br>
              <a:rPr lang="en-US" altLang="zh-CN" dirty="0"/>
            </a:br>
            <a:r>
              <a:rPr lang="en-US" altLang="zh-CN" dirty="0"/>
              <a:t>03 </a:t>
            </a:r>
            <a:r>
              <a:rPr lang="zh-CN" altLang="en-US" dirty="0"/>
              <a:t>第三部分</a:t>
            </a:r>
            <a:br>
              <a:rPr lang="en-US" altLang="zh-CN" dirty="0"/>
            </a:br>
            <a:r>
              <a:rPr lang="en-US" altLang="zh-CN" dirty="0"/>
              <a:t>04 </a:t>
            </a:r>
            <a:r>
              <a:rPr lang="zh-CN" altLang="en-US" dirty="0"/>
              <a:t>第四部分</a:t>
            </a:r>
            <a:br>
              <a:rPr lang="en-US" altLang="zh-CN" dirty="0"/>
            </a:br>
            <a:r>
              <a:rPr lang="en-US" altLang="zh-CN" dirty="0"/>
              <a:t>05 </a:t>
            </a:r>
            <a:r>
              <a:rPr lang="zh-CN" altLang="en-US" dirty="0"/>
              <a:t>第五部分</a:t>
            </a:r>
            <a:br>
              <a:rPr lang="en-US" altLang="zh-CN" dirty="0"/>
            </a:br>
            <a:br>
              <a:rPr lang="en-US" altLang="zh-CN" dirty="0"/>
            </a:br>
            <a:endParaRPr lang="zh-CN" altLang="en-US" dirty="0"/>
          </a:p>
        </p:txBody>
      </p:sp>
      <p:pic>
        <p:nvPicPr>
          <p:cNvPr id="13" name="图片 12">
            <a:extLst>
              <a:ext uri="{FF2B5EF4-FFF2-40B4-BE49-F238E27FC236}">
                <a16:creationId xmlns:a16="http://schemas.microsoft.com/office/drawing/2014/main" id="{D7858E16-0AE4-CF9C-F581-0C30D4C9FEB5}"/>
              </a:ext>
            </a:extLst>
          </p:cNvPr>
          <p:cNvPicPr>
            <a:picLocks noChangeAspect="1"/>
          </p:cNvPicPr>
          <p:nvPr userDrawn="1"/>
        </p:nvPicPr>
        <p:blipFill rotWithShape="1">
          <a:blip r:embed="rId2" cstate="email">
            <a:alphaModFix amt="87000"/>
            <a:extLst>
              <a:ext uri="{28A0092B-C50C-407E-A947-70E740481C1C}">
                <a14:useLocalDpi xmlns:a14="http://schemas.microsoft.com/office/drawing/2010/main"/>
              </a:ext>
            </a:extLst>
          </a:blip>
          <a:srcRect/>
          <a:stretch/>
        </p:blipFill>
        <p:spPr>
          <a:xfrm flipH="1">
            <a:off x="-5465" y="1421695"/>
            <a:ext cx="4546979" cy="5449556"/>
          </a:xfrm>
          <a:prstGeom prst="rect">
            <a:avLst/>
          </a:prstGeom>
        </p:spPr>
      </p:pic>
      <p:grpSp>
        <p:nvGrpSpPr>
          <p:cNvPr id="15" name="组合 14">
            <a:extLst>
              <a:ext uri="{FF2B5EF4-FFF2-40B4-BE49-F238E27FC236}">
                <a16:creationId xmlns:a16="http://schemas.microsoft.com/office/drawing/2014/main" id="{EB4FCCF4-9AEA-2252-3E34-FB30DCF715EF}"/>
              </a:ext>
            </a:extLst>
          </p:cNvPr>
          <p:cNvGrpSpPr/>
          <p:nvPr userDrawn="1"/>
        </p:nvGrpSpPr>
        <p:grpSpPr>
          <a:xfrm>
            <a:off x="-5463" y="2146300"/>
            <a:ext cx="108000" cy="1008000"/>
            <a:chOff x="0" y="2400300"/>
            <a:chExt cx="108000" cy="1274700"/>
          </a:xfrm>
        </p:grpSpPr>
        <p:sp>
          <p:nvSpPr>
            <p:cNvPr id="16" name="矩形 15">
              <a:extLst>
                <a:ext uri="{FF2B5EF4-FFF2-40B4-BE49-F238E27FC236}">
                  <a16:creationId xmlns:a16="http://schemas.microsoft.com/office/drawing/2014/main" id="{3B31FC42-A63A-9D50-D1BF-87AE9914C66F}"/>
                </a:ext>
              </a:extLst>
            </p:cNvPr>
            <p:cNvSpPr/>
            <p:nvPr/>
          </p:nvSpPr>
          <p:spPr>
            <a:xfrm>
              <a:off x="0" y="2400300"/>
              <a:ext cx="108000" cy="1008000"/>
            </a:xfrm>
            <a:prstGeom prst="rect">
              <a:avLst/>
            </a:prstGeom>
            <a:solidFill>
              <a:srgbClr val="825A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7" name="矩形 16">
              <a:extLst>
                <a:ext uri="{FF2B5EF4-FFF2-40B4-BE49-F238E27FC236}">
                  <a16:creationId xmlns:a16="http://schemas.microsoft.com/office/drawing/2014/main" id="{941DA559-F475-EE85-16EB-F980CAF8DC75}"/>
                </a:ext>
              </a:extLst>
            </p:cNvPr>
            <p:cNvSpPr/>
            <p:nvPr/>
          </p:nvSpPr>
          <p:spPr>
            <a:xfrm>
              <a:off x="0" y="2667000"/>
              <a:ext cx="108000" cy="1008000"/>
            </a:xfrm>
            <a:prstGeom prst="rect">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rgbClr val="FCFAFF"/>
                </a:solidFill>
                <a:effectLst/>
                <a:uLnTx/>
                <a:uFillTx/>
                <a:latin typeface="等线"/>
                <a:ea typeface="等线" panose="02010600030101010101" pitchFamily="2" charset="-122"/>
                <a:cs typeface="+mn-cs"/>
              </a:endParaRPr>
            </a:p>
          </p:txBody>
        </p:sp>
      </p:grpSp>
      <p:sp>
        <p:nvSpPr>
          <p:cNvPr id="18" name="文本框 17">
            <a:extLst>
              <a:ext uri="{FF2B5EF4-FFF2-40B4-BE49-F238E27FC236}">
                <a16:creationId xmlns:a16="http://schemas.microsoft.com/office/drawing/2014/main" id="{E02912BD-34EC-F2E3-A75B-359C41C85878}"/>
              </a:ext>
            </a:extLst>
          </p:cNvPr>
          <p:cNvSpPr txBox="1"/>
          <p:nvPr userDrawn="1"/>
        </p:nvSpPr>
        <p:spPr>
          <a:xfrm>
            <a:off x="3783214" y="1895710"/>
            <a:ext cx="973075" cy="461665"/>
          </a:xfrm>
          <a:prstGeom prst="rect">
            <a:avLst/>
          </a:prstGeom>
          <a:noFill/>
        </p:spPr>
        <p:txBody>
          <a:bodyPr wrap="square" rtlCol="0">
            <a:spAutoFit/>
          </a:bodyPr>
          <a:lstStyle/>
          <a:p>
            <a:pPr algn="dist">
              <a:defRPr/>
            </a:pPr>
            <a:r>
              <a:rPr kumimoji="1" lang="zh-CN" altLang="en-US" sz="2400" b="1" dirty="0">
                <a:solidFill>
                  <a:srgbClr val="202375"/>
                </a:solidFill>
                <a:latin typeface="Microsoft YaHei" panose="020B0503020204020204" pitchFamily="34" charset="-122"/>
                <a:ea typeface="Microsoft YaHei" panose="020B0503020204020204" pitchFamily="34" charset="-122"/>
              </a:rPr>
              <a:t>目录</a:t>
            </a:r>
          </a:p>
        </p:txBody>
      </p:sp>
      <p:cxnSp>
        <p:nvCxnSpPr>
          <p:cNvPr id="19" name="直线连接符 19">
            <a:extLst>
              <a:ext uri="{FF2B5EF4-FFF2-40B4-BE49-F238E27FC236}">
                <a16:creationId xmlns:a16="http://schemas.microsoft.com/office/drawing/2014/main" id="{194EC075-63E6-77E5-ABA7-680C54A0ED38}"/>
              </a:ext>
            </a:extLst>
          </p:cNvPr>
          <p:cNvCxnSpPr>
            <a:cxnSpLocks/>
          </p:cNvCxnSpPr>
          <p:nvPr userDrawn="1"/>
        </p:nvCxnSpPr>
        <p:spPr>
          <a:xfrm>
            <a:off x="5432524" y="1895710"/>
            <a:ext cx="0" cy="3600000"/>
          </a:xfrm>
          <a:prstGeom prst="line">
            <a:avLst/>
          </a:prstGeom>
          <a:noFill/>
          <a:ln w="6350" cap="flat" cmpd="sng" algn="ctr">
            <a:solidFill>
              <a:srgbClr val="2A2A2B">
                <a:lumMod val="90000"/>
                <a:lumOff val="10000"/>
              </a:srgbClr>
            </a:solidFill>
            <a:prstDash val="sysDot"/>
            <a:miter lim="800000"/>
          </a:ln>
          <a:effectLst/>
        </p:spPr>
      </p:cxnSp>
    </p:spTree>
    <p:extLst>
      <p:ext uri="{BB962C8B-B14F-4D97-AF65-F5344CB8AC3E}">
        <p14:creationId xmlns:p14="http://schemas.microsoft.com/office/powerpoint/2010/main" val="362133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2 正文-常规">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73BA8B9-74A9-F201-406C-41D35ECE9652}"/>
              </a:ext>
            </a:extLst>
          </p:cNvPr>
          <p:cNvPicPr>
            <a:picLocks noChangeAspect="1"/>
          </p:cNvPicPr>
          <p:nvPr userDrawn="1"/>
        </p:nvPicPr>
        <p:blipFill rotWithShape="1">
          <a:blip r:embed="rId2" cstate="email">
            <a:alphaModFix amt="10000"/>
            <a:extLst>
              <a:ext uri="{28A0092B-C50C-407E-A947-70E740481C1C}">
                <a14:useLocalDpi xmlns:a14="http://schemas.microsoft.com/office/drawing/2010/main"/>
              </a:ext>
            </a:extLst>
          </a:blip>
          <a:srcRect t="13231" b="18586"/>
          <a:stretch/>
        </p:blipFill>
        <p:spPr>
          <a:xfrm>
            <a:off x="4795016" y="1"/>
            <a:ext cx="7396984" cy="6858000"/>
          </a:xfrm>
          <a:prstGeom prst="rect">
            <a:avLst/>
          </a:prstGeom>
        </p:spPr>
      </p:pic>
      <p:sp>
        <p:nvSpPr>
          <p:cNvPr id="7" name="标题占位符 1">
            <a:extLst>
              <a:ext uri="{FF2B5EF4-FFF2-40B4-BE49-F238E27FC236}">
                <a16:creationId xmlns:a16="http://schemas.microsoft.com/office/drawing/2014/main" id="{DCC6F4EC-1BD0-42EA-E689-D83F7556280D}"/>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pic>
        <p:nvPicPr>
          <p:cNvPr id="12" name="图片 11" descr="图标&#10;&#10;描述已自动生成">
            <a:extLst>
              <a:ext uri="{FF2B5EF4-FFF2-40B4-BE49-F238E27FC236}">
                <a16:creationId xmlns:a16="http://schemas.microsoft.com/office/drawing/2014/main" id="{E216EAEA-34DE-4480-B321-DB2D92A7B7EF}"/>
              </a:ext>
            </a:extLst>
          </p:cNvPr>
          <p:cNvPicPr>
            <a:picLocks noChangeAspect="1"/>
          </p:cNvPicPr>
          <p:nvPr userDrawn="1"/>
        </p:nvPicPr>
        <p:blipFill>
          <a:blip r:embed="rId3"/>
          <a:stretch>
            <a:fillRect/>
          </a:stretch>
        </p:blipFill>
        <p:spPr>
          <a:xfrm>
            <a:off x="141514" y="386443"/>
            <a:ext cx="493487" cy="348344"/>
          </a:xfrm>
          <a:prstGeom prst="rect">
            <a:avLst/>
          </a:prstGeom>
        </p:spPr>
      </p:pic>
      <p:cxnSp>
        <p:nvCxnSpPr>
          <p:cNvPr id="13" name="直线连接符 8">
            <a:extLst>
              <a:ext uri="{FF2B5EF4-FFF2-40B4-BE49-F238E27FC236}">
                <a16:creationId xmlns:a16="http://schemas.microsoft.com/office/drawing/2014/main" id="{6BEADC68-7578-345E-9035-DE9995012EEE}"/>
              </a:ext>
            </a:extLst>
          </p:cNvPr>
          <p:cNvCxnSpPr>
            <a:cxnSpLocks/>
          </p:cNvCxnSpPr>
          <p:nvPr userDrawn="1"/>
        </p:nvCxnSpPr>
        <p:spPr>
          <a:xfrm>
            <a:off x="388257" y="853002"/>
            <a:ext cx="0" cy="3113070"/>
          </a:xfrm>
          <a:prstGeom prst="line">
            <a:avLst/>
          </a:prstGeom>
          <a:noFill/>
          <a:ln w="6350" cap="flat" cmpd="sng" algn="ctr">
            <a:solidFill>
              <a:srgbClr val="555FFF"/>
            </a:solidFill>
            <a:prstDash val="solid"/>
            <a:miter lim="800000"/>
          </a:ln>
          <a:effectLst/>
        </p:spPr>
      </p:cxnSp>
      <p:sp>
        <p:nvSpPr>
          <p:cNvPr id="16" name="文本占位符 2">
            <a:extLst>
              <a:ext uri="{FF2B5EF4-FFF2-40B4-BE49-F238E27FC236}">
                <a16:creationId xmlns:a16="http://schemas.microsoft.com/office/drawing/2014/main" id="{28ADD3EA-C52D-3778-1F5C-785E9803DB9F}"/>
              </a:ext>
            </a:extLst>
          </p:cNvPr>
          <p:cNvSpPr>
            <a:spLocks noGrp="1"/>
          </p:cNvSpPr>
          <p:nvPr>
            <p:ph idx="1"/>
          </p:nvPr>
        </p:nvSpPr>
        <p:spPr>
          <a:xfrm>
            <a:off x="783591" y="1107363"/>
            <a:ext cx="10825818" cy="5212413"/>
          </a:xfrm>
          <a:prstGeom prst="rect">
            <a:avLst/>
          </a:prstGeom>
        </p:spPr>
        <p:txBody>
          <a:bodyPr vert="horz" lIns="91440" tIns="45720" rIns="91440" bIns="45720" rtlCol="0">
            <a:noAutofit/>
          </a:body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一级内容，如需改为次级内容，单击</a:t>
            </a:r>
            <a:r>
              <a:rPr lang="en-US" altLang="zh-CN" dirty="0"/>
              <a:t>Tab</a:t>
            </a:r>
            <a:r>
              <a:rPr lang="zh-CN" altLang="en-US" dirty="0"/>
              <a:t>键</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17" name="日期占位符 3">
            <a:extLst>
              <a:ext uri="{FF2B5EF4-FFF2-40B4-BE49-F238E27FC236}">
                <a16:creationId xmlns:a16="http://schemas.microsoft.com/office/drawing/2014/main" id="{5170B03B-B5B7-70AD-BEAE-382B0EAF75BA}"/>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200">
                <a:solidFill>
                  <a:schemeClr val="tx1">
                    <a:tint val="75000"/>
                  </a:schemeClr>
                </a:solidFill>
              </a:defRPr>
            </a:lvl1pPr>
          </a:lstStyle>
          <a:p>
            <a:fld id="{CCE95B8A-5195-4312-AFB2-9B1BDE890082}" type="datetimeFigureOut">
              <a:rPr lang="zh-CN" altLang="en-US" smtClean="0"/>
              <a:t>2026/6/1</a:t>
            </a:fld>
            <a:endParaRPr lang="zh-CN" altLang="en-US" dirty="0"/>
          </a:p>
        </p:txBody>
      </p:sp>
      <p:sp>
        <p:nvSpPr>
          <p:cNvPr id="18" name="页脚占位符 4">
            <a:extLst>
              <a:ext uri="{FF2B5EF4-FFF2-40B4-BE49-F238E27FC236}">
                <a16:creationId xmlns:a16="http://schemas.microsoft.com/office/drawing/2014/main" id="{9B095309-E361-FB86-D653-F352399F1451}"/>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9" name="灯片编号占位符 5">
            <a:extLst>
              <a:ext uri="{FF2B5EF4-FFF2-40B4-BE49-F238E27FC236}">
                <a16:creationId xmlns:a16="http://schemas.microsoft.com/office/drawing/2014/main" id="{8073F6CF-B363-836E-DA28-7BDC37D51252}"/>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200">
                <a:solidFill>
                  <a:schemeClr val="tx1">
                    <a:tint val="75000"/>
                  </a:schemeClr>
                </a:solidFill>
              </a:defRPr>
            </a:lvl1pPr>
          </a:lstStyle>
          <a:p>
            <a:fld id="{397A94EE-E030-4F13-A7E1-D100CE1C62C6}" type="slidenum">
              <a:rPr lang="zh-CN" altLang="en-US" smtClean="0"/>
              <a:t>‹#›</a:t>
            </a:fld>
            <a:endParaRPr lang="zh-CN" altLang="en-US"/>
          </a:p>
        </p:txBody>
      </p:sp>
      <p:sp>
        <p:nvSpPr>
          <p:cNvPr id="4" name="竖排文字占位符 2">
            <a:extLst>
              <a:ext uri="{FF2B5EF4-FFF2-40B4-BE49-F238E27FC236}">
                <a16:creationId xmlns:a16="http://schemas.microsoft.com/office/drawing/2014/main" id="{73DECA6A-792F-6943-8759-2A1C496750E0}"/>
              </a:ext>
            </a:extLst>
          </p:cNvPr>
          <p:cNvSpPr>
            <a:spLocks noGrp="1"/>
          </p:cNvSpPr>
          <p:nvPr>
            <p:ph type="body" orient="vert" sz="quarter" idx="10" hasCustomPrompt="1"/>
          </p:nvPr>
        </p:nvSpPr>
        <p:spPr>
          <a:xfrm>
            <a:off x="232022" y="4100035"/>
            <a:ext cx="327013" cy="2621439"/>
          </a:xfrm>
          <a:noFill/>
        </p:spPr>
        <p:txBody>
          <a:bodyPr vert="eaVert" wrap="square" rtlCol="0">
            <a:spAutoFit/>
          </a:bodyPr>
          <a:lstStyle>
            <a:lvl1pPr>
              <a:defRPr kumimoji="1" lang="zh-CN" altLang="en-US" sz="1000" spc="300" dirty="0" smtClean="0">
                <a:solidFill>
                  <a:srgbClr val="2A2A2B">
                    <a:lumMod val="50000"/>
                    <a:lumOff val="50000"/>
                  </a:srgbClr>
                </a:solidFill>
                <a:cs typeface="+mn-ea"/>
              </a:defRPr>
            </a:lvl1pPr>
            <a:lvl2pPr>
              <a:defRPr lang="zh-CN" altLang="en-US" sz="1800" dirty="0" smtClean="0"/>
            </a:lvl2pPr>
            <a:lvl3pPr>
              <a:defRPr lang="zh-CN" altLang="en-US" sz="1800" dirty="0" smtClean="0"/>
            </a:lvl3pPr>
            <a:lvl4pPr>
              <a:defRPr lang="zh-CN" altLang="en-US" sz="1400" dirty="0" smtClean="0"/>
            </a:lvl4pPr>
            <a:lvl5pPr>
              <a:defRPr lang="zh-CN" altLang="en-US" sz="1100" dirty="0"/>
            </a:lvl5pPr>
          </a:lstStyle>
          <a:p>
            <a:pPr marL="0" lvl="0" indent="0">
              <a:buNone/>
            </a:pPr>
            <a:r>
              <a:rPr lang="zh-CN" altLang="en-US" dirty="0"/>
              <a:t>单击此处编辑内容</a:t>
            </a:r>
          </a:p>
        </p:txBody>
      </p:sp>
    </p:spTree>
    <p:extLst>
      <p:ext uri="{BB962C8B-B14F-4D97-AF65-F5344CB8AC3E}">
        <p14:creationId xmlns:p14="http://schemas.microsoft.com/office/powerpoint/2010/main" val="22190106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theme" Target="../theme/theme7.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2026/6/1</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2239649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E29428-FC9F-3590-F21A-393BB511D78A}"/>
              </a:ext>
            </a:extLst>
          </p:cNvPr>
          <p:cNvSpPr>
            <a:spLocks noGrp="1"/>
          </p:cNvSpPr>
          <p:nvPr>
            <p:ph type="title"/>
          </p:nvPr>
        </p:nvSpPr>
        <p:spPr>
          <a:xfrm>
            <a:off x="783591" y="264443"/>
            <a:ext cx="10825818" cy="548078"/>
          </a:xfrm>
          <a:prstGeom prst="rect">
            <a:avLst/>
          </a:prstGeom>
        </p:spPr>
        <p:txBody>
          <a:bodyPr vert="horz" lIns="91440" tIns="45720" rIns="91440" bIns="45720" rtlCol="0" anchor="ctr">
            <a:normAutofit/>
          </a:bodyPr>
          <a:lstStyle/>
          <a:p>
            <a:pPr marL="0" marR="0" lvl="0" indent="0" fontAlgn="auto">
              <a:lnSpc>
                <a:spcPct val="100000"/>
              </a:lnSpc>
              <a:spcAft>
                <a:spcPts val="0"/>
              </a:spcAft>
              <a:buClrTx/>
              <a:buSzTx/>
              <a:buFontTx/>
              <a:tabLst/>
            </a:pPr>
            <a:r>
              <a:rPr lang="zh-CN" altLang="en-US" dirty="0"/>
              <a:t>单击此处编辑母版标题样式</a:t>
            </a:r>
          </a:p>
        </p:txBody>
      </p:sp>
      <p:sp>
        <p:nvSpPr>
          <p:cNvPr id="3" name="文本占位符 2">
            <a:extLst>
              <a:ext uri="{FF2B5EF4-FFF2-40B4-BE49-F238E27FC236}">
                <a16:creationId xmlns:a16="http://schemas.microsoft.com/office/drawing/2014/main" id="{693C0703-740F-E100-4C99-B51FA4B08224}"/>
              </a:ext>
            </a:extLst>
          </p:cNvPr>
          <p:cNvSpPr>
            <a:spLocks noGrp="1"/>
          </p:cNvSpPr>
          <p:nvPr>
            <p:ph type="body" idx="1"/>
          </p:nvPr>
        </p:nvSpPr>
        <p:spPr>
          <a:xfrm>
            <a:off x="783591" y="1107363"/>
            <a:ext cx="10825818" cy="5212413"/>
          </a:xfrm>
          <a:prstGeom prst="rect">
            <a:avLst/>
          </a:prstGeom>
        </p:spPr>
        <p:txBody>
          <a:bodyPr vert="horz" lIns="91440" tIns="45720" rIns="91440" bIns="45720" rtlCol="0">
            <a:noAutofit/>
          </a:bodyPr>
          <a:lstStyle/>
          <a:p>
            <a:pPr marR="0" lvl="0" fontAlgn="auto">
              <a:lnSpc>
                <a:spcPct val="125000"/>
              </a:lnSpc>
              <a:spcBef>
                <a:spcPts val="0"/>
              </a:spcBef>
              <a:spcAft>
                <a:spcPts val="1000"/>
              </a:spcAft>
              <a:buClrTx/>
              <a:buSzTx/>
              <a:buFont typeface="Wingdings" panose="05000000000000000000" pitchFamily="2" charset="2"/>
              <a:buChar char="Ø"/>
              <a:tabLst/>
            </a:pPr>
            <a:r>
              <a:rPr lang="zh-CN" altLang="en-US" dirty="0"/>
              <a:t>一级内容，如需改为次级内容，单击</a:t>
            </a:r>
            <a:r>
              <a:rPr lang="en-US" altLang="zh-CN" dirty="0"/>
              <a:t>Tab</a:t>
            </a:r>
            <a:r>
              <a:rPr lang="zh-CN" altLang="en-US" dirty="0"/>
              <a:t>键</a:t>
            </a:r>
          </a:p>
          <a:p>
            <a:pPr marL="540000" marR="0" lvl="1" fontAlgn="auto">
              <a:lnSpc>
                <a:spcPct val="125000"/>
              </a:lnSpc>
              <a:spcBef>
                <a:spcPts val="0"/>
              </a:spcBef>
              <a:spcAft>
                <a:spcPts val="600"/>
              </a:spcAft>
              <a:buClrTx/>
              <a:buSzTx/>
              <a:tabLst/>
            </a:pPr>
            <a:r>
              <a:rPr lang="zh-CN" altLang="en-US" dirty="0"/>
              <a:t>二级</a:t>
            </a:r>
          </a:p>
          <a:p>
            <a:pPr marL="900000" marR="0" lvl="2" fontAlgn="auto">
              <a:lnSpc>
                <a:spcPct val="125000"/>
              </a:lnSpc>
              <a:spcBef>
                <a:spcPts val="0"/>
              </a:spcBef>
              <a:spcAft>
                <a:spcPts val="300"/>
              </a:spcAft>
              <a:buClrTx/>
              <a:buSzTx/>
              <a:tabLst/>
            </a:pPr>
            <a:r>
              <a:rPr lang="zh-CN" altLang="en-US" dirty="0"/>
              <a:t>三级</a:t>
            </a:r>
          </a:p>
          <a:p>
            <a:pPr marL="1260000" marR="0" lvl="3" fontAlgn="auto">
              <a:lnSpc>
                <a:spcPct val="125000"/>
              </a:lnSpc>
              <a:spcBef>
                <a:spcPts val="0"/>
              </a:spcBef>
              <a:spcAft>
                <a:spcPts val="300"/>
              </a:spcAft>
              <a:buClrTx/>
              <a:buSzTx/>
              <a:tabLst/>
            </a:pPr>
            <a:r>
              <a:rPr lang="zh-CN" altLang="en-US" dirty="0"/>
              <a:t>四级</a:t>
            </a:r>
          </a:p>
          <a:p>
            <a:pPr marL="1620000" marR="0" lvl="4" fontAlgn="auto">
              <a:lnSpc>
                <a:spcPct val="125000"/>
              </a:lnSpc>
              <a:spcBef>
                <a:spcPts val="0"/>
              </a:spcBef>
              <a:spcAft>
                <a:spcPts val="300"/>
              </a:spcAft>
              <a:buClrTx/>
              <a:buSzTx/>
              <a:tabLst/>
            </a:pPr>
            <a:r>
              <a:rPr lang="zh-CN" altLang="en-US" dirty="0"/>
              <a:t>五级</a:t>
            </a:r>
          </a:p>
        </p:txBody>
      </p:sp>
      <p:sp>
        <p:nvSpPr>
          <p:cNvPr id="7" name="日期占位符 3">
            <a:extLst>
              <a:ext uri="{FF2B5EF4-FFF2-40B4-BE49-F238E27FC236}">
                <a16:creationId xmlns:a16="http://schemas.microsoft.com/office/drawing/2014/main" id="{C7FA9EF5-D37E-AA64-55D2-1CD459E08DA7}"/>
              </a:ext>
            </a:extLst>
          </p:cNvPr>
          <p:cNvSpPr>
            <a:spLocks noGrp="1"/>
          </p:cNvSpPr>
          <p:nvPr>
            <p:ph type="dt" sz="half" idx="2"/>
          </p:nvPr>
        </p:nvSpPr>
        <p:spPr>
          <a:xfrm>
            <a:off x="783591" y="6452575"/>
            <a:ext cx="2743200" cy="268900"/>
          </a:xfrm>
          <a:prstGeom prst="rect">
            <a:avLst/>
          </a:prstGeom>
        </p:spPr>
        <p:txBody>
          <a:bodyPr vert="horz" lIns="91440" tIns="45720" rIns="91440" bIns="45720" rtlCol="0" anchor="ctr"/>
          <a:lstStyle>
            <a:lvl1pPr algn="l">
              <a:defRPr sz="1000" spc="200" baseline="0">
                <a:solidFill>
                  <a:schemeClr val="tx1">
                    <a:tint val="75000"/>
                  </a:schemeClr>
                </a:solidFill>
              </a:defRPr>
            </a:lvl1pPr>
          </a:lstStyle>
          <a:p>
            <a:fld id="{CCE95B8A-5195-4312-AFB2-9B1BDE890082}" type="datetimeFigureOut">
              <a:rPr lang="zh-CN" altLang="en-US" smtClean="0"/>
              <a:pPr/>
              <a:t>2026/6/1</a:t>
            </a:fld>
            <a:endParaRPr lang="zh-CN" altLang="en-US" dirty="0"/>
          </a:p>
        </p:txBody>
      </p:sp>
      <p:sp>
        <p:nvSpPr>
          <p:cNvPr id="8" name="页脚占位符 4">
            <a:extLst>
              <a:ext uri="{FF2B5EF4-FFF2-40B4-BE49-F238E27FC236}">
                <a16:creationId xmlns:a16="http://schemas.microsoft.com/office/drawing/2014/main" id="{EDC67720-B5B8-C62E-E1F7-113562D20B8E}"/>
              </a:ext>
            </a:extLst>
          </p:cNvPr>
          <p:cNvSpPr>
            <a:spLocks noGrp="1"/>
          </p:cNvSpPr>
          <p:nvPr>
            <p:ph type="ftr" sz="quarter" idx="3"/>
          </p:nvPr>
        </p:nvSpPr>
        <p:spPr>
          <a:xfrm>
            <a:off x="4139100" y="6452575"/>
            <a:ext cx="4114800" cy="268900"/>
          </a:xfrm>
          <a:prstGeom prst="rect">
            <a:avLst/>
          </a:prstGeom>
        </p:spPr>
        <p:txBody>
          <a:bodyPr vert="horz" lIns="91440" tIns="45720" rIns="91440" bIns="45720" rtlCol="0" anchor="ctr"/>
          <a:lstStyle>
            <a:lvl1pPr algn="ctr">
              <a:defRPr sz="1000" spc="200" baseline="0">
                <a:solidFill>
                  <a:schemeClr val="tx1">
                    <a:tint val="75000"/>
                  </a:schemeClr>
                </a:solidFill>
              </a:defRPr>
            </a:lvl1pPr>
          </a:lstStyle>
          <a:p>
            <a:endParaRPr lang="zh-CN" altLang="en-US"/>
          </a:p>
        </p:txBody>
      </p:sp>
      <p:sp>
        <p:nvSpPr>
          <p:cNvPr id="9" name="灯片编号占位符 5">
            <a:extLst>
              <a:ext uri="{FF2B5EF4-FFF2-40B4-BE49-F238E27FC236}">
                <a16:creationId xmlns:a16="http://schemas.microsoft.com/office/drawing/2014/main" id="{FD86546E-30B6-ED4A-5932-7F98939D58B7}"/>
              </a:ext>
            </a:extLst>
          </p:cNvPr>
          <p:cNvSpPr>
            <a:spLocks noGrp="1"/>
          </p:cNvSpPr>
          <p:nvPr>
            <p:ph type="sldNum" sz="quarter" idx="4"/>
          </p:nvPr>
        </p:nvSpPr>
        <p:spPr>
          <a:xfrm>
            <a:off x="8866209" y="6452575"/>
            <a:ext cx="2743200" cy="268900"/>
          </a:xfrm>
          <a:prstGeom prst="rect">
            <a:avLst/>
          </a:prstGeom>
        </p:spPr>
        <p:txBody>
          <a:bodyPr vert="horz" lIns="91440" tIns="45720" rIns="91440" bIns="45720" rtlCol="0" anchor="ctr"/>
          <a:lstStyle>
            <a:lvl1pPr algn="r">
              <a:defRPr sz="1000" spc="200" baseline="0">
                <a:solidFill>
                  <a:schemeClr val="tx1">
                    <a:tint val="75000"/>
                  </a:schemeClr>
                </a:solidFill>
              </a:defRPr>
            </a:lvl1pPr>
          </a:lstStyle>
          <a:p>
            <a:fld id="{397A94EE-E030-4F13-A7E1-D100CE1C62C6}" type="slidenum">
              <a:rPr lang="zh-CN" altLang="en-US" smtClean="0"/>
              <a:pPr/>
              <a:t>‹#›</a:t>
            </a:fld>
            <a:endParaRPr lang="zh-CN" altLang="en-US"/>
          </a:p>
        </p:txBody>
      </p:sp>
    </p:spTree>
    <p:extLst>
      <p:ext uri="{BB962C8B-B14F-4D97-AF65-F5344CB8AC3E}">
        <p14:creationId xmlns:p14="http://schemas.microsoft.com/office/powerpoint/2010/main" val="120119467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defTabSz="914400" rtl="0" eaLnBrk="1" latinLnBrk="0" hangingPunct="1">
        <a:lnSpc>
          <a:spcPct val="90000"/>
        </a:lnSpc>
        <a:spcBef>
          <a:spcPct val="0"/>
        </a:spcBef>
        <a:buNone/>
        <a:defRPr kumimoji="1" lang="zh-CN" altLang="en-US" sz="2800" b="1" i="0" u="none" strike="noStrike" kern="1200" cap="none" spc="100" normalizeH="0" baseline="0" smtClean="0">
          <a:ln>
            <a:noFill/>
          </a:ln>
          <a:solidFill>
            <a:srgbClr val="272ADF">
              <a:lumMod val="50000"/>
            </a:srgbClr>
          </a:solidFill>
          <a:effectLst/>
          <a:uLnTx/>
          <a:uFillTx/>
          <a:latin typeface="微软雅黑" charset="0"/>
          <a:ea typeface="微软雅黑"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0" lang="zh-CN" altLang="en-US" sz="2400" b="0" i="0" u="none" strike="noStrike" kern="1200" cap="none" spc="100" normalizeH="0" baseline="0" smtClean="0">
          <a:ln>
            <a:noFill/>
          </a:ln>
          <a:solidFill>
            <a:sysClr val="windowText" lastClr="000000"/>
          </a:solidFill>
          <a:effectLst/>
          <a:uLnTx/>
          <a:uFillTx/>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0" lang="zh-CN" altLang="en-US" sz="2000" b="0" i="0" u="none" strike="noStrike" kern="1200" cap="none" spc="0" normalizeH="0" baseline="0" smtClean="0">
          <a:ln>
            <a:noFill/>
          </a:ln>
          <a:solidFill>
            <a:sysClr val="windowText" lastClr="000000"/>
          </a:solidFill>
          <a:effectLst/>
          <a:uLnTx/>
          <a:uFillTx/>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0" lang="zh-CN" altLang="en-US" sz="1600" b="0" i="0" u="none" strike="noStrike" kern="1200" cap="none" spc="0" normalizeH="0" baseline="0" smtClean="0">
          <a:ln>
            <a:noFill/>
          </a:ln>
          <a:solidFill>
            <a:sysClr val="windowText" lastClr="000000"/>
          </a:solidFill>
          <a:effectLst/>
          <a:uLnTx/>
          <a:uFillTx/>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0" lang="zh-CN" altLang="en-US" sz="1200" b="0" i="0" u="none" strike="noStrike" kern="1200" cap="none" spc="0" normalizeH="0" baseline="0" smtClean="0">
          <a:ln>
            <a:noFill/>
          </a:ln>
          <a:solidFill>
            <a:sysClr val="windowText" lastClr="000000"/>
          </a:solidFill>
          <a:effectLst/>
          <a:uLnTx/>
          <a:uFillTx/>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0" lang="zh-CN" altLang="en-US" sz="1050" b="0" i="0" u="none" strike="noStrike" kern="1200" cap="none" spc="0" normalizeH="0" baseline="0" smtClean="0">
          <a:ln>
            <a:noFill/>
          </a:ln>
          <a:solidFill>
            <a:sysClr val="windowText" lastClr="000000"/>
          </a:solidFill>
          <a:effectLst/>
          <a:uLnTx/>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2026/6/1</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39872593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2026/6/1</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52334727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2026/6/1</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392654446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1FA12D-7878-E243-AAE0-D9A1C689C7E1}" type="datetimeFigureOut">
              <a:rPr kumimoji="1" lang="zh-CN" altLang="en-US" smtClean="0"/>
              <a:t>2026/6/1</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29E0C-A0E6-BB49-B7C1-7EFE5AC77BB4}" type="slidenum">
              <a:rPr kumimoji="1" lang="zh-CN" altLang="en-US" smtClean="0"/>
              <a:t>‹#›</a:t>
            </a:fld>
            <a:endParaRPr kumimoji="1" lang="zh-CN" altLang="en-US"/>
          </a:p>
        </p:txBody>
      </p:sp>
    </p:spTree>
    <p:extLst>
      <p:ext uri="{BB962C8B-B14F-4D97-AF65-F5344CB8AC3E}">
        <p14:creationId xmlns:p14="http://schemas.microsoft.com/office/powerpoint/2010/main" val="33489746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48162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hyperlink" Target="https://baike.baidu.com/item/%E9%92%BC%E4%B8%9D/3651182?fromModule=lemma_inlink" TargetMode="External"/><Relationship Id="rId3" Type="http://schemas.openxmlformats.org/officeDocument/2006/relationships/tags" Target="../tags/tag3.xml"/><Relationship Id="rId21" Type="http://schemas.openxmlformats.org/officeDocument/2006/relationships/image" Target="../media/image43.jpe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hyperlink" Target="https://baike.baidu.com/item/%E7%A1%AC%E8%B4%A8%E5%90%88%E9%87%91/433051?fromModule=lemma_inlink" TargetMode="External"/><Relationship Id="rId2" Type="http://schemas.openxmlformats.org/officeDocument/2006/relationships/tags" Target="../tags/tag2.xml"/><Relationship Id="rId16" Type="http://schemas.openxmlformats.org/officeDocument/2006/relationships/image" Target="../media/image17.png"/><Relationship Id="rId20" Type="http://schemas.openxmlformats.org/officeDocument/2006/relationships/image" Target="../media/image42.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slideLayout" Target="../slideLayouts/slideLayout2.xml"/><Relationship Id="rId10" Type="http://schemas.openxmlformats.org/officeDocument/2006/relationships/tags" Target="../tags/tag10.xml"/><Relationship Id="rId19" Type="http://schemas.openxmlformats.org/officeDocument/2006/relationships/hyperlink" Target="https://baike.baidu.com/item/%E5%87%BA%E5%8F%A3%E4%BC%81%E4%B8%9A/8194088?fromModule=lemma_inlink" TargetMode="Externa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0.png"/><Relationship Id="rId3" Type="http://schemas.openxmlformats.org/officeDocument/2006/relationships/tags" Target="../tags/tag17.xml"/><Relationship Id="rId7" Type="http://schemas.openxmlformats.org/officeDocument/2006/relationships/slideLayout" Target="../slideLayouts/slideLayout27.xml"/><Relationship Id="rId12" Type="http://schemas.openxmlformats.org/officeDocument/2006/relationships/image" Target="../media/image49.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48.png"/><Relationship Id="rId5" Type="http://schemas.openxmlformats.org/officeDocument/2006/relationships/tags" Target="../tags/tag19.xml"/><Relationship Id="rId10" Type="http://schemas.openxmlformats.org/officeDocument/2006/relationships/image" Target="../media/image47.png"/><Relationship Id="rId4" Type="http://schemas.openxmlformats.org/officeDocument/2006/relationships/tags" Target="../tags/tag18.xml"/><Relationship Id="rId9" Type="http://schemas.openxmlformats.org/officeDocument/2006/relationships/image" Target="../media/image46.png"/><Relationship Id="rId1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2.png"/><Relationship Id="rId1" Type="http://schemas.openxmlformats.org/officeDocument/2006/relationships/slideLayout" Target="../slideLayouts/slideLayout40.xml"/><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image" Target="../media/image56.pn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17.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2.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7.png"/><Relationship Id="rId1" Type="http://schemas.openxmlformats.org/officeDocument/2006/relationships/slideLayout" Target="../slideLayouts/slideLayout27.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9.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7.png"/><Relationship Id="rId1" Type="http://schemas.openxmlformats.org/officeDocument/2006/relationships/slideLayout" Target="../slideLayouts/slideLayout20.xml"/><Relationship Id="rId5" Type="http://schemas.openxmlformats.org/officeDocument/2006/relationships/image" Target="../media/image74.pn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17.png"/><Relationship Id="rId1" Type="http://schemas.openxmlformats.org/officeDocument/2006/relationships/slideLayout" Target="../slideLayouts/slideLayout40.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13" Type="http://schemas.openxmlformats.org/officeDocument/2006/relationships/tags" Target="../tags/tag43.xml"/><Relationship Id="rId18" Type="http://schemas.openxmlformats.org/officeDocument/2006/relationships/tags" Target="../tags/tag48.xml"/><Relationship Id="rId26" Type="http://schemas.openxmlformats.org/officeDocument/2006/relationships/tags" Target="../tags/tag56.xml"/><Relationship Id="rId39" Type="http://schemas.openxmlformats.org/officeDocument/2006/relationships/tags" Target="../tags/tag69.xml"/><Relationship Id="rId21" Type="http://schemas.openxmlformats.org/officeDocument/2006/relationships/tags" Target="../tags/tag51.xml"/><Relationship Id="rId34" Type="http://schemas.openxmlformats.org/officeDocument/2006/relationships/tags" Target="../tags/tag64.xml"/><Relationship Id="rId42" Type="http://schemas.openxmlformats.org/officeDocument/2006/relationships/tags" Target="../tags/tag72.xml"/><Relationship Id="rId47" Type="http://schemas.openxmlformats.org/officeDocument/2006/relationships/tags" Target="../tags/tag77.xml"/><Relationship Id="rId50" Type="http://schemas.openxmlformats.org/officeDocument/2006/relationships/tags" Target="../tags/tag80.xml"/><Relationship Id="rId55" Type="http://schemas.openxmlformats.org/officeDocument/2006/relationships/image" Target="../media/image83.png"/><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tags" Target="../tags/tag47.xml"/><Relationship Id="rId25" Type="http://schemas.openxmlformats.org/officeDocument/2006/relationships/tags" Target="../tags/tag55.xml"/><Relationship Id="rId33" Type="http://schemas.openxmlformats.org/officeDocument/2006/relationships/tags" Target="../tags/tag63.xml"/><Relationship Id="rId38" Type="http://schemas.openxmlformats.org/officeDocument/2006/relationships/tags" Target="../tags/tag68.xml"/><Relationship Id="rId46" Type="http://schemas.openxmlformats.org/officeDocument/2006/relationships/tags" Target="../tags/tag76.xml"/><Relationship Id="rId2" Type="http://schemas.openxmlformats.org/officeDocument/2006/relationships/tags" Target="../tags/tag32.xml"/><Relationship Id="rId16" Type="http://schemas.openxmlformats.org/officeDocument/2006/relationships/tags" Target="../tags/tag46.xml"/><Relationship Id="rId20" Type="http://schemas.openxmlformats.org/officeDocument/2006/relationships/tags" Target="../tags/tag50.xml"/><Relationship Id="rId29" Type="http://schemas.openxmlformats.org/officeDocument/2006/relationships/tags" Target="../tags/tag59.xml"/><Relationship Id="rId41" Type="http://schemas.openxmlformats.org/officeDocument/2006/relationships/tags" Target="../tags/tag71.xml"/><Relationship Id="rId54" Type="http://schemas.openxmlformats.org/officeDocument/2006/relationships/image" Target="../media/image17.png"/><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tags" Target="../tags/tag54.xml"/><Relationship Id="rId32" Type="http://schemas.openxmlformats.org/officeDocument/2006/relationships/tags" Target="../tags/tag62.xml"/><Relationship Id="rId37" Type="http://schemas.openxmlformats.org/officeDocument/2006/relationships/tags" Target="../tags/tag67.xml"/><Relationship Id="rId40" Type="http://schemas.openxmlformats.org/officeDocument/2006/relationships/tags" Target="../tags/tag70.xml"/><Relationship Id="rId45" Type="http://schemas.openxmlformats.org/officeDocument/2006/relationships/tags" Target="../tags/tag75.xml"/><Relationship Id="rId53" Type="http://schemas.openxmlformats.org/officeDocument/2006/relationships/slideLayout" Target="../slideLayouts/slideLayout2.xml"/><Relationship Id="rId5" Type="http://schemas.openxmlformats.org/officeDocument/2006/relationships/tags" Target="../tags/tag35.xml"/><Relationship Id="rId15" Type="http://schemas.openxmlformats.org/officeDocument/2006/relationships/tags" Target="../tags/tag45.xml"/><Relationship Id="rId23" Type="http://schemas.openxmlformats.org/officeDocument/2006/relationships/tags" Target="../tags/tag53.xml"/><Relationship Id="rId28" Type="http://schemas.openxmlformats.org/officeDocument/2006/relationships/tags" Target="../tags/tag58.xml"/><Relationship Id="rId36" Type="http://schemas.openxmlformats.org/officeDocument/2006/relationships/tags" Target="../tags/tag66.xml"/><Relationship Id="rId49" Type="http://schemas.openxmlformats.org/officeDocument/2006/relationships/tags" Target="../tags/tag79.xml"/><Relationship Id="rId10" Type="http://schemas.openxmlformats.org/officeDocument/2006/relationships/tags" Target="../tags/tag40.xml"/><Relationship Id="rId19" Type="http://schemas.openxmlformats.org/officeDocument/2006/relationships/tags" Target="../tags/tag49.xml"/><Relationship Id="rId31" Type="http://schemas.openxmlformats.org/officeDocument/2006/relationships/tags" Target="../tags/tag61.xml"/><Relationship Id="rId44" Type="http://schemas.openxmlformats.org/officeDocument/2006/relationships/tags" Target="../tags/tag74.xml"/><Relationship Id="rId52" Type="http://schemas.openxmlformats.org/officeDocument/2006/relationships/tags" Target="../tags/tag82.xml"/><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tags" Target="../tags/tag52.xml"/><Relationship Id="rId27" Type="http://schemas.openxmlformats.org/officeDocument/2006/relationships/tags" Target="../tags/tag57.xml"/><Relationship Id="rId30" Type="http://schemas.openxmlformats.org/officeDocument/2006/relationships/tags" Target="../tags/tag60.xml"/><Relationship Id="rId35" Type="http://schemas.openxmlformats.org/officeDocument/2006/relationships/tags" Target="../tags/tag65.xml"/><Relationship Id="rId43" Type="http://schemas.openxmlformats.org/officeDocument/2006/relationships/tags" Target="../tags/tag73.xml"/><Relationship Id="rId48" Type="http://schemas.openxmlformats.org/officeDocument/2006/relationships/tags" Target="../tags/tag78.xml"/><Relationship Id="rId56" Type="http://schemas.openxmlformats.org/officeDocument/2006/relationships/image" Target="../media/image84.png"/><Relationship Id="rId8" Type="http://schemas.openxmlformats.org/officeDocument/2006/relationships/tags" Target="../tags/tag38.xml"/><Relationship Id="rId51" Type="http://schemas.openxmlformats.org/officeDocument/2006/relationships/tags" Target="../tags/tag81.xml"/><Relationship Id="rId3" Type="http://schemas.openxmlformats.org/officeDocument/2006/relationships/tags" Target="../tags/tag33.xml"/></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85.xml"/><Relationship Id="rId7" Type="http://schemas.openxmlformats.org/officeDocument/2006/relationships/image" Target="../media/image85.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notesSlide" Target="../notesSlides/notesSlide3.xml"/><Relationship Id="rId5" Type="http://schemas.openxmlformats.org/officeDocument/2006/relationships/slideLayout" Target="../slideLayouts/slideLayout40.xml"/><Relationship Id="rId10" Type="http://schemas.openxmlformats.org/officeDocument/2006/relationships/image" Target="../media/image87.png"/><Relationship Id="rId4" Type="http://schemas.openxmlformats.org/officeDocument/2006/relationships/tags" Target="../tags/tag86.xml"/><Relationship Id="rId9" Type="http://schemas.openxmlformats.org/officeDocument/2006/relationships/image" Target="../media/image86.png"/></Relationships>
</file>

<file path=ppt/slides/_rels/slide26.xml.rels><?xml version="1.0" encoding="UTF-8" standalone="yes"?>
<Relationships xmlns="http://schemas.openxmlformats.org/package/2006/relationships"><Relationship Id="rId13" Type="http://schemas.openxmlformats.org/officeDocument/2006/relationships/tags" Target="../tags/tag99.xml"/><Relationship Id="rId18" Type="http://schemas.openxmlformats.org/officeDocument/2006/relationships/tags" Target="../tags/tag104.xml"/><Relationship Id="rId26" Type="http://schemas.openxmlformats.org/officeDocument/2006/relationships/tags" Target="../tags/tag112.xml"/><Relationship Id="rId39" Type="http://schemas.openxmlformats.org/officeDocument/2006/relationships/tags" Target="../tags/tag125.xml"/><Relationship Id="rId21" Type="http://schemas.openxmlformats.org/officeDocument/2006/relationships/tags" Target="../tags/tag107.xml"/><Relationship Id="rId34" Type="http://schemas.openxmlformats.org/officeDocument/2006/relationships/tags" Target="../tags/tag120.xml"/><Relationship Id="rId42" Type="http://schemas.openxmlformats.org/officeDocument/2006/relationships/tags" Target="../tags/tag128.xml"/><Relationship Id="rId47" Type="http://schemas.openxmlformats.org/officeDocument/2006/relationships/tags" Target="../tags/tag133.xml"/><Relationship Id="rId50" Type="http://schemas.openxmlformats.org/officeDocument/2006/relationships/tags" Target="../tags/tag136.xml"/><Relationship Id="rId55" Type="http://schemas.openxmlformats.org/officeDocument/2006/relationships/tags" Target="../tags/tag141.xml"/><Relationship Id="rId63" Type="http://schemas.openxmlformats.org/officeDocument/2006/relationships/slideLayout" Target="../slideLayouts/slideLayout40.xml"/><Relationship Id="rId7" Type="http://schemas.openxmlformats.org/officeDocument/2006/relationships/tags" Target="../tags/tag93.xml"/><Relationship Id="rId2" Type="http://schemas.openxmlformats.org/officeDocument/2006/relationships/tags" Target="../tags/tag88.xml"/><Relationship Id="rId16" Type="http://schemas.openxmlformats.org/officeDocument/2006/relationships/tags" Target="../tags/tag102.xml"/><Relationship Id="rId20" Type="http://schemas.openxmlformats.org/officeDocument/2006/relationships/tags" Target="../tags/tag106.xml"/><Relationship Id="rId29" Type="http://schemas.openxmlformats.org/officeDocument/2006/relationships/tags" Target="../tags/tag115.xml"/><Relationship Id="rId41" Type="http://schemas.openxmlformats.org/officeDocument/2006/relationships/tags" Target="../tags/tag127.xml"/><Relationship Id="rId54" Type="http://schemas.openxmlformats.org/officeDocument/2006/relationships/tags" Target="../tags/tag140.xml"/><Relationship Id="rId62" Type="http://schemas.openxmlformats.org/officeDocument/2006/relationships/tags" Target="../tags/tag14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tags" Target="../tags/tag97.xml"/><Relationship Id="rId24" Type="http://schemas.openxmlformats.org/officeDocument/2006/relationships/tags" Target="../tags/tag110.xml"/><Relationship Id="rId32" Type="http://schemas.openxmlformats.org/officeDocument/2006/relationships/tags" Target="../tags/tag118.xml"/><Relationship Id="rId37" Type="http://schemas.openxmlformats.org/officeDocument/2006/relationships/tags" Target="../tags/tag123.xml"/><Relationship Id="rId40" Type="http://schemas.openxmlformats.org/officeDocument/2006/relationships/tags" Target="../tags/tag126.xml"/><Relationship Id="rId45" Type="http://schemas.openxmlformats.org/officeDocument/2006/relationships/tags" Target="../tags/tag131.xml"/><Relationship Id="rId53" Type="http://schemas.openxmlformats.org/officeDocument/2006/relationships/tags" Target="../tags/tag139.xml"/><Relationship Id="rId58" Type="http://schemas.openxmlformats.org/officeDocument/2006/relationships/tags" Target="../tags/tag144.xml"/><Relationship Id="rId66" Type="http://schemas.openxmlformats.org/officeDocument/2006/relationships/image" Target="../media/image89.png"/><Relationship Id="rId5" Type="http://schemas.openxmlformats.org/officeDocument/2006/relationships/tags" Target="../tags/tag91.xml"/><Relationship Id="rId15" Type="http://schemas.openxmlformats.org/officeDocument/2006/relationships/tags" Target="../tags/tag101.xml"/><Relationship Id="rId23" Type="http://schemas.openxmlformats.org/officeDocument/2006/relationships/tags" Target="../tags/tag109.xml"/><Relationship Id="rId28" Type="http://schemas.openxmlformats.org/officeDocument/2006/relationships/tags" Target="../tags/tag114.xml"/><Relationship Id="rId36" Type="http://schemas.openxmlformats.org/officeDocument/2006/relationships/tags" Target="../tags/tag122.xml"/><Relationship Id="rId49" Type="http://schemas.openxmlformats.org/officeDocument/2006/relationships/tags" Target="../tags/tag135.xml"/><Relationship Id="rId57" Type="http://schemas.openxmlformats.org/officeDocument/2006/relationships/tags" Target="../tags/tag143.xml"/><Relationship Id="rId61" Type="http://schemas.openxmlformats.org/officeDocument/2006/relationships/tags" Target="../tags/tag147.xml"/><Relationship Id="rId10" Type="http://schemas.openxmlformats.org/officeDocument/2006/relationships/tags" Target="../tags/tag96.xml"/><Relationship Id="rId19" Type="http://schemas.openxmlformats.org/officeDocument/2006/relationships/tags" Target="../tags/tag105.xml"/><Relationship Id="rId31" Type="http://schemas.openxmlformats.org/officeDocument/2006/relationships/tags" Target="../tags/tag117.xml"/><Relationship Id="rId44" Type="http://schemas.openxmlformats.org/officeDocument/2006/relationships/tags" Target="../tags/tag130.xml"/><Relationship Id="rId52" Type="http://schemas.openxmlformats.org/officeDocument/2006/relationships/tags" Target="../tags/tag138.xml"/><Relationship Id="rId60" Type="http://schemas.openxmlformats.org/officeDocument/2006/relationships/tags" Target="../tags/tag146.xml"/><Relationship Id="rId65" Type="http://schemas.openxmlformats.org/officeDocument/2006/relationships/image" Target="../media/image88.png"/><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tags" Target="../tags/tag100.xml"/><Relationship Id="rId22" Type="http://schemas.openxmlformats.org/officeDocument/2006/relationships/tags" Target="../tags/tag108.xml"/><Relationship Id="rId27" Type="http://schemas.openxmlformats.org/officeDocument/2006/relationships/tags" Target="../tags/tag113.xml"/><Relationship Id="rId30" Type="http://schemas.openxmlformats.org/officeDocument/2006/relationships/tags" Target="../tags/tag116.xml"/><Relationship Id="rId35" Type="http://schemas.openxmlformats.org/officeDocument/2006/relationships/tags" Target="../tags/tag121.xml"/><Relationship Id="rId43" Type="http://schemas.openxmlformats.org/officeDocument/2006/relationships/tags" Target="../tags/tag129.xml"/><Relationship Id="rId48" Type="http://schemas.openxmlformats.org/officeDocument/2006/relationships/tags" Target="../tags/tag134.xml"/><Relationship Id="rId56" Type="http://schemas.openxmlformats.org/officeDocument/2006/relationships/tags" Target="../tags/tag142.xml"/><Relationship Id="rId64" Type="http://schemas.openxmlformats.org/officeDocument/2006/relationships/image" Target="../media/image17.png"/><Relationship Id="rId8" Type="http://schemas.openxmlformats.org/officeDocument/2006/relationships/tags" Target="../tags/tag94.xml"/><Relationship Id="rId51" Type="http://schemas.openxmlformats.org/officeDocument/2006/relationships/tags" Target="../tags/tag137.xml"/><Relationship Id="rId3" Type="http://schemas.openxmlformats.org/officeDocument/2006/relationships/tags" Target="../tags/tag89.xml"/><Relationship Id="rId12" Type="http://schemas.openxmlformats.org/officeDocument/2006/relationships/tags" Target="../tags/tag98.xml"/><Relationship Id="rId17" Type="http://schemas.openxmlformats.org/officeDocument/2006/relationships/tags" Target="../tags/tag103.xml"/><Relationship Id="rId25" Type="http://schemas.openxmlformats.org/officeDocument/2006/relationships/tags" Target="../tags/tag111.xml"/><Relationship Id="rId33" Type="http://schemas.openxmlformats.org/officeDocument/2006/relationships/tags" Target="../tags/tag119.xml"/><Relationship Id="rId38" Type="http://schemas.openxmlformats.org/officeDocument/2006/relationships/tags" Target="../tags/tag124.xml"/><Relationship Id="rId46" Type="http://schemas.openxmlformats.org/officeDocument/2006/relationships/tags" Target="../tags/tag132.xml"/><Relationship Id="rId59" Type="http://schemas.openxmlformats.org/officeDocument/2006/relationships/tags" Target="../tags/tag145.xml"/></Relationships>
</file>

<file path=ppt/slides/_rels/slide2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image" Target="../media/image25.gif"/><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7.png"/><Relationship Id="rId1" Type="http://schemas.openxmlformats.org/officeDocument/2006/relationships/slideLayout" Target="../slideLayouts/slideLayout40.xml"/><Relationship Id="rId4" Type="http://schemas.openxmlformats.org/officeDocument/2006/relationships/image" Target="../media/image38.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9.png"/><Relationship Id="rId1" Type="http://schemas.openxmlformats.org/officeDocument/2006/relationships/slideLayout" Target="../slideLayouts/slideLayout40.xml"/><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4A8DB460-6725-FAC9-8CAE-DFFB2F7C6E5B}"/>
              </a:ext>
            </a:extLst>
          </p:cNvPr>
          <p:cNvSpPr>
            <a:spLocks noGrp="1"/>
          </p:cNvSpPr>
          <p:nvPr>
            <p:ph type="body" sz="quarter" idx="10"/>
          </p:nvPr>
        </p:nvSpPr>
        <p:spPr>
          <a:xfrm>
            <a:off x="681502" y="2627588"/>
            <a:ext cx="10828996" cy="813684"/>
          </a:xfrm>
        </p:spPr>
        <p:txBody>
          <a:bodyPr/>
          <a:lstStyle/>
          <a:p>
            <a:pPr marL="0" indent="0">
              <a:spcBef>
                <a:spcPts val="0"/>
              </a:spcBef>
              <a:buNone/>
            </a:pPr>
            <a:r>
              <a:rPr lang="zh-CN" altLang="en-US" sz="5200" dirty="0"/>
              <a:t>合并报表</a:t>
            </a:r>
            <a:r>
              <a:rPr lang="en-US" altLang="zh-CN" sz="5200" dirty="0"/>
              <a:t>-</a:t>
            </a:r>
            <a:r>
              <a:rPr lang="zh-CN" altLang="en-US" sz="5200" dirty="0"/>
              <a:t>典型客户案例</a:t>
            </a:r>
          </a:p>
        </p:txBody>
      </p:sp>
      <p:sp>
        <p:nvSpPr>
          <p:cNvPr id="5" name="文本占位符 4">
            <a:extLst>
              <a:ext uri="{FF2B5EF4-FFF2-40B4-BE49-F238E27FC236}">
                <a16:creationId xmlns:a16="http://schemas.microsoft.com/office/drawing/2014/main" id="{A67057AD-0AE9-B30B-2761-3C8E88FDFAE6}"/>
              </a:ext>
            </a:extLst>
          </p:cNvPr>
          <p:cNvSpPr>
            <a:spLocks noGrp="1"/>
          </p:cNvSpPr>
          <p:nvPr>
            <p:ph type="body" sz="quarter" idx="11"/>
          </p:nvPr>
        </p:nvSpPr>
        <p:spPr>
          <a:xfrm>
            <a:off x="661623" y="3881155"/>
            <a:ext cx="10828996" cy="289823"/>
          </a:xfrm>
        </p:spPr>
        <p:txBody>
          <a:bodyPr/>
          <a:lstStyle/>
          <a:p>
            <a:pPr marL="0" indent="0">
              <a:buNone/>
            </a:pPr>
            <a:r>
              <a:rPr lang="zh-CN" altLang="en-US" sz="2000" dirty="0"/>
              <a:t>大型集团企业复杂合并及自动化披露，全面提升财务报告的合规效率透明</a:t>
            </a:r>
          </a:p>
        </p:txBody>
      </p:sp>
      <p:sp>
        <p:nvSpPr>
          <p:cNvPr id="2" name="平行四边形 1">
            <a:extLst>
              <a:ext uri="{FF2B5EF4-FFF2-40B4-BE49-F238E27FC236}">
                <a16:creationId xmlns:a16="http://schemas.microsoft.com/office/drawing/2014/main" id="{8F99E68C-661A-589B-5539-7296BE339C01}"/>
              </a:ext>
            </a:extLst>
          </p:cNvPr>
          <p:cNvSpPr/>
          <p:nvPr/>
        </p:nvSpPr>
        <p:spPr>
          <a:xfrm>
            <a:off x="10536452" y="252412"/>
            <a:ext cx="1512673" cy="581025"/>
          </a:xfrm>
          <a:prstGeom prst="parallelogram">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spc="600" dirty="0"/>
              <a:t>最新</a:t>
            </a:r>
          </a:p>
        </p:txBody>
      </p:sp>
    </p:spTree>
    <p:extLst>
      <p:ext uri="{BB962C8B-B14F-4D97-AF65-F5344CB8AC3E}">
        <p14:creationId xmlns:p14="http://schemas.microsoft.com/office/powerpoint/2010/main" val="752295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3F90FF-1BCA-77C0-F5FB-19A7BE055CB8}"/>
              </a:ext>
            </a:extLst>
          </p:cNvPr>
          <p:cNvSpPr>
            <a:spLocks noGrp="1"/>
          </p:cNvSpPr>
          <p:nvPr>
            <p:ph type="title"/>
          </p:nvPr>
        </p:nvSpPr>
        <p:spPr/>
        <p:txBody>
          <a:bodyPr>
            <a:normAutofit/>
          </a:bodyPr>
          <a:lstStyle/>
          <a:p>
            <a:r>
              <a:rPr lang="zh-CN" altLang="en-US" spc="0" dirty="0"/>
              <a:t>厦门钨业</a:t>
            </a:r>
            <a:r>
              <a:rPr lang="en-US" altLang="zh-CN" spc="0" dirty="0"/>
              <a:t>-</a:t>
            </a:r>
            <a:r>
              <a:rPr lang="zh-CN" altLang="en-US" spc="0" dirty="0"/>
              <a:t>「单体</a:t>
            </a:r>
            <a:r>
              <a:rPr lang="en-US" altLang="zh-CN" spc="0" dirty="0"/>
              <a:t>-</a:t>
            </a:r>
            <a:r>
              <a:rPr lang="zh-CN" altLang="en-US" spc="0" dirty="0"/>
              <a:t>对账</a:t>
            </a:r>
            <a:r>
              <a:rPr lang="en-US" altLang="zh-CN" spc="0" dirty="0"/>
              <a:t>-</a:t>
            </a:r>
            <a:r>
              <a:rPr lang="zh-CN" altLang="en-US" spc="0" dirty="0"/>
              <a:t>合并</a:t>
            </a:r>
            <a:r>
              <a:rPr lang="en-US" altLang="zh-CN" spc="0" dirty="0"/>
              <a:t>-</a:t>
            </a:r>
            <a:r>
              <a:rPr lang="zh-CN" altLang="en-US" spc="0" dirty="0"/>
              <a:t>管理」一体化，提升财报生产力</a:t>
            </a:r>
          </a:p>
        </p:txBody>
      </p:sp>
      <p:sp>
        <p:nvSpPr>
          <p:cNvPr id="3" name="圆角矩形 11">
            <a:extLst>
              <a:ext uri="{FF2B5EF4-FFF2-40B4-BE49-F238E27FC236}">
                <a16:creationId xmlns:a16="http://schemas.microsoft.com/office/drawing/2014/main" id="{484DAA25-05A5-8807-B79C-ED23EFA44089}"/>
              </a:ext>
            </a:extLst>
          </p:cNvPr>
          <p:cNvSpPr/>
          <p:nvPr/>
        </p:nvSpPr>
        <p:spPr>
          <a:xfrm>
            <a:off x="785194" y="929270"/>
            <a:ext cx="4046559" cy="1954169"/>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4" name="矩形 3">
            <a:extLst>
              <a:ext uri="{FF2B5EF4-FFF2-40B4-BE49-F238E27FC236}">
                <a16:creationId xmlns:a16="http://schemas.microsoft.com/office/drawing/2014/main" id="{E7C7E185-4F2E-1998-FA72-34A87CD48756}"/>
              </a:ext>
            </a:extLst>
          </p:cNvPr>
          <p:cNvSpPr/>
          <p:nvPr/>
        </p:nvSpPr>
        <p:spPr>
          <a:xfrm>
            <a:off x="5138619" y="1199261"/>
            <a:ext cx="6723961" cy="9415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spcBef>
                <a:spcPts val="0"/>
              </a:spcBef>
              <a:spcAft>
                <a:spcPts val="0"/>
              </a:spcAft>
              <a:buClrTx/>
              <a:buSzTx/>
              <a:buFontTx/>
              <a:buNone/>
              <a:tabLst/>
              <a:defRPr/>
            </a:pPr>
            <a:r>
              <a:rPr kumimoji="0" lang="zh-CN" altLang="en-US" sz="1200" u="none" strike="noStrike" kern="1200" cap="none" spc="0" normalizeH="0" baseline="0" noProof="0" dirty="0">
                <a:ln>
                  <a:noFill/>
                </a:ln>
                <a:solidFill>
                  <a:srgbClr val="111272"/>
                </a:solidFill>
                <a:effectLst/>
                <a:uLnTx/>
                <a:uFillTx/>
                <a:latin typeface="Microsoft YaHei" panose="020B0503020204020204" pitchFamily="34" charset="-122"/>
                <a:ea typeface="Microsoft YaHei" panose="020B0503020204020204" pitchFamily="34" charset="-122"/>
                <a:sym typeface="Arial" panose="020B0604020202020204" pitchFamily="34" charset="0"/>
              </a:rPr>
              <a:t>公司</a:t>
            </a:r>
            <a:r>
              <a:rPr kumimoji="0" lang="en-US" altLang="zh-CN" sz="1200" u="none" strike="noStrike" kern="1200" cap="none" spc="0" normalizeH="0" baseline="0" noProof="0" dirty="0">
                <a:ln>
                  <a:noFill/>
                </a:ln>
                <a:solidFill>
                  <a:srgbClr val="111272"/>
                </a:solidFill>
                <a:effectLst/>
                <a:uLnTx/>
                <a:uFillTx/>
                <a:latin typeface="Microsoft YaHei" panose="020B0503020204020204" pitchFamily="34" charset="-122"/>
                <a:ea typeface="Microsoft YaHei" panose="020B0503020204020204" pitchFamily="34" charset="-122"/>
                <a:sym typeface="Arial" panose="020B0604020202020204" pitchFamily="34" charset="0"/>
              </a:rPr>
              <a:t>建立了集团治理“战略+财务”双管控的模式，通过战略规划、全面预算管理及目标绩效管理，形成了有机统一的管理闭环，但集团的合并报表仍然使用手工底稿，由末级公司层级逐级向上进行合并编制</a:t>
            </a:r>
            <a:r>
              <a:rPr kumimoji="0" lang="zh-CN" altLang="en-US" sz="1200" u="none" strike="noStrike" kern="1200" cap="none" spc="0" normalizeH="0" baseline="0" noProof="0" dirty="0">
                <a:ln>
                  <a:noFill/>
                </a:ln>
                <a:solidFill>
                  <a:srgbClr val="111272"/>
                </a:solidFill>
                <a:effectLst/>
                <a:uLnTx/>
                <a:uFillTx/>
                <a:latin typeface="Microsoft YaHei" panose="020B0503020204020204" pitchFamily="34" charset="-122"/>
                <a:ea typeface="Microsoft YaHei" panose="020B0503020204020204" pitchFamily="34" charset="-122"/>
                <a:sym typeface="Arial" panose="020B0604020202020204" pitchFamily="34" charset="0"/>
              </a:rPr>
              <a:t>。</a:t>
            </a:r>
            <a:r>
              <a:rPr kumimoji="0" lang="en-US" altLang="zh-CN" sz="1200" u="none" strike="noStrike" kern="1200" cap="none" spc="0" normalizeH="0" baseline="0" noProof="0" dirty="0" err="1">
                <a:ln>
                  <a:noFill/>
                </a:ln>
                <a:solidFill>
                  <a:srgbClr val="111272"/>
                </a:solidFill>
                <a:effectLst/>
                <a:uLnTx/>
                <a:uFillTx/>
                <a:latin typeface="Microsoft YaHei" panose="020B0503020204020204" pitchFamily="34" charset="-122"/>
                <a:ea typeface="Microsoft YaHei" panose="020B0503020204020204" pitchFamily="34" charset="-122"/>
                <a:sym typeface="Arial" panose="020B0604020202020204" pitchFamily="34" charset="0"/>
              </a:rPr>
              <a:t>为深化业财融合发展，推动报表自动化已迫在眉睫</a:t>
            </a:r>
            <a:r>
              <a:rPr kumimoji="0" lang="zh-CN" altLang="en-US" sz="1200" u="none" strike="noStrike" kern="1200" cap="none" spc="0" normalizeH="0" baseline="0" noProof="0" dirty="0">
                <a:ln>
                  <a:noFill/>
                </a:ln>
                <a:solidFill>
                  <a:srgbClr val="111272"/>
                </a:solidFill>
                <a:effectLst/>
                <a:uLnTx/>
                <a:uFillTx/>
                <a:latin typeface="Microsoft YaHei" panose="020B0503020204020204" pitchFamily="34" charset="-122"/>
                <a:ea typeface="Microsoft YaHei" panose="020B0503020204020204" pitchFamily="34" charset="-122"/>
                <a:sym typeface="Arial" panose="020B0604020202020204" pitchFamily="34" charset="0"/>
              </a:rPr>
              <a:t>。</a:t>
            </a:r>
          </a:p>
        </p:txBody>
      </p:sp>
      <p:sp>
        <p:nvSpPr>
          <p:cNvPr id="5" name="文本框 4">
            <a:extLst>
              <a:ext uri="{FF2B5EF4-FFF2-40B4-BE49-F238E27FC236}">
                <a16:creationId xmlns:a16="http://schemas.microsoft.com/office/drawing/2014/main" id="{49AA2F28-AF6B-9F66-C99E-3291C6A9325A}"/>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背景</a:t>
            </a:r>
          </a:p>
        </p:txBody>
      </p:sp>
      <p:sp>
        <p:nvSpPr>
          <p:cNvPr id="6" name="矩形 5">
            <a:extLst>
              <a:ext uri="{FF2B5EF4-FFF2-40B4-BE49-F238E27FC236}">
                <a16:creationId xmlns:a16="http://schemas.microsoft.com/office/drawing/2014/main" id="{7BC6563B-DF00-701D-73F3-8B13A8CEF17D}"/>
              </a:ext>
            </a:extLst>
          </p:cNvPr>
          <p:cNvSpPr/>
          <p:nvPr/>
        </p:nvSpPr>
        <p:spPr>
          <a:xfrm>
            <a:off x="5123899" y="2372970"/>
            <a:ext cx="6723961" cy="33232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7" name="文本框 6">
            <a:extLst>
              <a:ext uri="{FF2B5EF4-FFF2-40B4-BE49-F238E27FC236}">
                <a16:creationId xmlns:a16="http://schemas.microsoft.com/office/drawing/2014/main" id="{AA2F23FE-558E-4205-C600-CFA38442D533}"/>
              </a:ext>
            </a:extLst>
          </p:cNvPr>
          <p:cNvSpPr txBox="1"/>
          <p:nvPr/>
        </p:nvSpPr>
        <p:spPr>
          <a:xfrm>
            <a:off x="5133655" y="2236312"/>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方案</a:t>
            </a:r>
          </a:p>
        </p:txBody>
      </p:sp>
      <p:sp>
        <p:nvSpPr>
          <p:cNvPr id="8" name="矩形 7">
            <a:extLst>
              <a:ext uri="{FF2B5EF4-FFF2-40B4-BE49-F238E27FC236}">
                <a16:creationId xmlns:a16="http://schemas.microsoft.com/office/drawing/2014/main" id="{43AC60E9-8647-776D-F6FF-FF67C84A4CA2}"/>
              </a:ext>
            </a:extLst>
          </p:cNvPr>
          <p:cNvSpPr/>
          <p:nvPr/>
        </p:nvSpPr>
        <p:spPr>
          <a:xfrm>
            <a:off x="5138619" y="5928731"/>
            <a:ext cx="6723961" cy="8005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9" name="文本框 8">
            <a:extLst>
              <a:ext uri="{FF2B5EF4-FFF2-40B4-BE49-F238E27FC236}">
                <a16:creationId xmlns:a16="http://schemas.microsoft.com/office/drawing/2014/main" id="{0F52B46D-4872-2D7C-9A21-B2095142CA95}"/>
              </a:ext>
            </a:extLst>
          </p:cNvPr>
          <p:cNvSpPr txBox="1"/>
          <p:nvPr/>
        </p:nvSpPr>
        <p:spPr>
          <a:xfrm>
            <a:off x="5133655" y="5832838"/>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价值</a:t>
            </a:r>
          </a:p>
        </p:txBody>
      </p:sp>
      <p:sp>
        <p:nvSpPr>
          <p:cNvPr id="10" name="标题 1">
            <a:extLst>
              <a:ext uri="{FF2B5EF4-FFF2-40B4-BE49-F238E27FC236}">
                <a16:creationId xmlns:a16="http://schemas.microsoft.com/office/drawing/2014/main" id="{2454CA85-E5D9-B71D-3960-2069F42B9E78}"/>
              </a:ext>
            </a:extLst>
          </p:cNvPr>
          <p:cNvSpPr txBox="1"/>
          <p:nvPr/>
        </p:nvSpPr>
        <p:spPr>
          <a:xfrm>
            <a:off x="783590" y="194945"/>
            <a:ext cx="8921750" cy="7721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500" b="1" kern="1200">
                <a:solidFill>
                  <a:schemeClr val="tx1"/>
                </a:solidFill>
                <a:latin typeface="微软雅黑" panose="020B0503020204020204" pitchFamily="34" charset="-122"/>
                <a:ea typeface="微软雅黑" panose="020B0503020204020204" pitchFamily="34"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zh-CN" altLang="en-US" sz="25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j-cs"/>
            </a:endParaRPr>
          </a:p>
        </p:txBody>
      </p:sp>
      <p:sp>
        <p:nvSpPr>
          <p:cNvPr id="11" name="Flowchart: Alternate Process 23">
            <a:extLst>
              <a:ext uri="{FF2B5EF4-FFF2-40B4-BE49-F238E27FC236}">
                <a16:creationId xmlns:a16="http://schemas.microsoft.com/office/drawing/2014/main" id="{8394FE6B-EF2E-8743-8FFC-2C33293E7082}"/>
              </a:ext>
            </a:extLst>
          </p:cNvPr>
          <p:cNvSpPr/>
          <p:nvPr/>
        </p:nvSpPr>
        <p:spPr>
          <a:xfrm>
            <a:off x="1416916"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12" name="Flowchart: Alternate Process 23">
            <a:extLst>
              <a:ext uri="{FF2B5EF4-FFF2-40B4-BE49-F238E27FC236}">
                <a16:creationId xmlns:a16="http://schemas.microsoft.com/office/drawing/2014/main" id="{2FC8AD26-0217-7368-CD0D-4E1B51D8905C}"/>
              </a:ext>
            </a:extLst>
          </p:cNvPr>
          <p:cNvSpPr/>
          <p:nvPr/>
        </p:nvSpPr>
        <p:spPr>
          <a:xfrm>
            <a:off x="2365966"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sym typeface="+mn-ea"/>
              </a:rPr>
              <a:t>管理报告</a:t>
            </a:r>
            <a:endPar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pic>
        <p:nvPicPr>
          <p:cNvPr id="13" name="图片 12">
            <a:extLst>
              <a:ext uri="{FF2B5EF4-FFF2-40B4-BE49-F238E27FC236}">
                <a16:creationId xmlns:a16="http://schemas.microsoft.com/office/drawing/2014/main" id="{17757DA2-85B7-5600-B19A-E484ECE9F708}"/>
              </a:ext>
            </a:extLst>
          </p:cNvPr>
          <p:cNvPicPr>
            <a:picLocks noChangeAspect="1"/>
          </p:cNvPicPr>
          <p:nvPr/>
        </p:nvPicPr>
        <p:blipFill>
          <a:blip r:embed="rId16"/>
          <a:stretch>
            <a:fillRect/>
          </a:stretch>
        </p:blipFill>
        <p:spPr>
          <a:xfrm>
            <a:off x="485785" y="3512796"/>
            <a:ext cx="4552559" cy="2869092"/>
          </a:xfrm>
          <a:prstGeom prst="rect">
            <a:avLst/>
          </a:prstGeom>
        </p:spPr>
      </p:pic>
      <p:sp>
        <p:nvSpPr>
          <p:cNvPr id="14" name="文本框 13">
            <a:extLst>
              <a:ext uri="{FF2B5EF4-FFF2-40B4-BE49-F238E27FC236}">
                <a16:creationId xmlns:a16="http://schemas.microsoft.com/office/drawing/2014/main" id="{8D8C141C-15CC-0E50-B780-7B01AEEE9705}"/>
              </a:ext>
            </a:extLst>
          </p:cNvPr>
          <p:cNvSpPr txBox="1"/>
          <p:nvPr/>
        </p:nvSpPr>
        <p:spPr>
          <a:xfrm>
            <a:off x="1020747" y="1087946"/>
            <a:ext cx="3528785" cy="1529715"/>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厦门钨业股份有限公司</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是在上证交易所上市的高新技术企业集团</a:t>
            </a: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是我国</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钨钼</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行业龙头企业，</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主要从事钨冶炼产品、钨粉末、</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hlinkClick r:id="rId17"/>
              </a:rPr>
              <a:t>硬质合金</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rPr>
              <a:t>、钨</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hlinkClick r:id="rId18"/>
              </a:rPr>
              <a:t>钼丝</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rPr>
              <a:t>材、新能源材料等的研发、生产与销售，是国内最大的钨钼产品生产与</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hlinkClick r:id="rId19"/>
              </a:rPr>
              <a:t>出口企业</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，在海内外拥有</a:t>
            </a:r>
            <a:r>
              <a:rPr kumimoji="1" lang="en-US" altLang="zh-CN"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75</a:t>
            </a:r>
            <a:r>
              <a:rPr kumimoji="1"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余家分子公司。</a:t>
            </a:r>
          </a:p>
        </p:txBody>
      </p:sp>
      <p:sp>
        <p:nvSpPr>
          <p:cNvPr id="15" name="矩形 14">
            <a:extLst>
              <a:ext uri="{FF2B5EF4-FFF2-40B4-BE49-F238E27FC236}">
                <a16:creationId xmlns:a16="http://schemas.microsoft.com/office/drawing/2014/main" id="{901AD2ED-349D-0232-EA22-C5F8C376599A}"/>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7" name="Rectangle 10">
            <a:extLst>
              <a:ext uri="{FF2B5EF4-FFF2-40B4-BE49-F238E27FC236}">
                <a16:creationId xmlns:a16="http://schemas.microsoft.com/office/drawing/2014/main" id="{0B4A62D2-9428-4DAB-A5D6-B22E0ECDC912}"/>
              </a:ext>
            </a:extLst>
          </p:cNvPr>
          <p:cNvSpPr/>
          <p:nvPr>
            <p:custDataLst>
              <p:tags r:id="rId1"/>
            </p:custDataLst>
          </p:nvPr>
        </p:nvSpPr>
        <p:spPr>
          <a:xfrm>
            <a:off x="5174660" y="271432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对账、校验、合并等自动化</a:t>
            </a:r>
          </a:p>
        </p:txBody>
      </p:sp>
      <p:sp>
        <p:nvSpPr>
          <p:cNvPr id="18" name="Rectangle 10">
            <a:extLst>
              <a:ext uri="{FF2B5EF4-FFF2-40B4-BE49-F238E27FC236}">
                <a16:creationId xmlns:a16="http://schemas.microsoft.com/office/drawing/2014/main" id="{FFB09EB3-5AB5-5587-1A70-2DF471B5B7EA}"/>
              </a:ext>
            </a:extLst>
          </p:cNvPr>
          <p:cNvSpPr/>
          <p:nvPr>
            <p:custDataLst>
              <p:tags r:id="rId2"/>
            </p:custDataLst>
          </p:nvPr>
        </p:nvSpPr>
        <p:spPr>
          <a:xfrm>
            <a:off x="10327625" y="270162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统一数据口径，</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自动集成数据</a:t>
            </a:r>
          </a:p>
        </p:txBody>
      </p:sp>
      <p:sp>
        <p:nvSpPr>
          <p:cNvPr id="19" name="Rectangle 10">
            <a:extLst>
              <a:ext uri="{FF2B5EF4-FFF2-40B4-BE49-F238E27FC236}">
                <a16:creationId xmlns:a16="http://schemas.microsoft.com/office/drawing/2014/main" id="{93AE0849-2B1C-0951-298E-6795F77DDDC0}"/>
              </a:ext>
            </a:extLst>
          </p:cNvPr>
          <p:cNvSpPr/>
          <p:nvPr>
            <p:custDataLst>
              <p:tags r:id="rId3"/>
            </p:custDataLst>
          </p:nvPr>
        </p:nvSpPr>
        <p:spPr>
          <a:xfrm>
            <a:off x="5141005" y="3507438"/>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不同</a:t>
            </a:r>
            <a:r>
              <a:rPr kumimoji="0" lang="en-US" altLang="zh-CN"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会计准则</a:t>
            </a: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、币种随需切换</a:t>
            </a:r>
          </a:p>
        </p:txBody>
      </p:sp>
      <p:sp>
        <p:nvSpPr>
          <p:cNvPr id="20" name="Rectangle 10">
            <a:extLst>
              <a:ext uri="{FF2B5EF4-FFF2-40B4-BE49-F238E27FC236}">
                <a16:creationId xmlns:a16="http://schemas.microsoft.com/office/drawing/2014/main" id="{07ABA1CC-FC3C-CD3F-C48F-EC7A7ACB2F95}"/>
              </a:ext>
            </a:extLst>
          </p:cNvPr>
          <p:cNvSpPr/>
          <p:nvPr>
            <p:custDataLst>
              <p:tags r:id="rId4"/>
            </p:custDataLst>
          </p:nvPr>
        </p:nvSpPr>
        <p:spPr>
          <a:xfrm>
            <a:off x="10367630" y="4317063"/>
            <a:ext cx="119951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复杂股权全自动抵销</a:t>
            </a:r>
          </a:p>
        </p:txBody>
      </p:sp>
      <p:sp>
        <p:nvSpPr>
          <p:cNvPr id="21" name="文本框 20">
            <a:extLst>
              <a:ext uri="{FF2B5EF4-FFF2-40B4-BE49-F238E27FC236}">
                <a16:creationId xmlns:a16="http://schemas.microsoft.com/office/drawing/2014/main" id="{053A8AAA-E08E-3FD6-93FE-15A6271D6545}"/>
              </a:ext>
            </a:extLst>
          </p:cNvPr>
          <p:cNvSpPr txBox="1"/>
          <p:nvPr>
            <p:custDataLst>
              <p:tags r:id="rId5"/>
            </p:custDataLst>
          </p:nvPr>
        </p:nvSpPr>
        <p:spPr>
          <a:xfrm>
            <a:off x="5038344" y="6246495"/>
            <a:ext cx="161106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主附表</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自动化率</a:t>
            </a:r>
            <a:r>
              <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达</a:t>
            </a:r>
            <a:r>
              <a:rPr kumimoji="0" lang="zh-CN" altLang="en-US"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85%</a:t>
            </a:r>
            <a:r>
              <a:rPr kumimoji="0" lang="en-US" altLang="zh-CN"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a:t>
            </a:r>
          </a:p>
        </p:txBody>
      </p:sp>
      <p:sp>
        <p:nvSpPr>
          <p:cNvPr id="22" name="文本框 21">
            <a:extLst>
              <a:ext uri="{FF2B5EF4-FFF2-40B4-BE49-F238E27FC236}">
                <a16:creationId xmlns:a16="http://schemas.microsoft.com/office/drawing/2014/main" id="{48889FC5-B2E5-90A4-492A-EEC5FFAD3887}"/>
              </a:ext>
            </a:extLst>
          </p:cNvPr>
          <p:cNvSpPr txBox="1"/>
          <p:nvPr>
            <p:custDataLst>
              <p:tags r:id="rId6"/>
            </p:custDataLst>
          </p:nvPr>
        </p:nvSpPr>
        <p:spPr>
          <a:xfrm>
            <a:off x="6504644" y="6246495"/>
            <a:ext cx="161106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财务数据</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全链条全级次可追溯</a:t>
            </a:r>
          </a:p>
        </p:txBody>
      </p:sp>
      <p:sp>
        <p:nvSpPr>
          <p:cNvPr id="23" name="文本框 22">
            <a:extLst>
              <a:ext uri="{FF2B5EF4-FFF2-40B4-BE49-F238E27FC236}">
                <a16:creationId xmlns:a16="http://schemas.microsoft.com/office/drawing/2014/main" id="{023CC7F8-02DA-FE0C-2E5D-3032D2E44EB1}"/>
              </a:ext>
            </a:extLst>
          </p:cNvPr>
          <p:cNvSpPr txBox="1"/>
          <p:nvPr>
            <p:custDataLst>
              <p:tags r:id="rId7"/>
            </p:custDataLst>
          </p:nvPr>
        </p:nvSpPr>
        <p:spPr>
          <a:xfrm>
            <a:off x="8276590" y="6246495"/>
            <a:ext cx="161106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数据资产</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可快速调用</a:t>
            </a:r>
            <a:r>
              <a:rPr kumimoji="0" lang="zh-CN" altLang="en-US"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赋能业务决策</a:t>
            </a:r>
          </a:p>
        </p:txBody>
      </p:sp>
      <p:sp>
        <p:nvSpPr>
          <p:cNvPr id="24" name="文本框 23">
            <a:extLst>
              <a:ext uri="{FF2B5EF4-FFF2-40B4-BE49-F238E27FC236}">
                <a16:creationId xmlns:a16="http://schemas.microsoft.com/office/drawing/2014/main" id="{6CCDC72B-2907-167D-881B-B96898FFC8B3}"/>
              </a:ext>
            </a:extLst>
          </p:cNvPr>
          <p:cNvSpPr txBox="1"/>
          <p:nvPr>
            <p:custDataLst>
              <p:tags r:id="rId8"/>
            </p:custDataLst>
          </p:nvPr>
        </p:nvSpPr>
        <p:spPr>
          <a:xfrm>
            <a:off x="10154248" y="6246495"/>
            <a:ext cx="161106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财务自动化</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加速集团数字化转型</a:t>
            </a:r>
          </a:p>
        </p:txBody>
      </p:sp>
      <p:sp>
        <p:nvSpPr>
          <p:cNvPr id="25" name="Rectangle 10">
            <a:extLst>
              <a:ext uri="{FF2B5EF4-FFF2-40B4-BE49-F238E27FC236}">
                <a16:creationId xmlns:a16="http://schemas.microsoft.com/office/drawing/2014/main" id="{51428556-FDCD-7E6A-5696-E8AFE1590F1B}"/>
              </a:ext>
            </a:extLst>
          </p:cNvPr>
          <p:cNvSpPr/>
          <p:nvPr>
            <p:custDataLst>
              <p:tags r:id="rId9"/>
            </p:custDataLst>
          </p:nvPr>
        </p:nvSpPr>
        <p:spPr>
          <a:xfrm>
            <a:off x="7036777" y="5253755"/>
            <a:ext cx="2861945" cy="376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“单体</a:t>
            </a:r>
            <a:r>
              <a:rPr kumimoji="1"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1"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对账</a:t>
            </a:r>
            <a:r>
              <a:rPr kumimoji="1"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1"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合并</a:t>
            </a:r>
            <a:r>
              <a:rPr kumimoji="1"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1"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管理”一体化</a:t>
            </a:r>
            <a:endParaRPr kumimoji="1"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6" name="Rectangle 10">
            <a:extLst>
              <a:ext uri="{FF2B5EF4-FFF2-40B4-BE49-F238E27FC236}">
                <a16:creationId xmlns:a16="http://schemas.microsoft.com/office/drawing/2014/main" id="{3E1BC0A2-DE37-11A5-9545-61F52846A103}"/>
              </a:ext>
            </a:extLst>
          </p:cNvPr>
          <p:cNvSpPr/>
          <p:nvPr>
            <p:custDataLst>
              <p:tags r:id="rId10"/>
            </p:custDataLst>
          </p:nvPr>
        </p:nvSpPr>
        <p:spPr>
          <a:xfrm>
            <a:off x="5114606" y="4322778"/>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支持余额级和凭证级对账</a:t>
            </a:r>
          </a:p>
        </p:txBody>
      </p:sp>
      <p:sp>
        <p:nvSpPr>
          <p:cNvPr id="27" name="Rectangle 10">
            <a:extLst>
              <a:ext uri="{FF2B5EF4-FFF2-40B4-BE49-F238E27FC236}">
                <a16:creationId xmlns:a16="http://schemas.microsoft.com/office/drawing/2014/main" id="{7BA03A69-4B26-52CD-5B95-5AC93E43A816}"/>
              </a:ext>
            </a:extLst>
          </p:cNvPr>
          <p:cNvSpPr/>
          <p:nvPr>
            <p:custDataLst>
              <p:tags r:id="rId11"/>
            </p:custDataLst>
          </p:nvPr>
        </p:nvSpPr>
        <p:spPr>
          <a:xfrm>
            <a:off x="10327625" y="355506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逐级合并、一键自动合并</a:t>
            </a:r>
          </a:p>
        </p:txBody>
      </p:sp>
      <p:sp>
        <p:nvSpPr>
          <p:cNvPr id="28" name="Rectangle 10">
            <a:extLst>
              <a:ext uri="{FF2B5EF4-FFF2-40B4-BE49-F238E27FC236}">
                <a16:creationId xmlns:a16="http://schemas.microsoft.com/office/drawing/2014/main" id="{FFF335C1-A059-42FA-4D55-E906C23C6E96}"/>
              </a:ext>
            </a:extLst>
          </p:cNvPr>
          <p:cNvSpPr/>
          <p:nvPr>
            <p:custDataLst>
              <p:tags r:id="rId12"/>
            </p:custDataLst>
          </p:nvPr>
        </p:nvSpPr>
        <p:spPr>
          <a:xfrm>
            <a:off x="6870996" y="234348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合并流程和进度实时监控</a:t>
            </a:r>
          </a:p>
        </p:txBody>
      </p:sp>
      <p:sp>
        <p:nvSpPr>
          <p:cNvPr id="29" name="Rectangle 10">
            <a:extLst>
              <a:ext uri="{FF2B5EF4-FFF2-40B4-BE49-F238E27FC236}">
                <a16:creationId xmlns:a16="http://schemas.microsoft.com/office/drawing/2014/main" id="{9EBC5C47-C8C8-329A-DAAA-B23E14517E42}"/>
              </a:ext>
            </a:extLst>
          </p:cNvPr>
          <p:cNvSpPr/>
          <p:nvPr>
            <p:custDataLst>
              <p:tags r:id="rId13"/>
            </p:custDataLst>
          </p:nvPr>
        </p:nvSpPr>
        <p:spPr>
          <a:xfrm>
            <a:off x="8721386" y="243873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30" name="Rectangle 10">
            <a:extLst>
              <a:ext uri="{FF2B5EF4-FFF2-40B4-BE49-F238E27FC236}">
                <a16:creationId xmlns:a16="http://schemas.microsoft.com/office/drawing/2014/main" id="{CAB1663C-1D19-F902-1604-FAC2481D0600}"/>
              </a:ext>
            </a:extLst>
          </p:cNvPr>
          <p:cNvSpPr/>
          <p:nvPr>
            <p:custDataLst>
              <p:tags r:id="rId14"/>
            </p:custDataLst>
          </p:nvPr>
        </p:nvSpPr>
        <p:spPr>
          <a:xfrm>
            <a:off x="8659791" y="2325703"/>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0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多架构管报合并自动化</a:t>
            </a:r>
          </a:p>
        </p:txBody>
      </p:sp>
      <p:sp>
        <p:nvSpPr>
          <p:cNvPr id="33" name="Flowchart: Alternate Process 23">
            <a:extLst>
              <a:ext uri="{FF2B5EF4-FFF2-40B4-BE49-F238E27FC236}">
                <a16:creationId xmlns:a16="http://schemas.microsoft.com/office/drawing/2014/main" id="{3EA628A2-C42F-EEDB-DCE0-2F2D94C15B0B}"/>
              </a:ext>
            </a:extLst>
          </p:cNvPr>
          <p:cNvSpPr/>
          <p:nvPr/>
        </p:nvSpPr>
        <p:spPr>
          <a:xfrm>
            <a:off x="3308646"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sym typeface="+mn-ea"/>
              </a:rPr>
              <a:t>全面预算</a:t>
            </a:r>
            <a:endPar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pic>
        <p:nvPicPr>
          <p:cNvPr id="34" name="图片 33">
            <a:extLst>
              <a:ext uri="{FF2B5EF4-FFF2-40B4-BE49-F238E27FC236}">
                <a16:creationId xmlns:a16="http://schemas.microsoft.com/office/drawing/2014/main" id="{2B946265-66EE-03F0-E064-1DF90518EA96}"/>
              </a:ext>
            </a:extLst>
          </p:cNvPr>
          <p:cNvPicPr>
            <a:picLocks noChangeAspect="1"/>
          </p:cNvPicPr>
          <p:nvPr/>
        </p:nvPicPr>
        <p:blipFill>
          <a:blip r:embed="rId20"/>
          <a:stretch>
            <a:fillRect/>
          </a:stretch>
        </p:blipFill>
        <p:spPr>
          <a:xfrm>
            <a:off x="1036020" y="4007146"/>
            <a:ext cx="3428216" cy="1701335"/>
          </a:xfrm>
          <a:prstGeom prst="rect">
            <a:avLst/>
          </a:prstGeom>
        </p:spPr>
      </p:pic>
      <p:sp>
        <p:nvSpPr>
          <p:cNvPr id="35" name="矩形 34">
            <a:extLst>
              <a:ext uri="{FF2B5EF4-FFF2-40B4-BE49-F238E27FC236}">
                <a16:creationId xmlns:a16="http://schemas.microsoft.com/office/drawing/2014/main" id="{B9CD68E9-DF34-003C-EBA6-4858FF2EFF41}"/>
              </a:ext>
            </a:extLst>
          </p:cNvPr>
          <p:cNvSpPr/>
          <p:nvPr/>
        </p:nvSpPr>
        <p:spPr>
          <a:xfrm>
            <a:off x="6806044" y="3207669"/>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报告范围</a:t>
            </a:r>
          </a:p>
        </p:txBody>
      </p:sp>
      <p:sp>
        <p:nvSpPr>
          <p:cNvPr id="36" name="矩形 35">
            <a:extLst>
              <a:ext uri="{FF2B5EF4-FFF2-40B4-BE49-F238E27FC236}">
                <a16:creationId xmlns:a16="http://schemas.microsoft.com/office/drawing/2014/main" id="{250702FC-7E3F-5AB0-6252-8F579CFA69F4}"/>
              </a:ext>
            </a:extLst>
          </p:cNvPr>
          <p:cNvSpPr/>
          <p:nvPr/>
        </p:nvSpPr>
        <p:spPr>
          <a:xfrm>
            <a:off x="6806044" y="3468926"/>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产权架构</a:t>
            </a:r>
          </a:p>
        </p:txBody>
      </p:sp>
      <p:sp>
        <p:nvSpPr>
          <p:cNvPr id="37" name="五边形 36">
            <a:extLst>
              <a:ext uri="{FF2B5EF4-FFF2-40B4-BE49-F238E27FC236}">
                <a16:creationId xmlns:a16="http://schemas.microsoft.com/office/drawing/2014/main" id="{5EE91E9F-3676-C2A5-A299-D90D1ED836C4}"/>
              </a:ext>
            </a:extLst>
          </p:cNvPr>
          <p:cNvSpPr/>
          <p:nvPr/>
        </p:nvSpPr>
        <p:spPr>
          <a:xfrm>
            <a:off x="9569005" y="3761518"/>
            <a:ext cx="637291" cy="293929"/>
          </a:xfrm>
          <a:prstGeom prst="homePlat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报表展现</a:t>
            </a:r>
          </a:p>
        </p:txBody>
      </p:sp>
      <p:sp>
        <p:nvSpPr>
          <p:cNvPr id="38" name="五边形 37">
            <a:extLst>
              <a:ext uri="{FF2B5EF4-FFF2-40B4-BE49-F238E27FC236}">
                <a16:creationId xmlns:a16="http://schemas.microsoft.com/office/drawing/2014/main" id="{DF1839D1-6764-375D-F7A4-4B038179D453}"/>
              </a:ext>
            </a:extLst>
          </p:cNvPr>
          <p:cNvSpPr/>
          <p:nvPr/>
        </p:nvSpPr>
        <p:spPr>
          <a:xfrm>
            <a:off x="8878264" y="3761518"/>
            <a:ext cx="637291" cy="293929"/>
          </a:xfrm>
          <a:prstGeom prst="homePlat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报表抵销</a:t>
            </a:r>
          </a:p>
        </p:txBody>
      </p:sp>
      <p:sp>
        <p:nvSpPr>
          <p:cNvPr id="39" name="五边形 38">
            <a:extLst>
              <a:ext uri="{FF2B5EF4-FFF2-40B4-BE49-F238E27FC236}">
                <a16:creationId xmlns:a16="http://schemas.microsoft.com/office/drawing/2014/main" id="{1B93DC51-DA76-D6E3-BE37-04485999A35C}"/>
              </a:ext>
            </a:extLst>
          </p:cNvPr>
          <p:cNvSpPr/>
          <p:nvPr/>
        </p:nvSpPr>
        <p:spPr>
          <a:xfrm>
            <a:off x="8187524" y="3761518"/>
            <a:ext cx="637291" cy="293929"/>
          </a:xfrm>
          <a:prstGeom prst="homePlat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折算与</a:t>
            </a:r>
          </a:p>
          <a:p>
            <a:pPr algn="ctr"/>
            <a:r>
              <a:rPr kumimoji="1" lang="zh-CN" altLang="en-US" sz="800" dirty="0">
                <a:solidFill>
                  <a:schemeClr val="tx1"/>
                </a:solidFill>
                <a:latin typeface="Microsoft YaHei" panose="020B0503020204020204" pitchFamily="34" charset="-122"/>
                <a:ea typeface="Microsoft YaHei" panose="020B0503020204020204" pitchFamily="34" charset="-122"/>
              </a:rPr>
              <a:t>调整</a:t>
            </a:r>
          </a:p>
        </p:txBody>
      </p:sp>
      <p:sp>
        <p:nvSpPr>
          <p:cNvPr id="40" name="五边形 39">
            <a:extLst>
              <a:ext uri="{FF2B5EF4-FFF2-40B4-BE49-F238E27FC236}">
                <a16:creationId xmlns:a16="http://schemas.microsoft.com/office/drawing/2014/main" id="{3FE8FA93-0569-A181-E41E-E26B469CABFF}"/>
              </a:ext>
            </a:extLst>
          </p:cNvPr>
          <p:cNvSpPr/>
          <p:nvPr/>
        </p:nvSpPr>
        <p:spPr>
          <a:xfrm>
            <a:off x="7496784" y="3761518"/>
            <a:ext cx="637291" cy="293929"/>
          </a:xfrm>
          <a:prstGeom prst="homePlat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往来</a:t>
            </a:r>
          </a:p>
          <a:p>
            <a:pPr algn="ctr"/>
            <a:r>
              <a:rPr kumimoji="1" lang="zh-CN" altLang="en-US" sz="800" dirty="0">
                <a:solidFill>
                  <a:schemeClr val="tx1"/>
                </a:solidFill>
                <a:latin typeface="Microsoft YaHei" panose="020B0503020204020204" pitchFamily="34" charset="-122"/>
                <a:ea typeface="Microsoft YaHei" panose="020B0503020204020204" pitchFamily="34" charset="-122"/>
              </a:rPr>
              <a:t>交易对账</a:t>
            </a:r>
          </a:p>
        </p:txBody>
      </p:sp>
      <p:sp>
        <p:nvSpPr>
          <p:cNvPr id="41" name="五边形 40">
            <a:extLst>
              <a:ext uri="{FF2B5EF4-FFF2-40B4-BE49-F238E27FC236}">
                <a16:creationId xmlns:a16="http://schemas.microsoft.com/office/drawing/2014/main" id="{EF3EFCAA-409C-9D07-BD20-6FBCD4C72F3F}"/>
              </a:ext>
            </a:extLst>
          </p:cNvPr>
          <p:cNvSpPr/>
          <p:nvPr/>
        </p:nvSpPr>
        <p:spPr>
          <a:xfrm>
            <a:off x="6806044" y="3761518"/>
            <a:ext cx="637291" cy="293929"/>
          </a:xfrm>
          <a:prstGeom prst="homePlat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数据采集</a:t>
            </a:r>
          </a:p>
        </p:txBody>
      </p:sp>
      <p:sp>
        <p:nvSpPr>
          <p:cNvPr id="42" name="矩形 41">
            <a:extLst>
              <a:ext uri="{FF2B5EF4-FFF2-40B4-BE49-F238E27FC236}">
                <a16:creationId xmlns:a16="http://schemas.microsoft.com/office/drawing/2014/main" id="{E130E728-B8F1-9604-0638-1C8AC16AAFEC}"/>
              </a:ext>
            </a:extLst>
          </p:cNvPr>
          <p:cNvSpPr/>
          <p:nvPr/>
        </p:nvSpPr>
        <p:spPr>
          <a:xfrm>
            <a:off x="6806044" y="4106701"/>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报告权责明确</a:t>
            </a:r>
          </a:p>
        </p:txBody>
      </p:sp>
      <p:sp>
        <p:nvSpPr>
          <p:cNvPr id="43" name="矩形 42">
            <a:extLst>
              <a:ext uri="{FF2B5EF4-FFF2-40B4-BE49-F238E27FC236}">
                <a16:creationId xmlns:a16="http://schemas.microsoft.com/office/drawing/2014/main" id="{800A768C-3395-3EEB-0702-A4AF1083CA87}"/>
              </a:ext>
            </a:extLst>
          </p:cNvPr>
          <p:cNvSpPr/>
          <p:nvPr/>
        </p:nvSpPr>
        <p:spPr>
          <a:xfrm>
            <a:off x="6806044" y="4375642"/>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合并流程、制度与规范提升</a:t>
            </a:r>
          </a:p>
        </p:txBody>
      </p:sp>
      <p:sp>
        <p:nvSpPr>
          <p:cNvPr id="44" name="矩形 43">
            <a:extLst>
              <a:ext uri="{FF2B5EF4-FFF2-40B4-BE49-F238E27FC236}">
                <a16:creationId xmlns:a16="http://schemas.microsoft.com/office/drawing/2014/main" id="{8A019E96-3BC7-01A2-5C07-CEBDE49953B3}"/>
              </a:ext>
            </a:extLst>
          </p:cNvPr>
          <p:cNvSpPr/>
          <p:nvPr/>
        </p:nvSpPr>
        <p:spPr>
          <a:xfrm>
            <a:off x="6806044" y="4636899"/>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标准化推进</a:t>
            </a:r>
          </a:p>
        </p:txBody>
      </p:sp>
      <p:sp>
        <p:nvSpPr>
          <p:cNvPr id="45" name="矩形 44">
            <a:extLst>
              <a:ext uri="{FF2B5EF4-FFF2-40B4-BE49-F238E27FC236}">
                <a16:creationId xmlns:a16="http://schemas.microsoft.com/office/drawing/2014/main" id="{11D0D792-92B8-6E40-986F-80778C245BE1}"/>
              </a:ext>
            </a:extLst>
          </p:cNvPr>
          <p:cNvSpPr/>
          <p:nvPr/>
        </p:nvSpPr>
        <p:spPr>
          <a:xfrm>
            <a:off x="6806044" y="4905840"/>
            <a:ext cx="3379182" cy="22133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solidFill>
                  <a:schemeClr val="tx1"/>
                </a:solidFill>
                <a:latin typeface="Microsoft YaHei" panose="020B0503020204020204" pitchFamily="34" charset="-122"/>
                <a:ea typeface="Microsoft YaHei" panose="020B0503020204020204" pitchFamily="34" charset="-122"/>
              </a:rPr>
              <a:t>系统平台支撑</a:t>
            </a:r>
          </a:p>
        </p:txBody>
      </p:sp>
      <p:pic>
        <p:nvPicPr>
          <p:cNvPr id="31" name="Picture 2">
            <a:extLst>
              <a:ext uri="{FF2B5EF4-FFF2-40B4-BE49-F238E27FC236}">
                <a16:creationId xmlns:a16="http://schemas.microsoft.com/office/drawing/2014/main" id="{BD6DBB92-0E45-8D1E-550E-36401314B98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915438" y="274109"/>
            <a:ext cx="942178" cy="595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314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129D916F-5744-C670-6A0D-BF61A4C1657E}"/>
              </a:ext>
            </a:extLst>
          </p:cNvPr>
          <p:cNvSpPr/>
          <p:nvPr/>
        </p:nvSpPr>
        <p:spPr>
          <a:xfrm>
            <a:off x="5123899" y="2372970"/>
            <a:ext cx="6723961" cy="28796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48" name="矩形 47">
            <a:extLst>
              <a:ext uri="{FF2B5EF4-FFF2-40B4-BE49-F238E27FC236}">
                <a16:creationId xmlns:a16="http://schemas.microsoft.com/office/drawing/2014/main" id="{ACDA8032-1797-CBA9-DC28-6D32E2004A19}"/>
              </a:ext>
            </a:extLst>
          </p:cNvPr>
          <p:cNvSpPr/>
          <p:nvPr/>
        </p:nvSpPr>
        <p:spPr>
          <a:xfrm>
            <a:off x="6392580" y="2540203"/>
            <a:ext cx="5009428" cy="7931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solidFill>
              <a:latin typeface="Microsoft YaHei" panose="020B0503020204020204" pitchFamily="34" charset="-122"/>
              <a:ea typeface="Microsoft YaHei" panose="020B0503020204020204" pitchFamily="34" charset="-122"/>
            </a:endParaRPr>
          </a:p>
        </p:txBody>
      </p:sp>
      <p:sp>
        <p:nvSpPr>
          <p:cNvPr id="63" name="矩形 62">
            <a:extLst>
              <a:ext uri="{FF2B5EF4-FFF2-40B4-BE49-F238E27FC236}">
                <a16:creationId xmlns:a16="http://schemas.microsoft.com/office/drawing/2014/main" id="{0777FCC8-7277-73D6-C762-C3E66F93E730}"/>
              </a:ext>
            </a:extLst>
          </p:cNvPr>
          <p:cNvSpPr/>
          <p:nvPr/>
        </p:nvSpPr>
        <p:spPr>
          <a:xfrm>
            <a:off x="6480823" y="2648556"/>
            <a:ext cx="2366231" cy="507023"/>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24" name="矩形 1023">
            <a:extLst>
              <a:ext uri="{FF2B5EF4-FFF2-40B4-BE49-F238E27FC236}">
                <a16:creationId xmlns:a16="http://schemas.microsoft.com/office/drawing/2014/main" id="{F6D2386B-08CB-42AF-BCC9-227C9C75E28E}"/>
              </a:ext>
            </a:extLst>
          </p:cNvPr>
          <p:cNvSpPr/>
          <p:nvPr/>
        </p:nvSpPr>
        <p:spPr>
          <a:xfrm>
            <a:off x="8918089" y="2648556"/>
            <a:ext cx="2366231" cy="507023"/>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标题 1">
            <a:extLst>
              <a:ext uri="{FF2B5EF4-FFF2-40B4-BE49-F238E27FC236}">
                <a16:creationId xmlns:a16="http://schemas.microsoft.com/office/drawing/2014/main" id="{DCBE10D8-4F33-2B9B-0614-A233A3588CA4}"/>
              </a:ext>
            </a:extLst>
          </p:cNvPr>
          <p:cNvSpPr>
            <a:spLocks noGrp="1"/>
          </p:cNvSpPr>
          <p:nvPr>
            <p:ph type="title"/>
          </p:nvPr>
        </p:nvSpPr>
        <p:spPr>
          <a:xfrm>
            <a:off x="783590" y="194993"/>
            <a:ext cx="9298255" cy="772160"/>
          </a:xfrm>
        </p:spPr>
        <p:txBody>
          <a:bodyPr>
            <a:normAutofit/>
          </a:bodyPr>
          <a:lstStyle/>
          <a:p>
            <a:r>
              <a:rPr lang="zh-CN" altLang="en-US" dirty="0"/>
              <a:t>东方电气</a:t>
            </a:r>
            <a:r>
              <a:rPr lang="en-US" altLang="zh-CN" dirty="0"/>
              <a:t>-</a:t>
            </a:r>
            <a:r>
              <a:rPr lang="zh-CN" altLang="en-US" dirty="0"/>
              <a:t>全面预算管理</a:t>
            </a:r>
            <a:r>
              <a:rPr lang="en-US" altLang="zh-CN" dirty="0"/>
              <a:t>&amp;</a:t>
            </a:r>
            <a:r>
              <a:rPr lang="zh-CN" altLang="en-US" dirty="0"/>
              <a:t>财务报表数智化</a:t>
            </a:r>
          </a:p>
        </p:txBody>
      </p:sp>
      <p:pic>
        <p:nvPicPr>
          <p:cNvPr id="3" name="图片 2">
            <a:extLst>
              <a:ext uri="{FF2B5EF4-FFF2-40B4-BE49-F238E27FC236}">
                <a16:creationId xmlns:a16="http://schemas.microsoft.com/office/drawing/2014/main" id="{BC37BA0E-D32E-F85C-8E84-8CA67689F4D1}"/>
              </a:ext>
            </a:extLst>
          </p:cNvPr>
          <p:cNvPicPr>
            <a:picLocks noChangeAspect="1"/>
          </p:cNvPicPr>
          <p:nvPr/>
        </p:nvPicPr>
        <p:blipFill>
          <a:blip r:embed="rId2"/>
          <a:stretch>
            <a:fillRect/>
          </a:stretch>
        </p:blipFill>
        <p:spPr>
          <a:xfrm>
            <a:off x="9929490" y="336460"/>
            <a:ext cx="1928126" cy="489226"/>
          </a:xfrm>
          <a:prstGeom prst="rect">
            <a:avLst/>
          </a:prstGeom>
        </p:spPr>
      </p:pic>
      <p:sp>
        <p:nvSpPr>
          <p:cNvPr id="12" name="圆角矩形 11">
            <a:extLst>
              <a:ext uri="{FF2B5EF4-FFF2-40B4-BE49-F238E27FC236}">
                <a16:creationId xmlns:a16="http://schemas.microsoft.com/office/drawing/2014/main" id="{E9E2C34D-67E9-3EBD-92FC-8C2450D5554E}"/>
              </a:ext>
            </a:extLst>
          </p:cNvPr>
          <p:cNvSpPr/>
          <p:nvPr/>
        </p:nvSpPr>
        <p:spPr>
          <a:xfrm>
            <a:off x="785194" y="929270"/>
            <a:ext cx="4046559" cy="1683301"/>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4" name="矩形 13">
            <a:extLst>
              <a:ext uri="{FF2B5EF4-FFF2-40B4-BE49-F238E27FC236}">
                <a16:creationId xmlns:a16="http://schemas.microsoft.com/office/drawing/2014/main" id="{DA7A9F78-0522-FC4E-727B-73A7599450B4}"/>
              </a:ext>
            </a:extLst>
          </p:cNvPr>
          <p:cNvSpPr/>
          <p:nvPr/>
        </p:nvSpPr>
        <p:spPr>
          <a:xfrm>
            <a:off x="5138619" y="1145466"/>
            <a:ext cx="6723961" cy="92758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随着集团的高速发展，为进一步提高财务管理工作效率和质量，更好支持决策和防范风险，集团需打通全面预算和财务报表全级次线上管理流程，提升数据采集自动化水平，构建“快速呈现过去，高效预测未来”的财务管理信息平台。</a:t>
            </a:r>
          </a:p>
        </p:txBody>
      </p:sp>
      <p:sp>
        <p:nvSpPr>
          <p:cNvPr id="16" name="文本框 15">
            <a:extLst>
              <a:ext uri="{FF2B5EF4-FFF2-40B4-BE49-F238E27FC236}">
                <a16:creationId xmlns:a16="http://schemas.microsoft.com/office/drawing/2014/main" id="{D746C887-E1F1-6BAB-0C03-1E3DD6AA3889}"/>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背景</a:t>
            </a:r>
          </a:p>
        </p:txBody>
      </p:sp>
      <p:sp>
        <p:nvSpPr>
          <p:cNvPr id="18" name="文本框 17">
            <a:extLst>
              <a:ext uri="{FF2B5EF4-FFF2-40B4-BE49-F238E27FC236}">
                <a16:creationId xmlns:a16="http://schemas.microsoft.com/office/drawing/2014/main" id="{27EDA064-7746-544D-E286-981FEA0E2603}"/>
              </a:ext>
            </a:extLst>
          </p:cNvPr>
          <p:cNvSpPr txBox="1"/>
          <p:nvPr/>
        </p:nvSpPr>
        <p:spPr>
          <a:xfrm>
            <a:off x="5133655" y="209597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方案</a:t>
            </a:r>
          </a:p>
        </p:txBody>
      </p:sp>
      <p:sp>
        <p:nvSpPr>
          <p:cNvPr id="23" name="矩形 22">
            <a:extLst>
              <a:ext uri="{FF2B5EF4-FFF2-40B4-BE49-F238E27FC236}">
                <a16:creationId xmlns:a16="http://schemas.microsoft.com/office/drawing/2014/main" id="{6B165206-CEC4-1BE5-2A24-6558B3B7763D}"/>
              </a:ext>
            </a:extLst>
          </p:cNvPr>
          <p:cNvSpPr/>
          <p:nvPr/>
        </p:nvSpPr>
        <p:spPr>
          <a:xfrm>
            <a:off x="5138619" y="5410571"/>
            <a:ext cx="6723961" cy="13187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24" name="文本框 23">
            <a:extLst>
              <a:ext uri="{FF2B5EF4-FFF2-40B4-BE49-F238E27FC236}">
                <a16:creationId xmlns:a16="http://schemas.microsoft.com/office/drawing/2014/main" id="{4C6DE83A-C7B2-F3BE-2624-759E1595D0D3}"/>
              </a:ext>
            </a:extLst>
          </p:cNvPr>
          <p:cNvSpPr txBox="1"/>
          <p:nvPr/>
        </p:nvSpPr>
        <p:spPr>
          <a:xfrm>
            <a:off x="5133655" y="5410572"/>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价值</a:t>
            </a:r>
          </a:p>
        </p:txBody>
      </p:sp>
      <p:sp>
        <p:nvSpPr>
          <p:cNvPr id="25" name="Flowchart: Alternate Process 23">
            <a:extLst>
              <a:ext uri="{FF2B5EF4-FFF2-40B4-BE49-F238E27FC236}">
                <a16:creationId xmlns:a16="http://schemas.microsoft.com/office/drawing/2014/main" id="{A85BE154-73FB-EF23-FCD9-73442E55C671}"/>
              </a:ext>
            </a:extLst>
          </p:cNvPr>
          <p:cNvSpPr/>
          <p:nvPr/>
        </p:nvSpPr>
        <p:spPr>
          <a:xfrm>
            <a:off x="1372155"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cs typeface="+mn-cs"/>
              </a:rPr>
              <a:t>全面预算</a:t>
            </a:r>
          </a:p>
        </p:txBody>
      </p:sp>
      <p:sp>
        <p:nvSpPr>
          <p:cNvPr id="26" name="Flowchart: Alternate Process 23">
            <a:extLst>
              <a:ext uri="{FF2B5EF4-FFF2-40B4-BE49-F238E27FC236}">
                <a16:creationId xmlns:a16="http://schemas.microsoft.com/office/drawing/2014/main" id="{28851EE9-A639-5A9D-360E-0C0F8C150714}"/>
              </a:ext>
            </a:extLst>
          </p:cNvPr>
          <p:cNvSpPr/>
          <p:nvPr/>
        </p:nvSpPr>
        <p:spPr>
          <a:xfrm>
            <a:off x="2321205"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cs typeface="+mn-cs"/>
                <a:sym typeface="+mn-ea"/>
              </a:rPr>
              <a:t>合并报表</a:t>
            </a:r>
            <a:endParaRPr kumimoji="0" lang="zh-CN" altLang="en-US" sz="10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cs typeface="+mn-cs"/>
            </a:endParaRPr>
          </a:p>
        </p:txBody>
      </p:sp>
      <p:pic>
        <p:nvPicPr>
          <p:cNvPr id="28" name="图片 27">
            <a:extLst>
              <a:ext uri="{FF2B5EF4-FFF2-40B4-BE49-F238E27FC236}">
                <a16:creationId xmlns:a16="http://schemas.microsoft.com/office/drawing/2014/main" id="{5B8D1CE5-E67A-D670-CAB0-FCCFAF983618}"/>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29" name="文本框 28">
            <a:extLst>
              <a:ext uri="{FF2B5EF4-FFF2-40B4-BE49-F238E27FC236}">
                <a16:creationId xmlns:a16="http://schemas.microsoft.com/office/drawing/2014/main" id="{2B510976-9FB1-8E0A-EDD4-7554466CF9D3}"/>
              </a:ext>
            </a:extLst>
          </p:cNvPr>
          <p:cNvSpPr txBox="1"/>
          <p:nvPr/>
        </p:nvSpPr>
        <p:spPr>
          <a:xfrm>
            <a:off x="1020747" y="1087946"/>
            <a:ext cx="3663220" cy="138499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东方电气集团</a:t>
            </a:r>
            <a:r>
              <a:rPr kumimoji="1" lang="zh-CN" altLang="en-US"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是中央管理的涉及国家安全和国民经济命脉的国有重要骨干企业，为国内提供了大约三分之一的能源装备，为全球</a:t>
            </a:r>
            <a:r>
              <a:rPr kumimoji="1" lang="en-US" altLang="zh-CN"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80</a:t>
            </a:r>
            <a:r>
              <a:rPr kumimoji="1" lang="zh-CN" altLang="en-US"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多个国家和地区提供成套设备和工程承包业务，是全球最大的能源装备制造企业集团之一，近年来集团加快推进“绿色智造”转型，形成了“六电并举、六业协同”的产业格局。</a:t>
            </a:r>
          </a:p>
        </p:txBody>
      </p:sp>
      <p:sp>
        <p:nvSpPr>
          <p:cNvPr id="31" name="Rectangle 104">
            <a:extLst>
              <a:ext uri="{FF2B5EF4-FFF2-40B4-BE49-F238E27FC236}">
                <a16:creationId xmlns:a16="http://schemas.microsoft.com/office/drawing/2014/main" id="{A56781DA-8EB3-B511-2D15-0C8C35F5BC56}"/>
              </a:ext>
            </a:extLst>
          </p:cNvPr>
          <p:cNvSpPr>
            <a:spLocks/>
          </p:cNvSpPr>
          <p:nvPr/>
        </p:nvSpPr>
        <p:spPr>
          <a:xfrm>
            <a:off x="5765827" y="5856489"/>
            <a:ext cx="216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全面预算管理数智化：</a:t>
            </a:r>
            <a:endParaRPr kumimoji="0" lang="en-GB" altLang="zh-CN" sz="11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32" name="Rectangle 104">
            <a:extLst>
              <a:ext uri="{FF2B5EF4-FFF2-40B4-BE49-F238E27FC236}">
                <a16:creationId xmlns:a16="http://schemas.microsoft.com/office/drawing/2014/main" id="{EF5537C2-5FB9-50B4-BEEB-D26146D3AEF0}"/>
              </a:ext>
            </a:extLst>
          </p:cNvPr>
          <p:cNvSpPr>
            <a:spLocks/>
          </p:cNvSpPr>
          <p:nvPr/>
        </p:nvSpPr>
        <p:spPr>
          <a:xfrm>
            <a:off x="9138055" y="5856489"/>
            <a:ext cx="216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财务报表数智化：</a:t>
            </a:r>
            <a:endParaRPr kumimoji="0" lang="en-GB" altLang="zh-CN" sz="11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a:extLst>
              <a:ext uri="{FF2B5EF4-FFF2-40B4-BE49-F238E27FC236}">
                <a16:creationId xmlns:a16="http://schemas.microsoft.com/office/drawing/2014/main" id="{A2BC0181-FF33-8D29-F922-4885664883FE}"/>
              </a:ext>
            </a:extLst>
          </p:cNvPr>
          <p:cNvSpPr txBox="1"/>
          <p:nvPr/>
        </p:nvSpPr>
        <p:spPr>
          <a:xfrm>
            <a:off x="5394205" y="6185555"/>
            <a:ext cx="906495" cy="338554"/>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完善全面预算线上管理流程</a:t>
            </a:r>
          </a:p>
        </p:txBody>
      </p:sp>
      <p:sp>
        <p:nvSpPr>
          <p:cNvPr id="36" name="Flowchart: Alternate Process 23">
            <a:extLst>
              <a:ext uri="{FF2B5EF4-FFF2-40B4-BE49-F238E27FC236}">
                <a16:creationId xmlns:a16="http://schemas.microsoft.com/office/drawing/2014/main" id="{8B670CC8-9F36-F325-60CD-52658EC3E9E6}"/>
              </a:ext>
            </a:extLst>
          </p:cNvPr>
          <p:cNvSpPr/>
          <p:nvPr/>
        </p:nvSpPr>
        <p:spPr>
          <a:xfrm>
            <a:off x="3282258"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cs typeface="+mn-cs"/>
                <a:sym typeface="+mn-ea"/>
              </a:rPr>
              <a:t>管理报告</a:t>
            </a:r>
            <a:endParaRPr kumimoji="0" lang="zh-CN" altLang="en-US" sz="1000" b="0" i="0" u="none" strike="noStrike" kern="1200" cap="none" spc="0" normalizeH="0" baseline="0" noProof="0" dirty="0">
              <a:ln>
                <a:noFill/>
              </a:ln>
              <a:solidFill>
                <a:schemeClr val="bg1"/>
              </a:solidFill>
              <a:effectLst/>
              <a:uLnTx/>
              <a:uFillTx/>
              <a:latin typeface="Century Gothic" panose="020B0502020202020204" pitchFamily="34" charset="0"/>
              <a:ea typeface="微软雅黑" panose="020B0503020204020204" pitchFamily="34" charset="-122"/>
              <a:cs typeface="+mn-cs"/>
            </a:endParaRPr>
          </a:p>
        </p:txBody>
      </p:sp>
      <p:pic>
        <p:nvPicPr>
          <p:cNvPr id="37" name="图片 36">
            <a:extLst>
              <a:ext uri="{FF2B5EF4-FFF2-40B4-BE49-F238E27FC236}">
                <a16:creationId xmlns:a16="http://schemas.microsoft.com/office/drawing/2014/main" id="{2061982C-A4FD-A15C-E5C8-FC30C0729F6F}"/>
              </a:ext>
            </a:extLst>
          </p:cNvPr>
          <p:cNvPicPr>
            <a:picLocks noChangeAspect="1"/>
          </p:cNvPicPr>
          <p:nvPr/>
        </p:nvPicPr>
        <p:blipFill>
          <a:blip r:embed="rId4"/>
          <a:stretch>
            <a:fillRect/>
          </a:stretch>
        </p:blipFill>
        <p:spPr>
          <a:xfrm>
            <a:off x="1026946" y="3800594"/>
            <a:ext cx="3470409" cy="2031258"/>
          </a:xfrm>
          <a:prstGeom prst="rect">
            <a:avLst/>
          </a:prstGeom>
        </p:spPr>
      </p:pic>
      <p:sp>
        <p:nvSpPr>
          <p:cNvPr id="38" name="文本框 37">
            <a:extLst>
              <a:ext uri="{FF2B5EF4-FFF2-40B4-BE49-F238E27FC236}">
                <a16:creationId xmlns:a16="http://schemas.microsoft.com/office/drawing/2014/main" id="{1254D3B7-743C-2302-719E-DB44CCAE346A}"/>
              </a:ext>
            </a:extLst>
          </p:cNvPr>
          <p:cNvSpPr txBox="1"/>
          <p:nvPr/>
        </p:nvSpPr>
        <p:spPr>
          <a:xfrm>
            <a:off x="6392580" y="6185555"/>
            <a:ext cx="906495" cy="338554"/>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强化全面预算执行控制和分析</a:t>
            </a:r>
          </a:p>
        </p:txBody>
      </p:sp>
      <p:sp>
        <p:nvSpPr>
          <p:cNvPr id="39" name="文本框 38">
            <a:extLst>
              <a:ext uri="{FF2B5EF4-FFF2-40B4-BE49-F238E27FC236}">
                <a16:creationId xmlns:a16="http://schemas.microsoft.com/office/drawing/2014/main" id="{6412D63C-BAB2-60E1-698D-C6D1ACF6502E}"/>
              </a:ext>
            </a:extLst>
          </p:cNvPr>
          <p:cNvSpPr txBox="1"/>
          <p:nvPr/>
        </p:nvSpPr>
        <p:spPr>
          <a:xfrm>
            <a:off x="7428278" y="6185555"/>
            <a:ext cx="906495" cy="461665"/>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构建匹配中长期战略的财务预测模型</a:t>
            </a:r>
          </a:p>
        </p:txBody>
      </p:sp>
      <p:sp>
        <p:nvSpPr>
          <p:cNvPr id="40" name="文本框 39">
            <a:extLst>
              <a:ext uri="{FF2B5EF4-FFF2-40B4-BE49-F238E27FC236}">
                <a16:creationId xmlns:a16="http://schemas.microsoft.com/office/drawing/2014/main" id="{077F42CB-44B2-939C-80D5-DB4E5EAB15A4}"/>
              </a:ext>
            </a:extLst>
          </p:cNvPr>
          <p:cNvSpPr txBox="1"/>
          <p:nvPr/>
        </p:nvSpPr>
        <p:spPr>
          <a:xfrm>
            <a:off x="8800451" y="6185555"/>
            <a:ext cx="707829" cy="338554"/>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提高报表自动化水平</a:t>
            </a:r>
          </a:p>
        </p:txBody>
      </p:sp>
      <p:sp>
        <p:nvSpPr>
          <p:cNvPr id="41" name="文本框 40">
            <a:extLst>
              <a:ext uri="{FF2B5EF4-FFF2-40B4-BE49-F238E27FC236}">
                <a16:creationId xmlns:a16="http://schemas.microsoft.com/office/drawing/2014/main" id="{696F7700-9668-18E7-3A6D-E28391731D67}"/>
              </a:ext>
            </a:extLst>
          </p:cNvPr>
          <p:cNvSpPr txBox="1"/>
          <p:nvPr/>
        </p:nvSpPr>
        <p:spPr>
          <a:xfrm>
            <a:off x="9864141" y="6185555"/>
            <a:ext cx="707829" cy="461665"/>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提高财务管理工作效率和质量</a:t>
            </a:r>
          </a:p>
        </p:txBody>
      </p:sp>
      <p:sp>
        <p:nvSpPr>
          <p:cNvPr id="42" name="文本框 41">
            <a:extLst>
              <a:ext uri="{FF2B5EF4-FFF2-40B4-BE49-F238E27FC236}">
                <a16:creationId xmlns:a16="http://schemas.microsoft.com/office/drawing/2014/main" id="{E199E9CB-C566-D308-801A-622E3F54BF23}"/>
              </a:ext>
            </a:extLst>
          </p:cNvPr>
          <p:cNvSpPr txBox="1"/>
          <p:nvPr/>
        </p:nvSpPr>
        <p:spPr>
          <a:xfrm>
            <a:off x="10927831" y="6185555"/>
            <a:ext cx="707829" cy="338554"/>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ctr"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建立财务报告分析体系</a:t>
            </a:r>
          </a:p>
        </p:txBody>
      </p:sp>
      <p:cxnSp>
        <p:nvCxnSpPr>
          <p:cNvPr id="44" name="直线连接符 43">
            <a:extLst>
              <a:ext uri="{FF2B5EF4-FFF2-40B4-BE49-F238E27FC236}">
                <a16:creationId xmlns:a16="http://schemas.microsoft.com/office/drawing/2014/main" id="{F0D508B9-1803-BDAB-22A3-532C17DEC179}"/>
              </a:ext>
            </a:extLst>
          </p:cNvPr>
          <p:cNvCxnSpPr/>
          <p:nvPr/>
        </p:nvCxnSpPr>
        <p:spPr>
          <a:xfrm>
            <a:off x="8495635" y="5856489"/>
            <a:ext cx="0" cy="636843"/>
          </a:xfrm>
          <a:prstGeom prst="line">
            <a:avLst/>
          </a:prstGeom>
        </p:spPr>
        <p:style>
          <a:lnRef idx="1">
            <a:schemeClr val="accent6"/>
          </a:lnRef>
          <a:fillRef idx="0">
            <a:schemeClr val="accent6"/>
          </a:fillRef>
          <a:effectRef idx="0">
            <a:schemeClr val="accent6"/>
          </a:effectRef>
          <a:fontRef idx="minor">
            <a:schemeClr val="tx1"/>
          </a:fontRef>
        </p:style>
      </p:cxnSp>
      <p:sp>
        <p:nvSpPr>
          <p:cNvPr id="45" name="矩形 44">
            <a:extLst>
              <a:ext uri="{FF2B5EF4-FFF2-40B4-BE49-F238E27FC236}">
                <a16:creationId xmlns:a16="http://schemas.microsoft.com/office/drawing/2014/main" id="{A84D443B-19F8-84B9-6264-98FFF4343FC2}"/>
              </a:ext>
            </a:extLst>
          </p:cNvPr>
          <p:cNvSpPr/>
          <p:nvPr/>
        </p:nvSpPr>
        <p:spPr>
          <a:xfrm>
            <a:off x="5394205" y="2540203"/>
            <a:ext cx="998375" cy="79310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财管平台</a:t>
            </a:r>
          </a:p>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建设</a:t>
            </a:r>
          </a:p>
        </p:txBody>
      </p:sp>
      <p:sp>
        <p:nvSpPr>
          <p:cNvPr id="46" name="矩形 45">
            <a:extLst>
              <a:ext uri="{FF2B5EF4-FFF2-40B4-BE49-F238E27FC236}">
                <a16:creationId xmlns:a16="http://schemas.microsoft.com/office/drawing/2014/main" id="{CF3A771B-1BE1-574D-0A2D-98FBA1E38F73}"/>
              </a:ext>
            </a:extLst>
          </p:cNvPr>
          <p:cNvSpPr/>
          <p:nvPr/>
        </p:nvSpPr>
        <p:spPr>
          <a:xfrm>
            <a:off x="5394205" y="3454340"/>
            <a:ext cx="998375" cy="79310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数据中台</a:t>
            </a:r>
          </a:p>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深化</a:t>
            </a:r>
          </a:p>
        </p:txBody>
      </p:sp>
      <p:sp>
        <p:nvSpPr>
          <p:cNvPr id="47" name="矩形 46">
            <a:extLst>
              <a:ext uri="{FF2B5EF4-FFF2-40B4-BE49-F238E27FC236}">
                <a16:creationId xmlns:a16="http://schemas.microsoft.com/office/drawing/2014/main" id="{CB6F3D59-5F5D-5A36-C57B-9959C149E7FA}"/>
              </a:ext>
            </a:extLst>
          </p:cNvPr>
          <p:cNvSpPr/>
          <p:nvPr/>
        </p:nvSpPr>
        <p:spPr>
          <a:xfrm>
            <a:off x="5394205" y="4368477"/>
            <a:ext cx="998375" cy="79310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周边系统</a:t>
            </a:r>
          </a:p>
          <a:p>
            <a:pPr algn="ctr"/>
            <a:r>
              <a:rPr kumimoji="1" lang="zh-CN" altLang="en-US" sz="1200" dirty="0">
                <a:solidFill>
                  <a:schemeClr val="tx1"/>
                </a:solidFill>
                <a:latin typeface="Microsoft YaHei" panose="020B0503020204020204" pitchFamily="34" charset="-122"/>
                <a:ea typeface="Microsoft YaHei" panose="020B0503020204020204" pitchFamily="34" charset="-122"/>
              </a:rPr>
              <a:t>改造</a:t>
            </a:r>
          </a:p>
        </p:txBody>
      </p:sp>
      <p:sp>
        <p:nvSpPr>
          <p:cNvPr id="49" name="矩形 48">
            <a:extLst>
              <a:ext uri="{FF2B5EF4-FFF2-40B4-BE49-F238E27FC236}">
                <a16:creationId xmlns:a16="http://schemas.microsoft.com/office/drawing/2014/main" id="{8B2029C6-5636-0ADD-5576-B0237A9B2EAD}"/>
              </a:ext>
            </a:extLst>
          </p:cNvPr>
          <p:cNvSpPr/>
          <p:nvPr/>
        </p:nvSpPr>
        <p:spPr>
          <a:xfrm>
            <a:off x="6392580" y="3454340"/>
            <a:ext cx="5009428" cy="7931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solidFill>
              <a:latin typeface="Microsoft YaHei" panose="020B0503020204020204" pitchFamily="34" charset="-122"/>
              <a:ea typeface="Microsoft YaHei" panose="020B0503020204020204" pitchFamily="34" charset="-122"/>
            </a:endParaRPr>
          </a:p>
        </p:txBody>
      </p:sp>
      <p:sp>
        <p:nvSpPr>
          <p:cNvPr id="50" name="矩形 49">
            <a:extLst>
              <a:ext uri="{FF2B5EF4-FFF2-40B4-BE49-F238E27FC236}">
                <a16:creationId xmlns:a16="http://schemas.microsoft.com/office/drawing/2014/main" id="{FD381D2F-CDD5-EA7F-11DA-028A538E116E}"/>
              </a:ext>
            </a:extLst>
          </p:cNvPr>
          <p:cNvSpPr/>
          <p:nvPr/>
        </p:nvSpPr>
        <p:spPr>
          <a:xfrm>
            <a:off x="6392580" y="4368477"/>
            <a:ext cx="5009428" cy="7931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solidFill>
                <a:schemeClr val="tx1"/>
              </a:solidFill>
              <a:latin typeface="Microsoft YaHei" panose="020B0503020204020204" pitchFamily="34" charset="-122"/>
              <a:ea typeface="Microsoft YaHei" panose="020B0503020204020204" pitchFamily="34" charset="-122"/>
            </a:endParaRPr>
          </a:p>
        </p:txBody>
      </p:sp>
      <p:sp>
        <p:nvSpPr>
          <p:cNvPr id="51" name="文本框 50">
            <a:extLst>
              <a:ext uri="{FF2B5EF4-FFF2-40B4-BE49-F238E27FC236}">
                <a16:creationId xmlns:a16="http://schemas.microsoft.com/office/drawing/2014/main" id="{98FD2CC6-CA4F-23B5-FF02-2ACF4C617C33}"/>
              </a:ext>
            </a:extLst>
          </p:cNvPr>
          <p:cNvSpPr txBox="1"/>
          <p:nvPr/>
        </p:nvSpPr>
        <p:spPr>
          <a:xfrm>
            <a:off x="7085827" y="2625853"/>
            <a:ext cx="1107996" cy="215444"/>
          </a:xfrm>
          <a:prstGeom prst="rect">
            <a:avLst/>
          </a:prstGeom>
          <a:solidFill>
            <a:schemeClr val="accent1">
              <a:lumMod val="20000"/>
              <a:lumOff val="80000"/>
            </a:schemeClr>
          </a:solid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全面预算管理数智化</a:t>
            </a:r>
          </a:p>
        </p:txBody>
      </p:sp>
      <p:sp>
        <p:nvSpPr>
          <p:cNvPr id="52" name="文本框 51">
            <a:extLst>
              <a:ext uri="{FF2B5EF4-FFF2-40B4-BE49-F238E27FC236}">
                <a16:creationId xmlns:a16="http://schemas.microsoft.com/office/drawing/2014/main" id="{7FD80751-4A11-570D-A619-FCA38878EE91}"/>
              </a:ext>
            </a:extLst>
          </p:cNvPr>
          <p:cNvSpPr txBox="1"/>
          <p:nvPr/>
        </p:nvSpPr>
        <p:spPr>
          <a:xfrm>
            <a:off x="6527476" y="2812557"/>
            <a:ext cx="520390"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中长期预测</a:t>
            </a:r>
          </a:p>
        </p:txBody>
      </p:sp>
      <p:sp>
        <p:nvSpPr>
          <p:cNvPr id="53" name="文本框 52">
            <a:extLst>
              <a:ext uri="{FF2B5EF4-FFF2-40B4-BE49-F238E27FC236}">
                <a16:creationId xmlns:a16="http://schemas.microsoft.com/office/drawing/2014/main" id="{9E7F487B-42B5-5432-94A1-3A7B1C03D4AB}"/>
              </a:ext>
            </a:extLst>
          </p:cNvPr>
          <p:cNvSpPr txBox="1"/>
          <p:nvPr/>
        </p:nvSpPr>
        <p:spPr>
          <a:xfrm>
            <a:off x="6969399"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业务计划</a:t>
            </a:r>
          </a:p>
        </p:txBody>
      </p:sp>
      <p:sp>
        <p:nvSpPr>
          <p:cNvPr id="54" name="文本框 53">
            <a:extLst>
              <a:ext uri="{FF2B5EF4-FFF2-40B4-BE49-F238E27FC236}">
                <a16:creationId xmlns:a16="http://schemas.microsoft.com/office/drawing/2014/main" id="{2CF006B0-EDCC-8010-A0A4-8D971EB22005}"/>
              </a:ext>
            </a:extLst>
          </p:cNvPr>
          <p:cNvSpPr txBox="1"/>
          <p:nvPr/>
        </p:nvSpPr>
        <p:spPr>
          <a:xfrm>
            <a:off x="7413261"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财务预算</a:t>
            </a:r>
          </a:p>
        </p:txBody>
      </p:sp>
      <p:sp>
        <p:nvSpPr>
          <p:cNvPr id="55" name="文本框 54">
            <a:extLst>
              <a:ext uri="{FF2B5EF4-FFF2-40B4-BE49-F238E27FC236}">
                <a16:creationId xmlns:a16="http://schemas.microsoft.com/office/drawing/2014/main" id="{E5DF1DCC-5990-033D-79D8-556B56ED0EA1}"/>
              </a:ext>
            </a:extLst>
          </p:cNvPr>
          <p:cNvSpPr txBox="1"/>
          <p:nvPr/>
        </p:nvSpPr>
        <p:spPr>
          <a:xfrm>
            <a:off x="7826461"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执行控制</a:t>
            </a:r>
          </a:p>
        </p:txBody>
      </p:sp>
      <p:sp>
        <p:nvSpPr>
          <p:cNvPr id="56" name="文本框 55">
            <a:extLst>
              <a:ext uri="{FF2B5EF4-FFF2-40B4-BE49-F238E27FC236}">
                <a16:creationId xmlns:a16="http://schemas.microsoft.com/office/drawing/2014/main" id="{54FC4BFD-9FFA-3ED8-F9D8-746C3907AE1A}"/>
              </a:ext>
            </a:extLst>
          </p:cNvPr>
          <p:cNvSpPr txBox="1"/>
          <p:nvPr/>
        </p:nvSpPr>
        <p:spPr>
          <a:xfrm>
            <a:off x="8273704"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考核评价</a:t>
            </a:r>
          </a:p>
        </p:txBody>
      </p:sp>
      <p:sp>
        <p:nvSpPr>
          <p:cNvPr id="57" name="文本框 56">
            <a:extLst>
              <a:ext uri="{FF2B5EF4-FFF2-40B4-BE49-F238E27FC236}">
                <a16:creationId xmlns:a16="http://schemas.microsoft.com/office/drawing/2014/main" id="{F3CA3FC1-A04F-3A52-F2F8-182E63C03F42}"/>
              </a:ext>
            </a:extLst>
          </p:cNvPr>
          <p:cNvSpPr txBox="1"/>
          <p:nvPr/>
        </p:nvSpPr>
        <p:spPr>
          <a:xfrm>
            <a:off x="9663942" y="2625853"/>
            <a:ext cx="902811" cy="215444"/>
          </a:xfrm>
          <a:prstGeom prst="rect">
            <a:avLst/>
          </a:prstGeom>
          <a:solidFill>
            <a:schemeClr val="accent1">
              <a:lumMod val="20000"/>
              <a:lumOff val="80000"/>
            </a:schemeClr>
          </a:solid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财务报表数智化</a:t>
            </a:r>
          </a:p>
        </p:txBody>
      </p:sp>
      <p:sp>
        <p:nvSpPr>
          <p:cNvPr id="58" name="文本框 57">
            <a:extLst>
              <a:ext uri="{FF2B5EF4-FFF2-40B4-BE49-F238E27FC236}">
                <a16:creationId xmlns:a16="http://schemas.microsoft.com/office/drawing/2014/main" id="{7357EC16-0DD6-5B6F-7B46-38039E20A38B}"/>
              </a:ext>
            </a:extLst>
          </p:cNvPr>
          <p:cNvSpPr txBox="1"/>
          <p:nvPr/>
        </p:nvSpPr>
        <p:spPr>
          <a:xfrm>
            <a:off x="9000088" y="2812557"/>
            <a:ext cx="520390"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数据采集</a:t>
            </a:r>
          </a:p>
        </p:txBody>
      </p:sp>
      <p:sp>
        <p:nvSpPr>
          <p:cNvPr id="59" name="文本框 58">
            <a:extLst>
              <a:ext uri="{FF2B5EF4-FFF2-40B4-BE49-F238E27FC236}">
                <a16:creationId xmlns:a16="http://schemas.microsoft.com/office/drawing/2014/main" id="{A74D572D-0D8D-ADF1-E411-A1CD8C9B6EBA}"/>
              </a:ext>
            </a:extLst>
          </p:cNvPr>
          <p:cNvSpPr txBox="1"/>
          <p:nvPr/>
        </p:nvSpPr>
        <p:spPr>
          <a:xfrm>
            <a:off x="9442011"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对账平台</a:t>
            </a:r>
          </a:p>
        </p:txBody>
      </p:sp>
      <p:sp>
        <p:nvSpPr>
          <p:cNvPr id="60" name="文本框 59">
            <a:extLst>
              <a:ext uri="{FF2B5EF4-FFF2-40B4-BE49-F238E27FC236}">
                <a16:creationId xmlns:a16="http://schemas.microsoft.com/office/drawing/2014/main" id="{07F13946-E413-8D6F-A6F4-8728E901CAD3}"/>
              </a:ext>
            </a:extLst>
          </p:cNvPr>
          <p:cNvSpPr txBox="1"/>
          <p:nvPr/>
        </p:nvSpPr>
        <p:spPr>
          <a:xfrm>
            <a:off x="9885873"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合并抵销</a:t>
            </a:r>
          </a:p>
        </p:txBody>
      </p:sp>
      <p:sp>
        <p:nvSpPr>
          <p:cNvPr id="61" name="文本框 60">
            <a:extLst>
              <a:ext uri="{FF2B5EF4-FFF2-40B4-BE49-F238E27FC236}">
                <a16:creationId xmlns:a16="http://schemas.microsoft.com/office/drawing/2014/main" id="{FD012F05-6361-2C7B-4790-A035AAFF35B7}"/>
              </a:ext>
            </a:extLst>
          </p:cNvPr>
          <p:cNvSpPr txBox="1"/>
          <p:nvPr/>
        </p:nvSpPr>
        <p:spPr>
          <a:xfrm>
            <a:off x="10299073"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报告展现</a:t>
            </a:r>
          </a:p>
        </p:txBody>
      </p:sp>
      <p:sp>
        <p:nvSpPr>
          <p:cNvPr id="62" name="文本框 61">
            <a:extLst>
              <a:ext uri="{FF2B5EF4-FFF2-40B4-BE49-F238E27FC236}">
                <a16:creationId xmlns:a16="http://schemas.microsoft.com/office/drawing/2014/main" id="{DD76B193-EB27-B6B9-FFA3-8C44E2338417}"/>
              </a:ext>
            </a:extLst>
          </p:cNvPr>
          <p:cNvSpPr txBox="1"/>
          <p:nvPr/>
        </p:nvSpPr>
        <p:spPr>
          <a:xfrm>
            <a:off x="10746316" y="2812557"/>
            <a:ext cx="443862" cy="307777"/>
          </a:xfrm>
          <a:prstGeom prst="rect">
            <a:avLst/>
          </a:prstGeom>
          <a:noFill/>
        </p:spPr>
        <p:txBody>
          <a:bodyPr wrap="square" rtlCol="0">
            <a:spAutoFit/>
          </a:bodyPr>
          <a:lstStyle/>
          <a:p>
            <a:pPr algn="ctr"/>
            <a:r>
              <a:rPr kumimoji="1" lang="zh-CN" altLang="en-US" sz="700" dirty="0">
                <a:latin typeface="Microsoft YaHei" panose="020B0503020204020204" pitchFamily="34" charset="-122"/>
                <a:ea typeface="Microsoft YaHei" panose="020B0503020204020204" pitchFamily="34" charset="-122"/>
              </a:rPr>
              <a:t>即席查询</a:t>
            </a:r>
          </a:p>
        </p:txBody>
      </p:sp>
      <p:sp>
        <p:nvSpPr>
          <p:cNvPr id="1027" name="文本框 1026">
            <a:extLst>
              <a:ext uri="{FF2B5EF4-FFF2-40B4-BE49-F238E27FC236}">
                <a16:creationId xmlns:a16="http://schemas.microsoft.com/office/drawing/2014/main" id="{AADFAAD1-223D-7893-D2B7-F1F3811630C1}"/>
              </a:ext>
            </a:extLst>
          </p:cNvPr>
          <p:cNvSpPr txBox="1"/>
          <p:nvPr/>
        </p:nvSpPr>
        <p:spPr>
          <a:xfrm>
            <a:off x="7190150" y="3155579"/>
            <a:ext cx="3252700" cy="215444"/>
          </a:xfrm>
          <a:prstGeom prst="rect">
            <a:avLst/>
          </a:prstGeom>
          <a:noFill/>
        </p:spPr>
        <p:txBody>
          <a:bodyPr wrap="square">
            <a:spAutoFit/>
          </a:bodyPr>
          <a:lstStyle/>
          <a:p>
            <a:pPr algn="ctr"/>
            <a:r>
              <a:rPr lang="zh-CN" altLang="en-US" sz="800" dirty="0">
                <a:latin typeface="Microsoft YaHei" panose="020B0503020204020204" pitchFamily="34" charset="-122"/>
                <a:ea typeface="Microsoft YaHei" panose="020B0503020204020204" pitchFamily="34" charset="-122"/>
              </a:rPr>
              <a:t>基于软件开发公共平台“通用能力+新技术组件能力”</a:t>
            </a:r>
          </a:p>
        </p:txBody>
      </p:sp>
      <p:sp>
        <p:nvSpPr>
          <p:cNvPr id="1028" name="文本框 1027">
            <a:extLst>
              <a:ext uri="{FF2B5EF4-FFF2-40B4-BE49-F238E27FC236}">
                <a16:creationId xmlns:a16="http://schemas.microsoft.com/office/drawing/2014/main" id="{AE95DC3D-0F0B-0790-6A8D-41948E5A0CB2}"/>
              </a:ext>
            </a:extLst>
          </p:cNvPr>
          <p:cNvSpPr txBox="1"/>
          <p:nvPr/>
        </p:nvSpPr>
        <p:spPr>
          <a:xfrm>
            <a:off x="6445327" y="3495197"/>
            <a:ext cx="595035" cy="215444"/>
          </a:xfrm>
          <a:prstGeom prst="rect">
            <a:avLst/>
          </a:prstGeom>
          <a:solidFill>
            <a:schemeClr val="accent1">
              <a:lumMod val="20000"/>
              <a:lumOff val="80000"/>
            </a:schemeClr>
          </a:solid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数据分析</a:t>
            </a:r>
          </a:p>
        </p:txBody>
      </p:sp>
      <p:sp>
        <p:nvSpPr>
          <p:cNvPr id="1030" name="文本框 1029">
            <a:extLst>
              <a:ext uri="{FF2B5EF4-FFF2-40B4-BE49-F238E27FC236}">
                <a16:creationId xmlns:a16="http://schemas.microsoft.com/office/drawing/2014/main" id="{51F8B96B-E419-7A3C-A64C-091B2910FE38}"/>
              </a:ext>
            </a:extLst>
          </p:cNvPr>
          <p:cNvSpPr txBox="1"/>
          <p:nvPr/>
        </p:nvSpPr>
        <p:spPr>
          <a:xfrm>
            <a:off x="6445327" y="3745133"/>
            <a:ext cx="595035" cy="215444"/>
          </a:xfrm>
          <a:prstGeom prst="rect">
            <a:avLst/>
          </a:prstGeom>
          <a:solidFill>
            <a:schemeClr val="accent1">
              <a:lumMod val="20000"/>
              <a:lumOff val="80000"/>
            </a:schemeClr>
          </a:solid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数据管理</a:t>
            </a:r>
          </a:p>
        </p:txBody>
      </p:sp>
      <p:sp>
        <p:nvSpPr>
          <p:cNvPr id="1031" name="文本框 1030">
            <a:extLst>
              <a:ext uri="{FF2B5EF4-FFF2-40B4-BE49-F238E27FC236}">
                <a16:creationId xmlns:a16="http://schemas.microsoft.com/office/drawing/2014/main" id="{A0BE10F9-8DD2-D037-342A-7FEBEF9B5E42}"/>
              </a:ext>
            </a:extLst>
          </p:cNvPr>
          <p:cNvSpPr txBox="1"/>
          <p:nvPr/>
        </p:nvSpPr>
        <p:spPr>
          <a:xfrm>
            <a:off x="6445327" y="3995069"/>
            <a:ext cx="595035" cy="215444"/>
          </a:xfrm>
          <a:prstGeom prst="rect">
            <a:avLst/>
          </a:prstGeom>
          <a:solidFill>
            <a:schemeClr val="accent1">
              <a:lumMod val="20000"/>
              <a:lumOff val="80000"/>
            </a:schemeClr>
          </a:solid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数据管理</a:t>
            </a:r>
          </a:p>
        </p:txBody>
      </p:sp>
      <p:sp>
        <p:nvSpPr>
          <p:cNvPr id="1032" name="文本框 1031">
            <a:extLst>
              <a:ext uri="{FF2B5EF4-FFF2-40B4-BE49-F238E27FC236}">
                <a16:creationId xmlns:a16="http://schemas.microsoft.com/office/drawing/2014/main" id="{E3D37ED7-5AEF-B4DA-CFC2-D75C02231634}"/>
              </a:ext>
            </a:extLst>
          </p:cNvPr>
          <p:cNvSpPr txBox="1"/>
          <p:nvPr/>
        </p:nvSpPr>
        <p:spPr>
          <a:xfrm>
            <a:off x="7067119"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预算分析</a:t>
            </a:r>
          </a:p>
        </p:txBody>
      </p:sp>
      <p:sp>
        <p:nvSpPr>
          <p:cNvPr id="1033" name="文本框 1032">
            <a:extLst>
              <a:ext uri="{FF2B5EF4-FFF2-40B4-BE49-F238E27FC236}">
                <a16:creationId xmlns:a16="http://schemas.microsoft.com/office/drawing/2014/main" id="{857072CF-861B-390B-85FC-F4694ABFAF40}"/>
              </a:ext>
            </a:extLst>
          </p:cNvPr>
          <p:cNvSpPr txBox="1"/>
          <p:nvPr/>
        </p:nvSpPr>
        <p:spPr>
          <a:xfrm>
            <a:off x="7067118" y="3745133"/>
            <a:ext cx="4123060"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数据治理、数据建模、数据资产、数据服务</a:t>
            </a:r>
          </a:p>
        </p:txBody>
      </p:sp>
      <p:sp>
        <p:nvSpPr>
          <p:cNvPr id="1034" name="文本框 1033">
            <a:extLst>
              <a:ext uri="{FF2B5EF4-FFF2-40B4-BE49-F238E27FC236}">
                <a16:creationId xmlns:a16="http://schemas.microsoft.com/office/drawing/2014/main" id="{9BE0C71A-6282-30B9-E18D-FAE2A0823929}"/>
              </a:ext>
            </a:extLst>
          </p:cNvPr>
          <p:cNvSpPr txBox="1"/>
          <p:nvPr/>
        </p:nvSpPr>
        <p:spPr>
          <a:xfrm>
            <a:off x="7067118" y="3995069"/>
            <a:ext cx="4123059"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跨平台、跨系统数据集成</a:t>
            </a:r>
          </a:p>
        </p:txBody>
      </p:sp>
      <p:sp>
        <p:nvSpPr>
          <p:cNvPr id="1035" name="文本框 1034">
            <a:extLst>
              <a:ext uri="{FF2B5EF4-FFF2-40B4-BE49-F238E27FC236}">
                <a16:creationId xmlns:a16="http://schemas.microsoft.com/office/drawing/2014/main" id="{7B7B1EED-B63F-D3B5-DC9A-FBBDCAD3E2D2}"/>
              </a:ext>
            </a:extLst>
          </p:cNvPr>
          <p:cNvSpPr txBox="1"/>
          <p:nvPr/>
        </p:nvSpPr>
        <p:spPr>
          <a:xfrm>
            <a:off x="7759994"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财务分析</a:t>
            </a:r>
          </a:p>
        </p:txBody>
      </p:sp>
      <p:sp>
        <p:nvSpPr>
          <p:cNvPr id="1036" name="文本框 1035">
            <a:extLst>
              <a:ext uri="{FF2B5EF4-FFF2-40B4-BE49-F238E27FC236}">
                <a16:creationId xmlns:a16="http://schemas.microsoft.com/office/drawing/2014/main" id="{0DA01162-B611-E53B-8FFB-664B5352DC0F}"/>
              </a:ext>
            </a:extLst>
          </p:cNvPr>
          <p:cNvSpPr txBox="1"/>
          <p:nvPr/>
        </p:nvSpPr>
        <p:spPr>
          <a:xfrm>
            <a:off x="8452869"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管报分析</a:t>
            </a:r>
          </a:p>
        </p:txBody>
      </p:sp>
      <p:sp>
        <p:nvSpPr>
          <p:cNvPr id="1037" name="文本框 1036">
            <a:extLst>
              <a:ext uri="{FF2B5EF4-FFF2-40B4-BE49-F238E27FC236}">
                <a16:creationId xmlns:a16="http://schemas.microsoft.com/office/drawing/2014/main" id="{931195E7-7E00-65B3-8BA3-A0F7539A9F40}"/>
              </a:ext>
            </a:extLst>
          </p:cNvPr>
          <p:cNvSpPr txBox="1"/>
          <p:nvPr/>
        </p:nvSpPr>
        <p:spPr>
          <a:xfrm>
            <a:off x="9145744"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经营分析</a:t>
            </a:r>
          </a:p>
        </p:txBody>
      </p:sp>
      <p:sp>
        <p:nvSpPr>
          <p:cNvPr id="1038" name="文本框 1037">
            <a:extLst>
              <a:ext uri="{FF2B5EF4-FFF2-40B4-BE49-F238E27FC236}">
                <a16:creationId xmlns:a16="http://schemas.microsoft.com/office/drawing/2014/main" id="{F041918A-AB15-CE57-91B4-3ABF29E063AE}"/>
              </a:ext>
            </a:extLst>
          </p:cNvPr>
          <p:cNvSpPr txBox="1"/>
          <p:nvPr/>
        </p:nvSpPr>
        <p:spPr>
          <a:xfrm>
            <a:off x="9838619"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专项分析</a:t>
            </a:r>
          </a:p>
        </p:txBody>
      </p:sp>
      <p:sp>
        <p:nvSpPr>
          <p:cNvPr id="1039" name="文本框 1038">
            <a:extLst>
              <a:ext uri="{FF2B5EF4-FFF2-40B4-BE49-F238E27FC236}">
                <a16:creationId xmlns:a16="http://schemas.microsoft.com/office/drawing/2014/main" id="{3694D6E6-5615-DE81-2CB5-1F9F997F5A87}"/>
              </a:ext>
            </a:extLst>
          </p:cNvPr>
          <p:cNvSpPr txBox="1"/>
          <p:nvPr/>
        </p:nvSpPr>
        <p:spPr>
          <a:xfrm>
            <a:off x="10531495" y="3495197"/>
            <a:ext cx="658683" cy="215444"/>
          </a:xfrm>
          <a:prstGeom prst="rect">
            <a:avLst/>
          </a:prstGeom>
          <a:solidFill>
            <a:srgbClr val="F9F9F9"/>
          </a:solid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其他分析</a:t>
            </a:r>
          </a:p>
        </p:txBody>
      </p:sp>
      <p:sp>
        <p:nvSpPr>
          <p:cNvPr id="1040" name="文本框 1039">
            <a:extLst>
              <a:ext uri="{FF2B5EF4-FFF2-40B4-BE49-F238E27FC236}">
                <a16:creationId xmlns:a16="http://schemas.microsoft.com/office/drawing/2014/main" id="{70B070F4-B49B-8717-FEB6-8C11F8D127A5}"/>
              </a:ext>
            </a:extLst>
          </p:cNvPr>
          <p:cNvSpPr txBox="1"/>
          <p:nvPr/>
        </p:nvSpPr>
        <p:spPr>
          <a:xfrm>
            <a:off x="6721965" y="4487512"/>
            <a:ext cx="981660"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财务共享</a:t>
            </a:r>
          </a:p>
        </p:txBody>
      </p:sp>
      <p:sp>
        <p:nvSpPr>
          <p:cNvPr id="1041" name="文本框 1040">
            <a:extLst>
              <a:ext uri="{FF2B5EF4-FFF2-40B4-BE49-F238E27FC236}">
                <a16:creationId xmlns:a16="http://schemas.microsoft.com/office/drawing/2014/main" id="{B85F76D7-1FE5-CAE0-7EF9-F15A32EC50C0}"/>
              </a:ext>
            </a:extLst>
          </p:cNvPr>
          <p:cNvSpPr txBox="1"/>
          <p:nvPr/>
        </p:nvSpPr>
        <p:spPr>
          <a:xfrm>
            <a:off x="7780137" y="4487512"/>
            <a:ext cx="981660" cy="215444"/>
          </a:xfrm>
          <a:prstGeom prst="rect">
            <a:avLst/>
          </a:prstGeom>
          <a:solidFill>
            <a:srgbClr val="F9F9F9"/>
          </a:solidFill>
        </p:spPr>
        <p:txBody>
          <a:bodyPr wrap="square" rtlCol="0">
            <a:spAutoFit/>
          </a:bodyPr>
          <a:lstStyle/>
          <a:p>
            <a:pPr algn="ctr"/>
            <a:r>
              <a:rPr kumimoji="1" lang="en" altLang="zh-CN" sz="800" dirty="0">
                <a:latin typeface="Microsoft YaHei" panose="020B0503020204020204" pitchFamily="34" charset="-122"/>
                <a:ea typeface="Microsoft YaHei" panose="020B0503020204020204" pitchFamily="34" charset="-122"/>
              </a:rPr>
              <a:t>SAP</a:t>
            </a:r>
            <a:endParaRPr kumimoji="1" lang="zh-CN" altLang="en-US" sz="800" dirty="0">
              <a:latin typeface="Microsoft YaHei" panose="020B0503020204020204" pitchFamily="34" charset="-122"/>
              <a:ea typeface="Microsoft YaHei" panose="020B0503020204020204" pitchFamily="34" charset="-122"/>
            </a:endParaRPr>
          </a:p>
        </p:txBody>
      </p:sp>
      <p:sp>
        <p:nvSpPr>
          <p:cNvPr id="1042" name="文本框 1041">
            <a:extLst>
              <a:ext uri="{FF2B5EF4-FFF2-40B4-BE49-F238E27FC236}">
                <a16:creationId xmlns:a16="http://schemas.microsoft.com/office/drawing/2014/main" id="{A1F62782-55A9-738A-8638-2AB99D7CA866}"/>
              </a:ext>
            </a:extLst>
          </p:cNvPr>
          <p:cNvSpPr txBox="1"/>
          <p:nvPr/>
        </p:nvSpPr>
        <p:spPr>
          <a:xfrm>
            <a:off x="8838309" y="4487512"/>
            <a:ext cx="981660"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合同管理</a:t>
            </a:r>
          </a:p>
        </p:txBody>
      </p:sp>
      <p:sp>
        <p:nvSpPr>
          <p:cNvPr id="1043" name="文本框 1042">
            <a:extLst>
              <a:ext uri="{FF2B5EF4-FFF2-40B4-BE49-F238E27FC236}">
                <a16:creationId xmlns:a16="http://schemas.microsoft.com/office/drawing/2014/main" id="{FDAD0564-CFEF-7322-D42F-8C477480885C}"/>
              </a:ext>
            </a:extLst>
          </p:cNvPr>
          <p:cNvSpPr txBox="1"/>
          <p:nvPr/>
        </p:nvSpPr>
        <p:spPr>
          <a:xfrm>
            <a:off x="9896481" y="4487512"/>
            <a:ext cx="981660"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司库</a:t>
            </a:r>
          </a:p>
        </p:txBody>
      </p:sp>
      <p:sp>
        <p:nvSpPr>
          <p:cNvPr id="1045" name="文本框 1044">
            <a:extLst>
              <a:ext uri="{FF2B5EF4-FFF2-40B4-BE49-F238E27FC236}">
                <a16:creationId xmlns:a16="http://schemas.microsoft.com/office/drawing/2014/main" id="{039B9249-7641-7B83-46A3-861EE0303450}"/>
              </a:ext>
            </a:extLst>
          </p:cNvPr>
          <p:cNvSpPr txBox="1"/>
          <p:nvPr/>
        </p:nvSpPr>
        <p:spPr>
          <a:xfrm>
            <a:off x="6523164" y="4810600"/>
            <a:ext cx="849506"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科研项目</a:t>
            </a:r>
          </a:p>
        </p:txBody>
      </p:sp>
      <p:sp>
        <p:nvSpPr>
          <p:cNvPr id="1046" name="文本框 1045">
            <a:extLst>
              <a:ext uri="{FF2B5EF4-FFF2-40B4-BE49-F238E27FC236}">
                <a16:creationId xmlns:a16="http://schemas.microsoft.com/office/drawing/2014/main" id="{0A45D35F-8754-115D-D9BD-C20453CC0E61}"/>
              </a:ext>
            </a:extLst>
          </p:cNvPr>
          <p:cNvSpPr txBox="1"/>
          <p:nvPr/>
        </p:nvSpPr>
        <p:spPr>
          <a:xfrm>
            <a:off x="7504792" y="4810600"/>
            <a:ext cx="849506" cy="215444"/>
          </a:xfrm>
          <a:prstGeom prst="rect">
            <a:avLst/>
          </a:prstGeom>
          <a:solidFill>
            <a:schemeClr val="accent1">
              <a:lumMod val="20000"/>
              <a:lumOff val="80000"/>
            </a:schemeClr>
          </a:solidFill>
        </p:spPr>
        <p:txBody>
          <a:bodyPr wrap="square" rtlCol="0">
            <a:spAutoFit/>
          </a:bodyPr>
          <a:lstStyle/>
          <a:p>
            <a:pPr algn="ctr"/>
            <a:r>
              <a:rPr kumimoji="1" lang="en" altLang="zh-CN" sz="800" dirty="0">
                <a:latin typeface="Microsoft YaHei" panose="020B0503020204020204" pitchFamily="34" charset="-122"/>
                <a:ea typeface="Microsoft YaHei" panose="020B0503020204020204" pitchFamily="34" charset="-122"/>
              </a:rPr>
              <a:t>HR</a:t>
            </a:r>
            <a:endParaRPr kumimoji="1" lang="zh-CN" altLang="en-US" sz="800" dirty="0">
              <a:latin typeface="Microsoft YaHei" panose="020B0503020204020204" pitchFamily="34" charset="-122"/>
              <a:ea typeface="Microsoft YaHei" panose="020B0503020204020204" pitchFamily="34" charset="-122"/>
            </a:endParaRPr>
          </a:p>
        </p:txBody>
      </p:sp>
      <p:sp>
        <p:nvSpPr>
          <p:cNvPr id="1047" name="文本框 1046">
            <a:extLst>
              <a:ext uri="{FF2B5EF4-FFF2-40B4-BE49-F238E27FC236}">
                <a16:creationId xmlns:a16="http://schemas.microsoft.com/office/drawing/2014/main" id="{12067E3D-487A-60B2-39C9-1CC383E58A53}"/>
              </a:ext>
            </a:extLst>
          </p:cNvPr>
          <p:cNvSpPr txBox="1"/>
          <p:nvPr/>
        </p:nvSpPr>
        <p:spPr>
          <a:xfrm>
            <a:off x="8495087" y="4810600"/>
            <a:ext cx="849506" cy="215444"/>
          </a:xfrm>
          <a:prstGeom prst="rect">
            <a:avLst/>
          </a:prstGeom>
          <a:solidFill>
            <a:srgbClr val="F9F9F9"/>
          </a:solidFill>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投资管理</a:t>
            </a:r>
          </a:p>
        </p:txBody>
      </p:sp>
      <p:sp>
        <p:nvSpPr>
          <p:cNvPr id="1048" name="文本框 1047">
            <a:extLst>
              <a:ext uri="{FF2B5EF4-FFF2-40B4-BE49-F238E27FC236}">
                <a16:creationId xmlns:a16="http://schemas.microsoft.com/office/drawing/2014/main" id="{7AFA0E1D-E0EB-F813-6DA6-CD2738599F99}"/>
              </a:ext>
            </a:extLst>
          </p:cNvPr>
          <p:cNvSpPr txBox="1"/>
          <p:nvPr/>
        </p:nvSpPr>
        <p:spPr>
          <a:xfrm>
            <a:off x="9485382" y="4810600"/>
            <a:ext cx="849506" cy="215444"/>
          </a:xfrm>
          <a:prstGeom prst="rect">
            <a:avLst/>
          </a:prstGeom>
          <a:solidFill>
            <a:schemeClr val="accent1">
              <a:lumMod val="20000"/>
              <a:lumOff val="80000"/>
            </a:schemeClr>
          </a:solidFill>
        </p:spPr>
        <p:txBody>
          <a:bodyPr wrap="square" rtlCol="0">
            <a:spAutoFit/>
          </a:bodyPr>
          <a:lstStyle/>
          <a:p>
            <a:pPr algn="ctr"/>
            <a:r>
              <a:rPr kumimoji="1" lang="en" altLang="zh-CN" sz="800" dirty="0">
                <a:latin typeface="Microsoft YaHei" panose="020B0503020204020204" pitchFamily="34" charset="-122"/>
                <a:ea typeface="Microsoft YaHei" panose="020B0503020204020204" pitchFamily="34" charset="-122"/>
              </a:rPr>
              <a:t>SRM</a:t>
            </a:r>
            <a:endParaRPr kumimoji="1" lang="zh-CN" altLang="en-US" sz="800" dirty="0">
              <a:latin typeface="Microsoft YaHei" panose="020B0503020204020204" pitchFamily="34" charset="-122"/>
              <a:ea typeface="Microsoft YaHei" panose="020B0503020204020204" pitchFamily="34" charset="-122"/>
            </a:endParaRPr>
          </a:p>
        </p:txBody>
      </p:sp>
      <p:sp>
        <p:nvSpPr>
          <p:cNvPr id="1049" name="文本框 1048">
            <a:extLst>
              <a:ext uri="{FF2B5EF4-FFF2-40B4-BE49-F238E27FC236}">
                <a16:creationId xmlns:a16="http://schemas.microsoft.com/office/drawing/2014/main" id="{5E5C9424-A70F-C7B9-4AB5-800152EE0B51}"/>
              </a:ext>
            </a:extLst>
          </p:cNvPr>
          <p:cNvSpPr txBox="1"/>
          <p:nvPr/>
        </p:nvSpPr>
        <p:spPr>
          <a:xfrm>
            <a:off x="10448550" y="4810600"/>
            <a:ext cx="849506" cy="215444"/>
          </a:xfrm>
          <a:prstGeom prst="rect">
            <a:avLst/>
          </a:prstGeom>
          <a:solidFill>
            <a:schemeClr val="accent1">
              <a:lumMod val="20000"/>
              <a:lumOff val="80000"/>
            </a:schemeClr>
          </a:solidFill>
        </p:spPr>
        <p:txBody>
          <a:bodyPr wrap="square" rtlCol="0">
            <a:spAutoFit/>
          </a:bodyPr>
          <a:lstStyle/>
          <a:p>
            <a:pPr algn="ctr"/>
            <a:r>
              <a:rPr kumimoji="1" lang="en" altLang="zh-CN" sz="800" dirty="0">
                <a:latin typeface="Microsoft YaHei" panose="020B0503020204020204" pitchFamily="34" charset="-122"/>
                <a:ea typeface="Microsoft YaHei" panose="020B0503020204020204" pitchFamily="34" charset="-122"/>
              </a:rPr>
              <a:t>CRM</a:t>
            </a:r>
            <a:r>
              <a:rPr kumimoji="1" lang="zh-CN" altLang="en-US" sz="800" dirty="0">
                <a:latin typeface="Microsoft YaHei" panose="020B0503020204020204" pitchFamily="34" charset="-122"/>
                <a:ea typeface="Microsoft YaHei" panose="020B0503020204020204" pitchFamily="34" charset="-122"/>
              </a:rPr>
              <a:t>等</a:t>
            </a:r>
          </a:p>
        </p:txBody>
      </p:sp>
      <p:sp>
        <p:nvSpPr>
          <p:cNvPr id="1050" name="下箭头 1049">
            <a:extLst>
              <a:ext uri="{FF2B5EF4-FFF2-40B4-BE49-F238E27FC236}">
                <a16:creationId xmlns:a16="http://schemas.microsoft.com/office/drawing/2014/main" id="{20C74E80-EB58-D401-2625-28F87C758065}"/>
              </a:ext>
            </a:extLst>
          </p:cNvPr>
          <p:cNvSpPr/>
          <p:nvPr/>
        </p:nvSpPr>
        <p:spPr>
          <a:xfrm>
            <a:off x="11427784" y="2534351"/>
            <a:ext cx="337044" cy="1605077"/>
          </a:xfrm>
          <a:prstGeom prst="down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指引</a:t>
            </a:r>
          </a:p>
        </p:txBody>
      </p:sp>
      <p:sp>
        <p:nvSpPr>
          <p:cNvPr id="1052" name="上箭头 1051">
            <a:extLst>
              <a:ext uri="{FF2B5EF4-FFF2-40B4-BE49-F238E27FC236}">
                <a16:creationId xmlns:a16="http://schemas.microsoft.com/office/drawing/2014/main" id="{687F15C4-EBCA-3267-9044-75069F679842}"/>
              </a:ext>
            </a:extLst>
          </p:cNvPr>
          <p:cNvSpPr/>
          <p:nvPr/>
        </p:nvSpPr>
        <p:spPr>
          <a:xfrm>
            <a:off x="11402008" y="4156413"/>
            <a:ext cx="402336" cy="1005166"/>
          </a:xfrm>
          <a:prstGeom prst="up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800" dirty="0">
                <a:solidFill>
                  <a:schemeClr val="tx1"/>
                </a:solidFill>
                <a:latin typeface="Microsoft YaHei" panose="020B0503020204020204" pitchFamily="34" charset="-122"/>
                <a:ea typeface="Microsoft YaHei" panose="020B0503020204020204" pitchFamily="34" charset="-122"/>
              </a:rPr>
              <a:t>支撑</a:t>
            </a:r>
          </a:p>
        </p:txBody>
      </p:sp>
    </p:spTree>
    <p:extLst>
      <p:ext uri="{BB962C8B-B14F-4D97-AF65-F5344CB8AC3E}">
        <p14:creationId xmlns:p14="http://schemas.microsoft.com/office/powerpoint/2010/main" val="2737919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2C1E5E-2324-78B5-32B2-A0DA72728EB1}"/>
              </a:ext>
            </a:extLst>
          </p:cNvPr>
          <p:cNvSpPr>
            <a:spLocks noGrp="1"/>
          </p:cNvSpPr>
          <p:nvPr>
            <p:ph type="title"/>
          </p:nvPr>
        </p:nvSpPr>
        <p:spPr/>
        <p:txBody>
          <a:bodyPr/>
          <a:lstStyle/>
          <a:p>
            <a:r>
              <a:rPr lang="zh-CN" altLang="en-US" dirty="0"/>
              <a:t>无锡太极</a:t>
            </a:r>
            <a:r>
              <a:rPr lang="en-US" altLang="zh-CN" dirty="0"/>
              <a:t>-</a:t>
            </a:r>
            <a:r>
              <a:rPr lang="zh-CN" altLang="en-US" dirty="0"/>
              <a:t>合并报表赋能报表处理提效</a:t>
            </a:r>
            <a:r>
              <a:rPr lang="en-US" altLang="zh-CN" dirty="0"/>
              <a:t>,</a:t>
            </a:r>
            <a:r>
              <a:rPr lang="zh-CN" altLang="en-US" dirty="0"/>
              <a:t>助力降本增效控</a:t>
            </a:r>
          </a:p>
        </p:txBody>
      </p:sp>
      <p:sp>
        <p:nvSpPr>
          <p:cNvPr id="3" name="圆角矩形 11">
            <a:extLst>
              <a:ext uri="{FF2B5EF4-FFF2-40B4-BE49-F238E27FC236}">
                <a16:creationId xmlns:a16="http://schemas.microsoft.com/office/drawing/2014/main" id="{286F7C90-CD08-8501-A27C-F27DA7AD34ED}"/>
              </a:ext>
            </a:extLst>
          </p:cNvPr>
          <p:cNvSpPr/>
          <p:nvPr/>
        </p:nvSpPr>
        <p:spPr>
          <a:xfrm>
            <a:off x="785194" y="929006"/>
            <a:ext cx="4192571" cy="1848648"/>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 name="文本框 3">
            <a:extLst>
              <a:ext uri="{FF2B5EF4-FFF2-40B4-BE49-F238E27FC236}">
                <a16:creationId xmlns:a16="http://schemas.microsoft.com/office/drawing/2014/main" id="{46ABEA8C-0DE4-EA26-AAC8-AAE6D91DA08E}"/>
              </a:ext>
            </a:extLst>
          </p:cNvPr>
          <p:cNvSpPr txBox="1"/>
          <p:nvPr/>
        </p:nvSpPr>
        <p:spPr>
          <a:xfrm>
            <a:off x="939480" y="1048133"/>
            <a:ext cx="3903980" cy="14619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无锡市太极实业股份有限公司</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（股票代码：</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600667</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）成立于</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1966</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年，</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1993</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年成为江苏省首家上市公司，现为无锡产业发展集团下属国有控股企业。</a:t>
            </a:r>
            <a:endPar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公司专注于半导体封装与测试、工程技术服务和光伏电站运营三大领域，旗下拥有多家半导体及微电子领域子公司。太极实业致力于成为产业高端化、经营国际化的世界一流企业，持续为客户、股东及员工创造价值。</a:t>
            </a:r>
          </a:p>
        </p:txBody>
      </p:sp>
      <p:sp>
        <p:nvSpPr>
          <p:cNvPr id="5" name="矩形 4">
            <a:extLst>
              <a:ext uri="{FF2B5EF4-FFF2-40B4-BE49-F238E27FC236}">
                <a16:creationId xmlns:a16="http://schemas.microsoft.com/office/drawing/2014/main" id="{C91051C5-9F2D-23FF-ABA3-E5FC25C8A5D8}"/>
              </a:ext>
            </a:extLst>
          </p:cNvPr>
          <p:cNvSpPr/>
          <p:nvPr/>
        </p:nvSpPr>
        <p:spPr>
          <a:xfrm>
            <a:off x="5138420" y="929005"/>
            <a:ext cx="6724015" cy="14560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6" name="文本框 5">
            <a:extLst>
              <a:ext uri="{FF2B5EF4-FFF2-40B4-BE49-F238E27FC236}">
                <a16:creationId xmlns:a16="http://schemas.microsoft.com/office/drawing/2014/main" id="{B9A6B136-D927-D048-6280-1E41224C573B}"/>
              </a:ext>
            </a:extLst>
          </p:cNvPr>
          <p:cNvSpPr txBox="1"/>
          <p:nvPr/>
        </p:nvSpPr>
        <p:spPr>
          <a:xfrm>
            <a:off x="5133655" y="929269"/>
            <a:ext cx="6723961" cy="27559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目标</a:t>
            </a:r>
            <a:endParaRPr kumimoji="1" lang="en-US" altLang="zh-CN"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7" name="矩形 6">
            <a:extLst>
              <a:ext uri="{FF2B5EF4-FFF2-40B4-BE49-F238E27FC236}">
                <a16:creationId xmlns:a16="http://schemas.microsoft.com/office/drawing/2014/main" id="{7BF1EBCD-E04C-ED22-83C8-B038C974AB70}"/>
              </a:ext>
            </a:extLst>
          </p:cNvPr>
          <p:cNvSpPr/>
          <p:nvPr/>
        </p:nvSpPr>
        <p:spPr>
          <a:xfrm>
            <a:off x="5138619" y="2552251"/>
            <a:ext cx="6723961" cy="2922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8" name="文本框 7">
            <a:extLst>
              <a:ext uri="{FF2B5EF4-FFF2-40B4-BE49-F238E27FC236}">
                <a16:creationId xmlns:a16="http://schemas.microsoft.com/office/drawing/2014/main" id="{CA4987CA-90ED-7041-0AFB-E4FF7A60768A}"/>
              </a:ext>
            </a:extLst>
          </p:cNvPr>
          <p:cNvSpPr txBox="1"/>
          <p:nvPr/>
        </p:nvSpPr>
        <p:spPr>
          <a:xfrm>
            <a:off x="5133655" y="237558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方案</a:t>
            </a:r>
          </a:p>
        </p:txBody>
      </p:sp>
      <p:sp>
        <p:nvSpPr>
          <p:cNvPr id="9" name="矩形 8">
            <a:extLst>
              <a:ext uri="{FF2B5EF4-FFF2-40B4-BE49-F238E27FC236}">
                <a16:creationId xmlns:a16="http://schemas.microsoft.com/office/drawing/2014/main" id="{5471773E-7F53-9B11-C7B4-4AC0E87B18BA}"/>
              </a:ext>
            </a:extLst>
          </p:cNvPr>
          <p:cNvSpPr/>
          <p:nvPr/>
        </p:nvSpPr>
        <p:spPr>
          <a:xfrm>
            <a:off x="5138420" y="5585460"/>
            <a:ext cx="6724015" cy="10902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10" name="文本框 9">
            <a:extLst>
              <a:ext uri="{FF2B5EF4-FFF2-40B4-BE49-F238E27FC236}">
                <a16:creationId xmlns:a16="http://schemas.microsoft.com/office/drawing/2014/main" id="{AC59E047-D578-3677-CD1F-8184FDCA1A10}"/>
              </a:ext>
            </a:extLst>
          </p:cNvPr>
          <p:cNvSpPr txBox="1"/>
          <p:nvPr/>
        </p:nvSpPr>
        <p:spPr>
          <a:xfrm>
            <a:off x="5133655" y="547518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价值</a:t>
            </a:r>
          </a:p>
        </p:txBody>
      </p:sp>
      <p:sp>
        <p:nvSpPr>
          <p:cNvPr id="11" name="Flowchart: Alternate Process 23">
            <a:extLst>
              <a:ext uri="{FF2B5EF4-FFF2-40B4-BE49-F238E27FC236}">
                <a16:creationId xmlns:a16="http://schemas.microsoft.com/office/drawing/2014/main" id="{C0B5C96C-6C28-EF15-CF4A-4A62B4387C29}"/>
              </a:ext>
            </a:extLst>
          </p:cNvPr>
          <p:cNvSpPr/>
          <p:nvPr/>
        </p:nvSpPr>
        <p:spPr>
          <a:xfrm>
            <a:off x="1039476" y="2999979"/>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rPr>
              <a:t>合并报表</a:t>
            </a:r>
          </a:p>
        </p:txBody>
      </p:sp>
      <p:sp>
        <p:nvSpPr>
          <p:cNvPr id="12" name="Flowchart: Alternate Process 23">
            <a:extLst>
              <a:ext uri="{FF2B5EF4-FFF2-40B4-BE49-F238E27FC236}">
                <a16:creationId xmlns:a16="http://schemas.microsoft.com/office/drawing/2014/main" id="{C8DAE11B-9D67-ED34-1B96-040291692629}"/>
              </a:ext>
            </a:extLst>
          </p:cNvPr>
          <p:cNvSpPr/>
          <p:nvPr/>
        </p:nvSpPr>
        <p:spPr>
          <a:xfrm>
            <a:off x="2315120" y="2988673"/>
            <a:ext cx="1074179"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rPr>
              <a:t>管理报表</a:t>
            </a:r>
          </a:p>
        </p:txBody>
      </p:sp>
      <p:sp>
        <p:nvSpPr>
          <p:cNvPr id="13" name="Flowchart: Alternate Process 23">
            <a:extLst>
              <a:ext uri="{FF2B5EF4-FFF2-40B4-BE49-F238E27FC236}">
                <a16:creationId xmlns:a16="http://schemas.microsoft.com/office/drawing/2014/main" id="{39E0CE3C-47BF-E999-0754-51F0BC2D5EE5}"/>
              </a:ext>
            </a:extLst>
          </p:cNvPr>
          <p:cNvSpPr/>
          <p:nvPr/>
        </p:nvSpPr>
        <p:spPr>
          <a:xfrm>
            <a:off x="3816168" y="2999979"/>
            <a:ext cx="1004494" cy="337279"/>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rPr>
              <a:t>数据治理</a:t>
            </a:r>
          </a:p>
        </p:txBody>
      </p:sp>
      <p:sp>
        <p:nvSpPr>
          <p:cNvPr id="14" name="文本框 13">
            <a:extLst>
              <a:ext uri="{FF2B5EF4-FFF2-40B4-BE49-F238E27FC236}">
                <a16:creationId xmlns:a16="http://schemas.microsoft.com/office/drawing/2014/main" id="{BEAE3532-75CB-9E24-C6C2-D50A4DDA66F8}"/>
              </a:ext>
            </a:extLst>
          </p:cNvPr>
          <p:cNvSpPr txBox="1"/>
          <p:nvPr/>
        </p:nvSpPr>
        <p:spPr>
          <a:xfrm>
            <a:off x="5304125" y="1292161"/>
            <a:ext cx="6383020" cy="965136"/>
          </a:xfrm>
          <a:prstGeom prst="rect">
            <a:avLst/>
          </a:prstGeom>
          <a:noFill/>
        </p:spPr>
        <p:txBody>
          <a:bodyPr wrap="square">
            <a:spAutoFit/>
          </a:bodyPr>
          <a:lstStyle/>
          <a:p>
            <a:pPr marL="171450" marR="0" lvl="0" indent="-171450" algn="l" defTabSz="914400" rtl="0" eaLnBrk="1" fontAlgn="auto" latinLnBrk="0" hangingPunct="1">
              <a:lnSpc>
                <a:spcPct val="114000"/>
              </a:lnSpc>
              <a:spcBef>
                <a:spcPts val="0"/>
              </a:spcBef>
              <a:spcAft>
                <a:spcPts val="30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通过合并系统建设，全面提升公司财务报表的出具速度与准确性，增强底层会计凭证的可追溯性</a:t>
            </a:r>
            <a:r>
              <a:rPr kumimoji="0" lang="en-US" altLang="zh-CN"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a:t>
            </a:r>
          </a:p>
          <a:p>
            <a:pPr marL="171450" marR="0" lvl="0" indent="-171450" algn="l" defTabSz="914400" rtl="0" eaLnBrk="1" fontAlgn="auto" latinLnBrk="0" hangingPunct="1">
              <a:lnSpc>
                <a:spcPct val="114000"/>
              </a:lnSpc>
              <a:spcBef>
                <a:spcPts val="0"/>
              </a:spcBef>
              <a:spcAft>
                <a:spcPts val="30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提升数据质量、数据更新的及时性以及重大风险的防范；</a:t>
            </a:r>
            <a:endParaRPr kumimoji="0" lang="en-US" altLang="zh-CN"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a:p>
            <a:pPr marL="171450" marR="0" lvl="0" indent="-171450" algn="l" defTabSz="914400" rtl="0" eaLnBrk="1" fontAlgn="auto" latinLnBrk="0" hangingPunct="1">
              <a:lnSpc>
                <a:spcPct val="114000"/>
              </a:lnSpc>
              <a:spcBef>
                <a:spcPts val="0"/>
              </a:spcBef>
              <a:spcAft>
                <a:spcPts val="30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优化报表生成流程，整合各子公司的财务数据，提高财务透明度和审计能力；</a:t>
            </a:r>
            <a:endParaRPr kumimoji="0" lang="en-US" altLang="zh-CN"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a:p>
            <a:pPr marL="171450" marR="0" lvl="0" indent="-171450" algn="l" defTabSz="914400" rtl="0" eaLnBrk="1" fontAlgn="auto" latinLnBrk="0" hangingPunct="1">
              <a:lnSpc>
                <a:spcPct val="114000"/>
              </a:lnSpc>
              <a:spcBef>
                <a:spcPts val="0"/>
              </a:spcBef>
              <a:spcAft>
                <a:spcPts val="30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借助自动化和智能化技术，减少人工干预，降低错误率，提升整体财务管理效率。</a:t>
            </a:r>
            <a:endParaRPr kumimoji="0" lang="zh-CN" altLang="en-US" sz="11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p:txBody>
      </p:sp>
      <p:pic>
        <p:nvPicPr>
          <p:cNvPr id="15" name="图片 14">
            <a:extLst>
              <a:ext uri="{FF2B5EF4-FFF2-40B4-BE49-F238E27FC236}">
                <a16:creationId xmlns:a16="http://schemas.microsoft.com/office/drawing/2014/main" id="{D900CD77-A07D-B747-4BD3-31F36C24C479}"/>
              </a:ext>
            </a:extLst>
          </p:cNvPr>
          <p:cNvPicPr>
            <a:picLocks noChangeAspect="1"/>
          </p:cNvPicPr>
          <p:nvPr/>
        </p:nvPicPr>
        <p:blipFill>
          <a:blip r:embed="rId8"/>
          <a:stretch>
            <a:fillRect/>
          </a:stretch>
        </p:blipFill>
        <p:spPr>
          <a:xfrm>
            <a:off x="552267" y="3675256"/>
            <a:ext cx="4552559" cy="2869092"/>
          </a:xfrm>
          <a:prstGeom prst="rect">
            <a:avLst/>
          </a:prstGeom>
        </p:spPr>
      </p:pic>
      <p:sp>
        <p:nvSpPr>
          <p:cNvPr id="16" name="Flowchart: Alternate Process 19">
            <a:extLst>
              <a:ext uri="{FF2B5EF4-FFF2-40B4-BE49-F238E27FC236}">
                <a16:creationId xmlns:a16="http://schemas.microsoft.com/office/drawing/2014/main" id="{604A79B3-1959-73B3-2811-4EA7960C486A}"/>
              </a:ext>
            </a:extLst>
          </p:cNvPr>
          <p:cNvSpPr/>
          <p:nvPr/>
        </p:nvSpPr>
        <p:spPr>
          <a:xfrm>
            <a:off x="5194068" y="5752188"/>
            <a:ext cx="2453887" cy="693601"/>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0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提升报表处理效率</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0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半导体行业多币种、复杂股权等场景下，合并报表系统借自动化与智能对账，报表缩时 </a:t>
            </a:r>
            <a:r>
              <a:rPr kumimoji="1" lang="en-US" altLang="zh-CN" sz="10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40%-60%</a:t>
            </a:r>
            <a:r>
              <a:rPr kumimoji="1" lang="zh-CN" altLang="en-US" sz="10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，对账提效超 </a:t>
            </a:r>
            <a:r>
              <a:rPr kumimoji="1" lang="en-US" altLang="zh-CN" sz="10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50%</a:t>
            </a:r>
            <a:r>
              <a:rPr kumimoji="1" lang="zh-CN" altLang="en-US" sz="10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rPr>
              <a:t>；</a:t>
            </a:r>
          </a:p>
        </p:txBody>
      </p:sp>
      <p:sp>
        <p:nvSpPr>
          <p:cNvPr id="17" name="Flowchart: Alternate Process 21">
            <a:extLst>
              <a:ext uri="{FF2B5EF4-FFF2-40B4-BE49-F238E27FC236}">
                <a16:creationId xmlns:a16="http://schemas.microsoft.com/office/drawing/2014/main" id="{2F65DCD7-A02F-F29A-AB6D-A052EFDBE5BC}"/>
              </a:ext>
            </a:extLst>
          </p:cNvPr>
          <p:cNvSpPr/>
          <p:nvPr/>
        </p:nvSpPr>
        <p:spPr>
          <a:xfrm>
            <a:off x="9740138" y="5752188"/>
            <a:ext cx="2221200" cy="861554"/>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强化合规管理与风险控制能力</a:t>
            </a:r>
            <a:endParaRPr kumimoji="0" lang="en-US" altLang="zh-CN" sz="10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依半导体行业规则与 </a:t>
            </a:r>
            <a:r>
              <a:rPr kumimoji="1" lang="en-US" altLang="zh-CN"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SEMI </a:t>
            </a:r>
            <a:r>
              <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标准，系统靠标准化口径、自动审计及权限加密，保障财务安全。</a:t>
            </a:r>
            <a:endPar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18" name="Flowchart: Alternate Process 23">
            <a:extLst>
              <a:ext uri="{FF2B5EF4-FFF2-40B4-BE49-F238E27FC236}">
                <a16:creationId xmlns:a16="http://schemas.microsoft.com/office/drawing/2014/main" id="{1CDC754F-20FF-892E-FC6D-0FC175F7A5D2}"/>
              </a:ext>
            </a:extLst>
          </p:cNvPr>
          <p:cNvSpPr/>
          <p:nvPr/>
        </p:nvSpPr>
        <p:spPr>
          <a:xfrm>
            <a:off x="7583446" y="5752188"/>
            <a:ext cx="2221200" cy="814934"/>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精细化成本管控与决策支持</a:t>
            </a:r>
            <a:endParaRPr kumimoji="0" lang="en-US" altLang="zh-CN" sz="10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半导体封装测试中，系统联动业财数据分摊追溯成本，降本 </a:t>
            </a:r>
            <a:r>
              <a:rPr kumimoji="1" lang="en-US" altLang="zh-CN"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15%-20%</a:t>
            </a:r>
            <a:r>
              <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，决策提速 </a:t>
            </a:r>
            <a:r>
              <a:rPr kumimoji="1" lang="en-US" altLang="zh-CN"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30%</a:t>
            </a:r>
            <a:endParaRPr kumimoji="1"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endParaRPr>
          </a:p>
        </p:txBody>
      </p:sp>
      <p:pic>
        <p:nvPicPr>
          <p:cNvPr id="19" name="图片 18">
            <a:extLst>
              <a:ext uri="{FF2B5EF4-FFF2-40B4-BE49-F238E27FC236}">
                <a16:creationId xmlns:a16="http://schemas.microsoft.com/office/drawing/2014/main" id="{ACD6FC3F-65F6-F5D8-6092-511247EEE5CC}"/>
              </a:ext>
            </a:extLst>
          </p:cNvPr>
          <p:cNvPicPr>
            <a:picLocks noChangeAspect="1"/>
          </p:cNvPicPr>
          <p:nvPr/>
        </p:nvPicPr>
        <p:blipFill>
          <a:blip r:embed="rId9"/>
          <a:stretch>
            <a:fillRect/>
          </a:stretch>
        </p:blipFill>
        <p:spPr>
          <a:xfrm>
            <a:off x="10329705" y="310118"/>
            <a:ext cx="1494902" cy="498303"/>
          </a:xfrm>
          <a:prstGeom prst="rect">
            <a:avLst/>
          </a:prstGeom>
        </p:spPr>
      </p:pic>
      <p:grpSp>
        <p:nvGrpSpPr>
          <p:cNvPr id="20" name="组合 19">
            <a:extLst>
              <a:ext uri="{FF2B5EF4-FFF2-40B4-BE49-F238E27FC236}">
                <a16:creationId xmlns:a16="http://schemas.microsoft.com/office/drawing/2014/main" id="{C568648B-EAA3-F020-6310-20342A2D4C21}"/>
              </a:ext>
            </a:extLst>
          </p:cNvPr>
          <p:cNvGrpSpPr/>
          <p:nvPr/>
        </p:nvGrpSpPr>
        <p:grpSpPr>
          <a:xfrm>
            <a:off x="1092196" y="3817023"/>
            <a:ext cx="3489136" cy="2220726"/>
            <a:chOff x="1092196" y="3817023"/>
            <a:chExt cx="3489136" cy="2220726"/>
          </a:xfrm>
        </p:grpSpPr>
        <p:pic>
          <p:nvPicPr>
            <p:cNvPr id="21" name="图片 20">
              <a:extLst>
                <a:ext uri="{FF2B5EF4-FFF2-40B4-BE49-F238E27FC236}">
                  <a16:creationId xmlns:a16="http://schemas.microsoft.com/office/drawing/2014/main" id="{36F05957-ED35-0765-CB12-FB27C5A68D62}"/>
                </a:ext>
              </a:extLst>
            </p:cNvPr>
            <p:cNvPicPr>
              <a:picLocks noChangeAspect="1"/>
            </p:cNvPicPr>
            <p:nvPr/>
          </p:nvPicPr>
          <p:blipFill>
            <a:blip r:embed="rId10"/>
            <a:stretch>
              <a:fillRect/>
            </a:stretch>
          </p:blipFill>
          <p:spPr>
            <a:xfrm>
              <a:off x="1092196" y="3817023"/>
              <a:ext cx="3489136" cy="410224"/>
            </a:xfrm>
            <a:prstGeom prst="rect">
              <a:avLst/>
            </a:prstGeom>
          </p:spPr>
        </p:pic>
        <p:pic>
          <p:nvPicPr>
            <p:cNvPr id="22" name="图片 21">
              <a:extLst>
                <a:ext uri="{FF2B5EF4-FFF2-40B4-BE49-F238E27FC236}">
                  <a16:creationId xmlns:a16="http://schemas.microsoft.com/office/drawing/2014/main" id="{C5E4A753-A1D9-5265-18ED-BC67F817B744}"/>
                </a:ext>
              </a:extLst>
            </p:cNvPr>
            <p:cNvPicPr>
              <a:picLocks noChangeAspect="1"/>
            </p:cNvPicPr>
            <p:nvPr/>
          </p:nvPicPr>
          <p:blipFill>
            <a:blip r:embed="rId11"/>
            <a:stretch>
              <a:fillRect/>
            </a:stretch>
          </p:blipFill>
          <p:spPr>
            <a:xfrm>
              <a:off x="1092196" y="4236049"/>
              <a:ext cx="3489136" cy="840062"/>
            </a:xfrm>
            <a:prstGeom prst="rect">
              <a:avLst/>
            </a:prstGeom>
          </p:spPr>
        </p:pic>
        <p:pic>
          <p:nvPicPr>
            <p:cNvPr id="23" name="图片 22">
              <a:extLst>
                <a:ext uri="{FF2B5EF4-FFF2-40B4-BE49-F238E27FC236}">
                  <a16:creationId xmlns:a16="http://schemas.microsoft.com/office/drawing/2014/main" id="{BE3B623B-7A37-C1D2-EA4F-7D9BC5D5B190}"/>
                </a:ext>
              </a:extLst>
            </p:cNvPr>
            <p:cNvPicPr>
              <a:picLocks noChangeAspect="1"/>
            </p:cNvPicPr>
            <p:nvPr/>
          </p:nvPicPr>
          <p:blipFill>
            <a:blip r:embed="rId12"/>
            <a:stretch>
              <a:fillRect/>
            </a:stretch>
          </p:blipFill>
          <p:spPr>
            <a:xfrm>
              <a:off x="1092196" y="5058758"/>
              <a:ext cx="3489136" cy="679792"/>
            </a:xfrm>
            <a:prstGeom prst="rect">
              <a:avLst/>
            </a:prstGeom>
          </p:spPr>
        </p:pic>
        <p:pic>
          <p:nvPicPr>
            <p:cNvPr id="24" name="图片 23">
              <a:extLst>
                <a:ext uri="{FF2B5EF4-FFF2-40B4-BE49-F238E27FC236}">
                  <a16:creationId xmlns:a16="http://schemas.microsoft.com/office/drawing/2014/main" id="{F6C5861D-7C2F-8185-E590-EDAD5CB1F061}"/>
                </a:ext>
              </a:extLst>
            </p:cNvPr>
            <p:cNvPicPr>
              <a:picLocks noChangeAspect="1"/>
            </p:cNvPicPr>
            <p:nvPr/>
          </p:nvPicPr>
          <p:blipFill>
            <a:blip r:embed="rId13"/>
            <a:srcRect t="33859" b="30914"/>
            <a:stretch>
              <a:fillRect/>
            </a:stretch>
          </p:blipFill>
          <p:spPr>
            <a:xfrm>
              <a:off x="1092196" y="5741101"/>
              <a:ext cx="3489136" cy="296648"/>
            </a:xfrm>
            <a:prstGeom prst="rect">
              <a:avLst/>
            </a:prstGeom>
          </p:spPr>
        </p:pic>
      </p:grpSp>
      <p:sp>
        <p:nvSpPr>
          <p:cNvPr id="25" name="圆角矩形 21">
            <a:extLst>
              <a:ext uri="{FF2B5EF4-FFF2-40B4-BE49-F238E27FC236}">
                <a16:creationId xmlns:a16="http://schemas.microsoft.com/office/drawing/2014/main" id="{4BF102BD-8A8F-752B-E3AC-C8A41E661809}"/>
              </a:ext>
            </a:extLst>
          </p:cNvPr>
          <p:cNvSpPr/>
          <p:nvPr>
            <p:custDataLst>
              <p:tags r:id="rId1"/>
            </p:custDataLst>
          </p:nvPr>
        </p:nvSpPr>
        <p:spPr>
          <a:xfrm>
            <a:off x="5356532" y="2806431"/>
            <a:ext cx="1356326" cy="204475"/>
          </a:xfrm>
          <a:prstGeom prst="roundRect">
            <a:avLst>
              <a:gd name="adj" fmla="val 0"/>
            </a:avLst>
          </a:prstGeom>
          <a:solidFill>
            <a:srgbClr val="8299F4"/>
          </a:solidFill>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建设目标</a:t>
            </a:r>
          </a:p>
        </p:txBody>
      </p:sp>
      <p:sp>
        <p:nvSpPr>
          <p:cNvPr id="26" name="圆角矩形 22">
            <a:extLst>
              <a:ext uri="{FF2B5EF4-FFF2-40B4-BE49-F238E27FC236}">
                <a16:creationId xmlns:a16="http://schemas.microsoft.com/office/drawing/2014/main" id="{8C0F7C73-042F-F7E2-048B-ABEE1475C10D}"/>
              </a:ext>
            </a:extLst>
          </p:cNvPr>
          <p:cNvSpPr/>
          <p:nvPr>
            <p:custDataLst>
              <p:tags r:id="rId2"/>
            </p:custDataLst>
          </p:nvPr>
        </p:nvSpPr>
        <p:spPr>
          <a:xfrm>
            <a:off x="6771674" y="2806431"/>
            <a:ext cx="2077452" cy="204475"/>
          </a:xfrm>
          <a:prstGeom prst="roundRect">
            <a:avLst>
              <a:gd name="adj" fmla="val 0"/>
            </a:avLst>
          </a:prstGeom>
          <a:solidFill>
            <a:srgbClr val="8299F4"/>
          </a:solidFill>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建设任务</a:t>
            </a:r>
          </a:p>
        </p:txBody>
      </p:sp>
      <p:sp>
        <p:nvSpPr>
          <p:cNvPr id="27" name="圆角矩形 23">
            <a:extLst>
              <a:ext uri="{FF2B5EF4-FFF2-40B4-BE49-F238E27FC236}">
                <a16:creationId xmlns:a16="http://schemas.microsoft.com/office/drawing/2014/main" id="{F7A42BFC-2174-3700-ACD0-2C75DD86643B}"/>
              </a:ext>
            </a:extLst>
          </p:cNvPr>
          <p:cNvSpPr/>
          <p:nvPr>
            <p:custDataLst>
              <p:tags r:id="rId3"/>
            </p:custDataLst>
          </p:nvPr>
        </p:nvSpPr>
        <p:spPr>
          <a:xfrm>
            <a:off x="8891815" y="2806431"/>
            <a:ext cx="2773558" cy="204475"/>
          </a:xfrm>
          <a:prstGeom prst="roundRect">
            <a:avLst>
              <a:gd name="adj" fmla="val 0"/>
            </a:avLst>
          </a:prstGeom>
          <a:solidFill>
            <a:srgbClr val="8299F4"/>
          </a:solidFill>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标准，自动，及时</a:t>
            </a:r>
          </a:p>
        </p:txBody>
      </p:sp>
      <p:sp>
        <p:nvSpPr>
          <p:cNvPr id="28" name="圆角矩形 24">
            <a:extLst>
              <a:ext uri="{FF2B5EF4-FFF2-40B4-BE49-F238E27FC236}">
                <a16:creationId xmlns:a16="http://schemas.microsoft.com/office/drawing/2014/main" id="{2D36D001-965B-5629-A271-C8E6905E0283}"/>
              </a:ext>
            </a:extLst>
          </p:cNvPr>
          <p:cNvSpPr/>
          <p:nvPr>
            <p:custDataLst>
              <p:tags r:id="rId4"/>
            </p:custDataLst>
          </p:nvPr>
        </p:nvSpPr>
        <p:spPr>
          <a:xfrm>
            <a:off x="5356532" y="3056175"/>
            <a:ext cx="1356326" cy="2227025"/>
          </a:xfrm>
          <a:prstGeom prst="roundRect">
            <a:avLst>
              <a:gd name="adj" fmla="val 0"/>
            </a:avLst>
          </a:prstGeom>
          <a:solidFill>
            <a:srgbClr val="FFFFFF"/>
          </a:solidFill>
          <a:ln>
            <a:noFill/>
          </a:ln>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endParaRPr>
          </a:p>
        </p:txBody>
      </p:sp>
      <p:sp>
        <p:nvSpPr>
          <p:cNvPr id="29" name="圆角矩形 29">
            <a:extLst>
              <a:ext uri="{FF2B5EF4-FFF2-40B4-BE49-F238E27FC236}">
                <a16:creationId xmlns:a16="http://schemas.microsoft.com/office/drawing/2014/main" id="{7128ECBD-98BE-4DB7-D4A7-8FA628B9EA37}"/>
              </a:ext>
            </a:extLst>
          </p:cNvPr>
          <p:cNvSpPr/>
          <p:nvPr>
            <p:custDataLst>
              <p:tags r:id="rId5"/>
            </p:custDataLst>
          </p:nvPr>
        </p:nvSpPr>
        <p:spPr>
          <a:xfrm>
            <a:off x="6771674" y="3081697"/>
            <a:ext cx="2077452" cy="2227025"/>
          </a:xfrm>
          <a:prstGeom prst="roundRect">
            <a:avLst>
              <a:gd name="adj" fmla="val 0"/>
            </a:avLst>
          </a:prstGeom>
          <a:solidFill>
            <a:srgbClr val="FFFFFF"/>
          </a:solidFill>
          <a:ln>
            <a:noFill/>
          </a:ln>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endParaRPr>
          </a:p>
        </p:txBody>
      </p:sp>
      <p:sp>
        <p:nvSpPr>
          <p:cNvPr id="30" name="圆角矩形 30">
            <a:extLst>
              <a:ext uri="{FF2B5EF4-FFF2-40B4-BE49-F238E27FC236}">
                <a16:creationId xmlns:a16="http://schemas.microsoft.com/office/drawing/2014/main" id="{F8E4A4A9-B461-55B0-A897-493E862A900E}"/>
              </a:ext>
            </a:extLst>
          </p:cNvPr>
          <p:cNvSpPr/>
          <p:nvPr>
            <p:custDataLst>
              <p:tags r:id="rId6"/>
            </p:custDataLst>
          </p:nvPr>
        </p:nvSpPr>
        <p:spPr>
          <a:xfrm>
            <a:off x="8891815" y="3056175"/>
            <a:ext cx="2773558" cy="2227025"/>
          </a:xfrm>
          <a:prstGeom prst="roundRect">
            <a:avLst>
              <a:gd name="adj" fmla="val 0"/>
            </a:avLst>
          </a:prstGeom>
          <a:solidFill>
            <a:srgbClr val="FFFFFF"/>
          </a:solidFill>
          <a:ln>
            <a:noFill/>
          </a:ln>
        </p:spPr>
        <p:style>
          <a:lnRef idx="0">
            <a:srgbClr val="FFFFFF"/>
          </a:lnRef>
          <a:fillRef idx="2">
            <a:schemeClr val="accent1"/>
          </a:fillRef>
          <a:effectRef idx="0">
            <a:srgbClr val="FFFFFF"/>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endParaRPr>
          </a:p>
        </p:txBody>
      </p:sp>
      <p:sp>
        <p:nvSpPr>
          <p:cNvPr id="31" name="îSḷïďè">
            <a:extLst>
              <a:ext uri="{FF2B5EF4-FFF2-40B4-BE49-F238E27FC236}">
                <a16:creationId xmlns:a16="http://schemas.microsoft.com/office/drawing/2014/main" id="{93785A46-B727-B995-8CA2-ED8210171281}"/>
              </a:ext>
            </a:extLst>
          </p:cNvPr>
          <p:cNvSpPr/>
          <p:nvPr/>
        </p:nvSpPr>
        <p:spPr bwMode="auto">
          <a:xfrm>
            <a:off x="6753640" y="3297223"/>
            <a:ext cx="1956037" cy="1816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自动化处理跨公司、跨地域的财务数据合并，减少人工干预</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支持多维度的财务报表生成，确保合并数据的准确性与合规性</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提供实时财务监控与分析功能，帮助企业及时识别财务异常和风险</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pic>
        <p:nvPicPr>
          <p:cNvPr id="32" name="图片 31">
            <a:extLst>
              <a:ext uri="{FF2B5EF4-FFF2-40B4-BE49-F238E27FC236}">
                <a16:creationId xmlns:a16="http://schemas.microsoft.com/office/drawing/2014/main" id="{0EBF0F6D-2053-AC0A-DB05-2FAF2DE6420B}"/>
              </a:ext>
            </a:extLst>
          </p:cNvPr>
          <p:cNvPicPr>
            <a:picLocks noChangeAspect="1"/>
          </p:cNvPicPr>
          <p:nvPr/>
        </p:nvPicPr>
        <p:blipFill>
          <a:blip r:embed="rId14"/>
          <a:stretch>
            <a:fillRect/>
          </a:stretch>
        </p:blipFill>
        <p:spPr>
          <a:xfrm>
            <a:off x="1092196" y="4227247"/>
            <a:ext cx="3489136" cy="1810501"/>
          </a:xfrm>
          <a:prstGeom prst="rect">
            <a:avLst/>
          </a:prstGeom>
        </p:spPr>
      </p:pic>
      <p:sp>
        <p:nvSpPr>
          <p:cNvPr id="33" name="îSḷïďè">
            <a:extLst>
              <a:ext uri="{FF2B5EF4-FFF2-40B4-BE49-F238E27FC236}">
                <a16:creationId xmlns:a16="http://schemas.microsoft.com/office/drawing/2014/main" id="{7C9C4B28-E1B3-78D4-DCE0-593F136DF18D}"/>
              </a:ext>
            </a:extLst>
          </p:cNvPr>
          <p:cNvSpPr/>
          <p:nvPr/>
        </p:nvSpPr>
        <p:spPr bwMode="auto">
          <a:xfrm>
            <a:off x="5422783" y="3530283"/>
            <a:ext cx="1151412" cy="1234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从数据出发，建立</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自动化</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智能化</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前置化</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驱动化</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的合并报表平台</a:t>
            </a:r>
          </a:p>
        </p:txBody>
      </p:sp>
      <p:sp>
        <p:nvSpPr>
          <p:cNvPr id="34" name="îSḷïďè">
            <a:extLst>
              <a:ext uri="{FF2B5EF4-FFF2-40B4-BE49-F238E27FC236}">
                <a16:creationId xmlns:a16="http://schemas.microsoft.com/office/drawing/2014/main" id="{A3773BF4-B535-156E-2F0E-CE756725406D}"/>
              </a:ext>
            </a:extLst>
          </p:cNvPr>
          <p:cNvSpPr/>
          <p:nvPr/>
        </p:nvSpPr>
        <p:spPr bwMode="auto">
          <a:xfrm>
            <a:off x="8942977" y="3002885"/>
            <a:ext cx="2626982" cy="239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标准：</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拉动</a:t>
            </a:r>
            <a:r>
              <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SAP</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，用友，浪潮等</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多个</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国内外</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异构</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核算系统，标准化</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900+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个核算科目，</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30,000+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客户，</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 30,000+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供应商，</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40,000+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项目，</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600+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银行，用于</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标准化</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财务报表出具</a:t>
            </a: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endPar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：从标准化</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科目余额</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自动生成标准化的</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单体财务主表</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；梳理</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70+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项</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自动抵消</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合并逻辑，对每月</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4,000+</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条</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往来明细</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自动对账</a:t>
            </a: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endPar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及时：</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T+1</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获取</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数百余</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个账套</a:t>
            </a:r>
            <a:r>
              <a:rPr kumimoji="0" lang="zh-CN" altLang="en-US"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截止昨日最新</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的会计凭证（月均</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12,000+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张，</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55,000+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行）和科目余额数据（月均</a:t>
            </a:r>
            <a:r>
              <a:rPr kumimoji="0" lang="en-US" altLang="zh-CN"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200,000+</a:t>
            </a:r>
            <a:r>
              <a:rPr kumimoji="0" lang="zh-CN" alt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条辅助明细）</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2516481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284CC0-20CE-0BF6-790D-52A86423D83D}"/>
              </a:ext>
            </a:extLst>
          </p:cNvPr>
          <p:cNvSpPr>
            <a:spLocks noGrp="1"/>
          </p:cNvSpPr>
          <p:nvPr>
            <p:ph type="title"/>
          </p:nvPr>
        </p:nvSpPr>
        <p:spPr/>
        <p:txBody>
          <a:bodyPr/>
          <a:lstStyle/>
          <a:p>
            <a:r>
              <a:rPr lang="zh-CN" altLang="en-US" dirty="0"/>
              <a:t>亿纬锂能</a:t>
            </a:r>
            <a:r>
              <a:rPr lang="en-US" altLang="zh-CN" dirty="0"/>
              <a:t>-</a:t>
            </a:r>
            <a:r>
              <a:rPr lang="zh-CN" altLang="en-US" dirty="0"/>
              <a:t>全面预算</a:t>
            </a:r>
            <a:r>
              <a:rPr lang="en-US" altLang="zh-CN" dirty="0"/>
              <a:t>+</a:t>
            </a:r>
            <a:r>
              <a:rPr lang="zh-CN" altLang="en-US" dirty="0"/>
              <a:t>经营分析</a:t>
            </a:r>
            <a:r>
              <a:rPr lang="en-US" altLang="zh-CN" dirty="0"/>
              <a:t>+</a:t>
            </a:r>
            <a:r>
              <a:rPr lang="zh-CN" altLang="en-US" dirty="0"/>
              <a:t>合并报表一体化平台</a:t>
            </a:r>
          </a:p>
        </p:txBody>
      </p:sp>
      <p:sp>
        <p:nvSpPr>
          <p:cNvPr id="3" name="矩形 2">
            <a:extLst>
              <a:ext uri="{FF2B5EF4-FFF2-40B4-BE49-F238E27FC236}">
                <a16:creationId xmlns:a16="http://schemas.microsoft.com/office/drawing/2014/main" id="{11E86085-277E-3BD9-B0F1-05A4A7270E01}"/>
              </a:ext>
            </a:extLst>
          </p:cNvPr>
          <p:cNvSpPr/>
          <p:nvPr/>
        </p:nvSpPr>
        <p:spPr>
          <a:xfrm>
            <a:off x="5123899" y="2372969"/>
            <a:ext cx="6723961" cy="30376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4" name="圆角矩形 11">
            <a:extLst>
              <a:ext uri="{FF2B5EF4-FFF2-40B4-BE49-F238E27FC236}">
                <a16:creationId xmlns:a16="http://schemas.microsoft.com/office/drawing/2014/main" id="{987E2A00-994D-2E58-21FF-E56995F6D3FC}"/>
              </a:ext>
            </a:extLst>
          </p:cNvPr>
          <p:cNvSpPr/>
          <p:nvPr/>
        </p:nvSpPr>
        <p:spPr>
          <a:xfrm>
            <a:off x="785194" y="929270"/>
            <a:ext cx="4046559" cy="1683301"/>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5" name="矩形 4">
            <a:extLst>
              <a:ext uri="{FF2B5EF4-FFF2-40B4-BE49-F238E27FC236}">
                <a16:creationId xmlns:a16="http://schemas.microsoft.com/office/drawing/2014/main" id="{C0F36F15-D132-FF53-B216-8D7319144BE8}"/>
              </a:ext>
            </a:extLst>
          </p:cNvPr>
          <p:cNvSpPr/>
          <p:nvPr/>
        </p:nvSpPr>
        <p:spPr>
          <a:xfrm>
            <a:off x="5195263" y="1105006"/>
            <a:ext cx="6723961" cy="10695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随着集团的高速发展，亟待建设智能财务体系，驱动数据洞察，赋能业务响应：</a:t>
            </a:r>
            <a:endParaRPr kumimoji="0" lang="en-US" altLang="zh-CN"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50" b="1"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预算管理</a:t>
            </a:r>
            <a:r>
              <a:rPr kumimoji="0" lang="zh-CN" altLang="en-US"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体系在战略衔接、过程监控及数据标准统一方面有待提升，手工操作效率低且易出错</a:t>
            </a:r>
            <a:endParaRPr kumimoji="0" lang="en-US" altLang="zh-CN"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缺乏统一的</a:t>
            </a:r>
            <a:r>
              <a:rPr kumimoji="0" lang="zh-CN" altLang="en-US" sz="1050" b="1"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经营分析</a:t>
            </a:r>
            <a:r>
              <a:rPr kumimoji="0" lang="zh-CN" altLang="en-US"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平台，报表依赖手工汇总，数据来源分散、口径不一，难以形成一致的管理语言。</a:t>
            </a:r>
            <a:endParaRPr kumimoji="0" lang="en-US" altLang="zh-CN"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关账流程不透明，数据采集不全，关联对账颗粒度粗，</a:t>
            </a:r>
            <a:r>
              <a:rPr kumimoji="0" lang="zh-CN" altLang="en-US" sz="1050" b="1"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合并</a:t>
            </a:r>
            <a:r>
              <a:rPr kumimoji="0" lang="zh-CN" altLang="en-US" sz="105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处理过程难追溯，影响报表质量与关账效率。</a:t>
            </a:r>
            <a:endParaRPr kumimoji="0" lang="zh-CN" altLang="en-US"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p:txBody>
      </p:sp>
      <p:sp>
        <p:nvSpPr>
          <p:cNvPr id="6" name="文本框 5">
            <a:extLst>
              <a:ext uri="{FF2B5EF4-FFF2-40B4-BE49-F238E27FC236}">
                <a16:creationId xmlns:a16="http://schemas.microsoft.com/office/drawing/2014/main" id="{BD3CE91E-908A-3F8E-6992-A6AAF5CD4373}"/>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背景</a:t>
            </a:r>
          </a:p>
        </p:txBody>
      </p:sp>
      <p:sp>
        <p:nvSpPr>
          <p:cNvPr id="7" name="文本框 6">
            <a:extLst>
              <a:ext uri="{FF2B5EF4-FFF2-40B4-BE49-F238E27FC236}">
                <a16:creationId xmlns:a16="http://schemas.microsoft.com/office/drawing/2014/main" id="{0DBEC735-868C-8A94-3B36-72C0A51AF781}"/>
              </a:ext>
            </a:extLst>
          </p:cNvPr>
          <p:cNvSpPr txBox="1"/>
          <p:nvPr/>
        </p:nvSpPr>
        <p:spPr>
          <a:xfrm>
            <a:off x="5133655" y="209597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方案</a:t>
            </a:r>
          </a:p>
        </p:txBody>
      </p:sp>
      <p:sp>
        <p:nvSpPr>
          <p:cNvPr id="8" name="矩形 7">
            <a:extLst>
              <a:ext uri="{FF2B5EF4-FFF2-40B4-BE49-F238E27FC236}">
                <a16:creationId xmlns:a16="http://schemas.microsoft.com/office/drawing/2014/main" id="{DDD6B92D-FC16-3567-FF6F-48C5E8AFBD32}"/>
              </a:ext>
            </a:extLst>
          </p:cNvPr>
          <p:cNvSpPr/>
          <p:nvPr/>
        </p:nvSpPr>
        <p:spPr>
          <a:xfrm>
            <a:off x="5138619" y="5410571"/>
            <a:ext cx="6723961" cy="13187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9" name="文本框 8">
            <a:extLst>
              <a:ext uri="{FF2B5EF4-FFF2-40B4-BE49-F238E27FC236}">
                <a16:creationId xmlns:a16="http://schemas.microsoft.com/office/drawing/2014/main" id="{15750562-BF3E-B4A5-7922-2019D2D34471}"/>
              </a:ext>
            </a:extLst>
          </p:cNvPr>
          <p:cNvSpPr txBox="1"/>
          <p:nvPr/>
        </p:nvSpPr>
        <p:spPr>
          <a:xfrm>
            <a:off x="5133655" y="5410572"/>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价值</a:t>
            </a:r>
          </a:p>
        </p:txBody>
      </p:sp>
      <p:sp>
        <p:nvSpPr>
          <p:cNvPr id="10" name="Flowchart: Alternate Process 23">
            <a:extLst>
              <a:ext uri="{FF2B5EF4-FFF2-40B4-BE49-F238E27FC236}">
                <a16:creationId xmlns:a16="http://schemas.microsoft.com/office/drawing/2014/main" id="{47BBF83B-5DB2-45F8-95C3-3830BF647D04}"/>
              </a:ext>
            </a:extLst>
          </p:cNvPr>
          <p:cNvSpPr/>
          <p:nvPr/>
        </p:nvSpPr>
        <p:spPr>
          <a:xfrm>
            <a:off x="1372155"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Century Gothic" panose="020B0502020202020204" pitchFamily="34" charset="0"/>
                <a:ea typeface="微软雅黑" panose="020B0503020204020204" pitchFamily="34" charset="-122"/>
                <a:cs typeface="+mn-cs"/>
              </a:rPr>
              <a:t>全面预算</a:t>
            </a:r>
          </a:p>
        </p:txBody>
      </p:sp>
      <p:sp>
        <p:nvSpPr>
          <p:cNvPr id="11" name="Flowchart: Alternate Process 23">
            <a:extLst>
              <a:ext uri="{FF2B5EF4-FFF2-40B4-BE49-F238E27FC236}">
                <a16:creationId xmlns:a16="http://schemas.microsoft.com/office/drawing/2014/main" id="{CDDD2F08-6821-9C25-6506-5203F522BFA7}"/>
              </a:ext>
            </a:extLst>
          </p:cNvPr>
          <p:cNvSpPr/>
          <p:nvPr/>
        </p:nvSpPr>
        <p:spPr>
          <a:xfrm>
            <a:off x="2321205"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Century Gothic" panose="020B0502020202020204" pitchFamily="34" charset="0"/>
                <a:ea typeface="微软雅黑" panose="020B0503020204020204" pitchFamily="34" charset="-122"/>
                <a:cs typeface="+mn-cs"/>
                <a:sym typeface="+mn-ea"/>
              </a:rPr>
              <a:t>合并报表</a:t>
            </a:r>
            <a:endParaRPr kumimoji="0" lang="zh-CN" altLang="en-US" sz="1000" b="0" i="0" u="none" strike="noStrike" kern="1200" cap="none" spc="0" normalizeH="0" baseline="0" noProof="0" dirty="0">
              <a:ln>
                <a:noFill/>
              </a:ln>
              <a:solidFill>
                <a:srgbClr val="FCFAFF"/>
              </a:solidFill>
              <a:effectLst/>
              <a:uLnTx/>
              <a:uFillTx/>
              <a:latin typeface="Century Gothic" panose="020B0502020202020204" pitchFamily="34" charset="0"/>
              <a:ea typeface="微软雅黑" panose="020B0503020204020204" pitchFamily="34" charset="-122"/>
              <a:cs typeface="+mn-cs"/>
            </a:endParaRPr>
          </a:p>
        </p:txBody>
      </p:sp>
      <p:sp>
        <p:nvSpPr>
          <p:cNvPr id="13" name="文本框 12">
            <a:extLst>
              <a:ext uri="{FF2B5EF4-FFF2-40B4-BE49-F238E27FC236}">
                <a16:creationId xmlns:a16="http://schemas.microsoft.com/office/drawing/2014/main" id="{AD7EB3A6-262E-5E49-108B-63C6A9F66652}"/>
              </a:ext>
            </a:extLst>
          </p:cNvPr>
          <p:cNvSpPr txBox="1"/>
          <p:nvPr/>
        </p:nvSpPr>
        <p:spPr>
          <a:xfrm>
            <a:off x="1017701" y="1002167"/>
            <a:ext cx="3663220"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惠州亿纬锂能</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股份有限公司（简称：亿纬锂能）成立于</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2001</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年，于</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2009</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年在深圳创业板首批上市，历经</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23</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年快速发展，已成为具有全球竞争力的锂电池平台公司，同时拥有消费电池、动力电池、储能电池核心技术和全面解决方案，产品广泛应用于物联网、能源互联网领域。（股票代码：</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300014</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endPar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集团锂原电池销售额及出口额连续</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8</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NO.1</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2024</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年储能电池出货量全球第二。</a:t>
            </a:r>
          </a:p>
        </p:txBody>
      </p:sp>
      <p:sp>
        <p:nvSpPr>
          <p:cNvPr id="14" name="Flowchart: Alternate Process 23">
            <a:extLst>
              <a:ext uri="{FF2B5EF4-FFF2-40B4-BE49-F238E27FC236}">
                <a16:creationId xmlns:a16="http://schemas.microsoft.com/office/drawing/2014/main" id="{6D35D5B6-C200-00C7-2F1B-7650393D58F1}"/>
              </a:ext>
            </a:extLst>
          </p:cNvPr>
          <p:cNvSpPr/>
          <p:nvPr/>
        </p:nvSpPr>
        <p:spPr>
          <a:xfrm>
            <a:off x="3282258"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Century Gothic" panose="020B0502020202020204" pitchFamily="34" charset="0"/>
                <a:ea typeface="微软雅黑" panose="020B0503020204020204" pitchFamily="34" charset="-122"/>
                <a:cs typeface="+mn-cs"/>
                <a:sym typeface="+mn-ea"/>
              </a:rPr>
              <a:t>管理报告</a:t>
            </a:r>
            <a:endParaRPr kumimoji="0" lang="zh-CN" altLang="en-US" sz="1000" b="0" i="0" u="none" strike="noStrike" kern="1200" cap="none" spc="0" normalizeH="0" baseline="0" noProof="0" dirty="0">
              <a:ln>
                <a:noFill/>
              </a:ln>
              <a:solidFill>
                <a:srgbClr val="FCFAFF"/>
              </a:solidFill>
              <a:effectLst/>
              <a:uLnTx/>
              <a:uFillTx/>
              <a:latin typeface="Century Gothic" panose="020B0502020202020204" pitchFamily="34" charset="0"/>
              <a:ea typeface="微软雅黑" panose="020B0503020204020204" pitchFamily="34" charset="-122"/>
              <a:cs typeface="+mn-cs"/>
            </a:endParaRPr>
          </a:p>
        </p:txBody>
      </p:sp>
      <p:pic>
        <p:nvPicPr>
          <p:cNvPr id="16" name="图片 15">
            <a:extLst>
              <a:ext uri="{FF2B5EF4-FFF2-40B4-BE49-F238E27FC236}">
                <a16:creationId xmlns:a16="http://schemas.microsoft.com/office/drawing/2014/main" id="{537EE5A3-9749-313E-2969-609DECA70930}"/>
              </a:ext>
            </a:extLst>
          </p:cNvPr>
          <p:cNvPicPr>
            <a:picLocks noChangeAspect="1"/>
          </p:cNvPicPr>
          <p:nvPr/>
        </p:nvPicPr>
        <p:blipFill>
          <a:blip r:embed="rId2"/>
          <a:stretch>
            <a:fillRect/>
          </a:stretch>
        </p:blipFill>
        <p:spPr>
          <a:xfrm>
            <a:off x="10355640" y="390144"/>
            <a:ext cx="1501976" cy="347826"/>
          </a:xfrm>
          <a:prstGeom prst="rect">
            <a:avLst/>
          </a:prstGeom>
        </p:spPr>
      </p:pic>
      <p:sp>
        <p:nvSpPr>
          <p:cNvPr id="17" name="文本框 16">
            <a:extLst>
              <a:ext uri="{FF2B5EF4-FFF2-40B4-BE49-F238E27FC236}">
                <a16:creationId xmlns:a16="http://schemas.microsoft.com/office/drawing/2014/main" id="{0399E76E-28ED-FD81-3BBE-4BBA39790700}"/>
              </a:ext>
            </a:extLst>
          </p:cNvPr>
          <p:cNvSpPr txBox="1"/>
          <p:nvPr/>
        </p:nvSpPr>
        <p:spPr>
          <a:xfrm>
            <a:off x="5168724" y="5824203"/>
            <a:ext cx="2270747" cy="746358"/>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预算管理：</a:t>
            </a:r>
            <a:endParaRPr kumimoji="0"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建立统一指标体系，衔接战略与业务过程，实现“</a:t>
            </a:r>
            <a:r>
              <a:rPr kumimoji="0"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1+N”</a:t>
            </a: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主题分析，提升预算编制自动化水平与决策支持能力</a:t>
            </a:r>
          </a:p>
        </p:txBody>
      </p:sp>
      <p:sp>
        <p:nvSpPr>
          <p:cNvPr id="19" name="文本框 18">
            <a:extLst>
              <a:ext uri="{FF2B5EF4-FFF2-40B4-BE49-F238E27FC236}">
                <a16:creationId xmlns:a16="http://schemas.microsoft.com/office/drawing/2014/main" id="{7F37FCE7-291B-0DE7-9588-FEE284C9249F}"/>
              </a:ext>
            </a:extLst>
          </p:cNvPr>
          <p:cNvSpPr txBox="1"/>
          <p:nvPr/>
        </p:nvSpPr>
        <p:spPr>
          <a:xfrm>
            <a:off x="7395331" y="5824203"/>
            <a:ext cx="2270747" cy="746358"/>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经营分析：</a:t>
            </a:r>
            <a:endParaRPr kumimoji="0"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搭建智能化经营分析平台，统一数据标准与口径，实现报表线上化、可追溯，提升数据一致性与分析效率</a:t>
            </a:r>
          </a:p>
        </p:txBody>
      </p:sp>
      <p:sp>
        <p:nvSpPr>
          <p:cNvPr id="20" name="文本框 19">
            <a:extLst>
              <a:ext uri="{FF2B5EF4-FFF2-40B4-BE49-F238E27FC236}">
                <a16:creationId xmlns:a16="http://schemas.microsoft.com/office/drawing/2014/main" id="{7DFBF41F-9ED8-FCA2-E469-D808BAEA8375}"/>
              </a:ext>
            </a:extLst>
          </p:cNvPr>
          <p:cNvSpPr txBox="1"/>
          <p:nvPr/>
        </p:nvSpPr>
        <p:spPr>
          <a:xfrm>
            <a:off x="9621938" y="5824203"/>
            <a:ext cx="2270747" cy="746358"/>
          </a:xfrm>
          <a:prstGeom prst="rect">
            <a:avLst/>
          </a:prstGeom>
          <a:noFill/>
        </p:spPr>
        <p:txBody>
          <a:bodyPr wrap="square" rtlCol="0">
            <a:spAutoFit/>
          </a:bodyPr>
          <a:lstStyle>
            <a:defPPr>
              <a:defRPr lang="zh-CN"/>
            </a:defPPr>
            <a:lvl1pPr marR="0" lvl="0" indent="0" algn="ctr" fontAlgn="auto">
              <a:lnSpc>
                <a:spcPct val="100000"/>
              </a:lnSpc>
              <a:spcBef>
                <a:spcPts val="0"/>
              </a:spcBef>
              <a:spcAft>
                <a:spcPts val="0"/>
              </a:spcAft>
              <a:buClrTx/>
              <a:buSzTx/>
              <a:buFontTx/>
              <a:buNone/>
              <a:tabLst/>
              <a:defRPr kumimoji="0" sz="900" b="0" i="0" u="none" strike="noStrike" cap="none" spc="0" normalizeH="0" baseline="0">
                <a:ln>
                  <a:noFill/>
                </a:ln>
                <a:solidFill>
                  <a:srgbClr val="191848"/>
                </a:solidFill>
                <a:effectLst/>
                <a:uLnTx/>
                <a:uFillTx/>
                <a:latin typeface="Microsoft YaHei" panose="020B0503020204020204" pitchFamily="34" charset="-122"/>
                <a:ea typeface="Microsoft YaHei" panose="020B0503020204020204" pitchFamily="34" charset="-122"/>
              </a:defRPr>
            </a:lvl1p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合并报表：</a:t>
            </a:r>
            <a:endParaRPr kumimoji="0"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完善数据采集与治理，实现关联交易精细对账与合并结果全程追溯，提升关账效率、报表质量与数据透明度</a:t>
            </a:r>
          </a:p>
        </p:txBody>
      </p:sp>
      <p:grpSp>
        <p:nvGrpSpPr>
          <p:cNvPr id="22" name="组合 21">
            <a:extLst>
              <a:ext uri="{FF2B5EF4-FFF2-40B4-BE49-F238E27FC236}">
                <a16:creationId xmlns:a16="http://schemas.microsoft.com/office/drawing/2014/main" id="{F21FD80F-7516-B2AB-4DD9-B29450B61D83}"/>
              </a:ext>
            </a:extLst>
          </p:cNvPr>
          <p:cNvGrpSpPr/>
          <p:nvPr/>
        </p:nvGrpSpPr>
        <p:grpSpPr>
          <a:xfrm>
            <a:off x="485785" y="3512796"/>
            <a:ext cx="4552559" cy="2869092"/>
            <a:chOff x="485785" y="3512796"/>
            <a:chExt cx="4552559" cy="2869092"/>
          </a:xfrm>
        </p:grpSpPr>
        <p:pic>
          <p:nvPicPr>
            <p:cNvPr id="12" name="图片 11">
              <a:extLst>
                <a:ext uri="{FF2B5EF4-FFF2-40B4-BE49-F238E27FC236}">
                  <a16:creationId xmlns:a16="http://schemas.microsoft.com/office/drawing/2014/main" id="{3F654654-8B9F-1227-F34F-F434103F6FE2}"/>
                </a:ext>
              </a:extLst>
            </p:cNvPr>
            <p:cNvPicPr>
              <a:picLocks noChangeAspect="1"/>
            </p:cNvPicPr>
            <p:nvPr/>
          </p:nvPicPr>
          <p:blipFill>
            <a:blip r:embed="rId3"/>
            <a:stretch>
              <a:fillRect/>
            </a:stretch>
          </p:blipFill>
          <p:spPr>
            <a:xfrm>
              <a:off x="485785" y="3512796"/>
              <a:ext cx="4552559" cy="2869092"/>
            </a:xfrm>
            <a:prstGeom prst="rect">
              <a:avLst/>
            </a:prstGeom>
          </p:spPr>
        </p:pic>
        <p:pic>
          <p:nvPicPr>
            <p:cNvPr id="21" name="图片 20">
              <a:extLst>
                <a:ext uri="{FF2B5EF4-FFF2-40B4-BE49-F238E27FC236}">
                  <a16:creationId xmlns:a16="http://schemas.microsoft.com/office/drawing/2014/main" id="{DCC7C535-3780-2DB3-2ED0-5AA77BFE5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946" y="3800594"/>
              <a:ext cx="3470400" cy="1984468"/>
            </a:xfrm>
            <a:prstGeom prst="rect">
              <a:avLst/>
            </a:prstGeom>
          </p:spPr>
        </p:pic>
      </p:grpSp>
      <p:sp>
        <p:nvSpPr>
          <p:cNvPr id="18" name="文本框 17">
            <a:extLst>
              <a:ext uri="{FF2B5EF4-FFF2-40B4-BE49-F238E27FC236}">
                <a16:creationId xmlns:a16="http://schemas.microsoft.com/office/drawing/2014/main" id="{E1011349-5511-E196-AAE8-38B53A0890F7}"/>
              </a:ext>
            </a:extLst>
          </p:cNvPr>
          <p:cNvSpPr txBox="1"/>
          <p:nvPr/>
        </p:nvSpPr>
        <p:spPr>
          <a:xfrm>
            <a:off x="5259999" y="2472092"/>
            <a:ext cx="242585" cy="785859"/>
          </a:xfrm>
          <a:prstGeom prst="rect">
            <a:avLst/>
          </a:prstGeom>
          <a:solidFill>
            <a:schemeClr val="accent1"/>
          </a:solidFill>
          <a:ln>
            <a:noFill/>
          </a:ln>
        </p:spPr>
        <p:txBody>
          <a:bodyPr vert="eaVert"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F4F6FE"/>
                </a:solidFill>
                <a:effectLst/>
                <a:uLnTx/>
                <a:uFillTx/>
                <a:latin typeface="Microsoft YaHei" panose="020B0503020204020204" pitchFamily="34" charset="-122"/>
                <a:ea typeface="Microsoft YaHei" panose="020B0503020204020204" pitchFamily="34" charset="-122"/>
                <a:cs typeface="+mn-cs"/>
              </a:rPr>
              <a:t>管理报表</a:t>
            </a:r>
          </a:p>
        </p:txBody>
      </p:sp>
      <p:sp>
        <p:nvSpPr>
          <p:cNvPr id="23" name="文本框 22">
            <a:extLst>
              <a:ext uri="{FF2B5EF4-FFF2-40B4-BE49-F238E27FC236}">
                <a16:creationId xmlns:a16="http://schemas.microsoft.com/office/drawing/2014/main" id="{63D42E62-77D8-C399-F0BA-84B582C5D9B9}"/>
              </a:ext>
            </a:extLst>
          </p:cNvPr>
          <p:cNvSpPr txBox="1"/>
          <p:nvPr/>
        </p:nvSpPr>
        <p:spPr>
          <a:xfrm>
            <a:off x="5259999" y="3300026"/>
            <a:ext cx="242585" cy="1004027"/>
          </a:xfrm>
          <a:prstGeom prst="rect">
            <a:avLst/>
          </a:prstGeom>
          <a:solidFill>
            <a:schemeClr val="accent1"/>
          </a:solidFill>
          <a:ln>
            <a:noFill/>
          </a:ln>
        </p:spPr>
        <p:txBody>
          <a:bodyPr vert="eaVert"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F4F6FE"/>
                </a:solidFill>
                <a:effectLst/>
                <a:uLnTx/>
                <a:uFillTx/>
                <a:latin typeface="Microsoft YaHei" panose="020B0503020204020204" pitchFamily="34" charset="-122"/>
                <a:ea typeface="Microsoft YaHei" panose="020B0503020204020204" pitchFamily="34" charset="-122"/>
                <a:cs typeface="+mn-cs"/>
              </a:rPr>
              <a:t>全面预算</a:t>
            </a:r>
          </a:p>
        </p:txBody>
      </p:sp>
      <p:sp>
        <p:nvSpPr>
          <p:cNvPr id="24" name="文本框 23">
            <a:extLst>
              <a:ext uri="{FF2B5EF4-FFF2-40B4-BE49-F238E27FC236}">
                <a16:creationId xmlns:a16="http://schemas.microsoft.com/office/drawing/2014/main" id="{FF842692-6570-F6A0-82AA-8796D78426DE}"/>
              </a:ext>
            </a:extLst>
          </p:cNvPr>
          <p:cNvSpPr txBox="1"/>
          <p:nvPr/>
        </p:nvSpPr>
        <p:spPr>
          <a:xfrm>
            <a:off x="5259999" y="4368812"/>
            <a:ext cx="242585" cy="926606"/>
          </a:xfrm>
          <a:prstGeom prst="rect">
            <a:avLst/>
          </a:prstGeom>
          <a:solidFill>
            <a:schemeClr val="accent1"/>
          </a:solidFill>
          <a:ln>
            <a:noFill/>
          </a:ln>
        </p:spPr>
        <p:txBody>
          <a:bodyPr vert="eaVert"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F4F6FE"/>
                </a:solidFill>
                <a:effectLst/>
                <a:uLnTx/>
                <a:uFillTx/>
                <a:latin typeface="Microsoft YaHei" panose="020B0503020204020204" pitchFamily="34" charset="-122"/>
                <a:ea typeface="Microsoft YaHei" panose="020B0503020204020204" pitchFamily="34" charset="-122"/>
                <a:cs typeface="+mn-cs"/>
              </a:rPr>
              <a:t>合并报表</a:t>
            </a:r>
          </a:p>
        </p:txBody>
      </p:sp>
      <p:sp>
        <p:nvSpPr>
          <p:cNvPr id="25" name="文本框 24">
            <a:extLst>
              <a:ext uri="{FF2B5EF4-FFF2-40B4-BE49-F238E27FC236}">
                <a16:creationId xmlns:a16="http://schemas.microsoft.com/office/drawing/2014/main" id="{0B29019A-3147-9D17-0C37-E8C2F1263FD8}"/>
              </a:ext>
            </a:extLst>
          </p:cNvPr>
          <p:cNvSpPr txBox="1"/>
          <p:nvPr/>
        </p:nvSpPr>
        <p:spPr>
          <a:xfrm>
            <a:off x="5588139" y="2473584"/>
            <a:ext cx="715958" cy="368538"/>
          </a:xfrm>
          <a:prstGeom prst="rect">
            <a:avLst/>
          </a:prstGeom>
          <a:solidFill>
            <a:schemeClr val="bg2">
              <a:lumMod val="90000"/>
            </a:schemeClr>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决策视角</a:t>
            </a:r>
          </a:p>
        </p:txBody>
      </p:sp>
      <p:sp>
        <p:nvSpPr>
          <p:cNvPr id="26" name="文本框 25">
            <a:extLst>
              <a:ext uri="{FF2B5EF4-FFF2-40B4-BE49-F238E27FC236}">
                <a16:creationId xmlns:a16="http://schemas.microsoft.com/office/drawing/2014/main" id="{F21FF07C-B267-A84B-CB15-E40EA88BA7F7}"/>
              </a:ext>
            </a:extLst>
          </p:cNvPr>
          <p:cNvSpPr txBox="1"/>
          <p:nvPr/>
        </p:nvSpPr>
        <p:spPr>
          <a:xfrm>
            <a:off x="5588139" y="2879291"/>
            <a:ext cx="715958" cy="369915"/>
          </a:xfrm>
          <a:prstGeom prst="rect">
            <a:avLst/>
          </a:prstGeom>
          <a:solidFill>
            <a:schemeClr val="bg2">
              <a:lumMod val="90000"/>
            </a:schemeClr>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管报支撑</a:t>
            </a:r>
          </a:p>
        </p:txBody>
      </p:sp>
      <p:sp>
        <p:nvSpPr>
          <p:cNvPr id="27" name="文本框 26">
            <a:extLst>
              <a:ext uri="{FF2B5EF4-FFF2-40B4-BE49-F238E27FC236}">
                <a16:creationId xmlns:a16="http://schemas.microsoft.com/office/drawing/2014/main" id="{A297CC88-CFB4-FD42-6482-6A1C88670262}"/>
              </a:ext>
            </a:extLst>
          </p:cNvPr>
          <p:cNvSpPr txBox="1"/>
          <p:nvPr/>
        </p:nvSpPr>
        <p:spPr>
          <a:xfrm>
            <a:off x="6348791" y="2473583"/>
            <a:ext cx="5360384" cy="378560"/>
          </a:xfrm>
          <a:prstGeom prst="rect">
            <a:avLst/>
          </a:prstGeom>
          <a:solidFill>
            <a:srgbClr val="FFFFFF"/>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8" name="文本框 27">
            <a:extLst>
              <a:ext uri="{FF2B5EF4-FFF2-40B4-BE49-F238E27FC236}">
                <a16:creationId xmlns:a16="http://schemas.microsoft.com/office/drawing/2014/main" id="{A447CDEA-67D8-1092-12F6-A827CF4232B7}"/>
              </a:ext>
            </a:extLst>
          </p:cNvPr>
          <p:cNvSpPr txBox="1"/>
          <p:nvPr/>
        </p:nvSpPr>
        <p:spPr>
          <a:xfrm>
            <a:off x="6348791" y="2488595"/>
            <a:ext cx="658912" cy="338554"/>
          </a:xfrm>
          <a:prstGeom prst="rect">
            <a:avLst/>
          </a:prstGeom>
          <a:noFill/>
        </p:spPr>
        <p:txBody>
          <a:bodyPr wrap="square" lIns="90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全链路贯通穿透</a:t>
            </a:r>
          </a:p>
        </p:txBody>
      </p:sp>
      <p:sp>
        <p:nvSpPr>
          <p:cNvPr id="29" name="文本框 28">
            <a:extLst>
              <a:ext uri="{FF2B5EF4-FFF2-40B4-BE49-F238E27FC236}">
                <a16:creationId xmlns:a16="http://schemas.microsoft.com/office/drawing/2014/main" id="{4059BA0D-04BC-6B46-25F6-FA41E59B9A43}"/>
              </a:ext>
            </a:extLst>
          </p:cNvPr>
          <p:cNvSpPr txBox="1"/>
          <p:nvPr/>
        </p:nvSpPr>
        <p:spPr>
          <a:xfrm>
            <a:off x="6946421" y="2509206"/>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销售</a:t>
            </a:r>
          </a:p>
        </p:txBody>
      </p:sp>
      <p:sp>
        <p:nvSpPr>
          <p:cNvPr id="30" name="文本框 29">
            <a:extLst>
              <a:ext uri="{FF2B5EF4-FFF2-40B4-BE49-F238E27FC236}">
                <a16:creationId xmlns:a16="http://schemas.microsoft.com/office/drawing/2014/main" id="{63202AD3-04AD-A5F6-7182-981625F6DDE2}"/>
              </a:ext>
            </a:extLst>
          </p:cNvPr>
          <p:cNvSpPr txBox="1"/>
          <p:nvPr/>
        </p:nvSpPr>
        <p:spPr>
          <a:xfrm>
            <a:off x="7899144" y="2509206"/>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生产</a:t>
            </a:r>
          </a:p>
        </p:txBody>
      </p:sp>
      <p:sp>
        <p:nvSpPr>
          <p:cNvPr id="31" name="文本框 30">
            <a:extLst>
              <a:ext uri="{FF2B5EF4-FFF2-40B4-BE49-F238E27FC236}">
                <a16:creationId xmlns:a16="http://schemas.microsoft.com/office/drawing/2014/main" id="{67D32C90-43A8-4B2C-0012-3D10E2B242DC}"/>
              </a:ext>
            </a:extLst>
          </p:cNvPr>
          <p:cNvSpPr txBox="1"/>
          <p:nvPr/>
        </p:nvSpPr>
        <p:spPr>
          <a:xfrm>
            <a:off x="8851867" y="2509206"/>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采购</a:t>
            </a:r>
          </a:p>
        </p:txBody>
      </p:sp>
      <p:sp>
        <p:nvSpPr>
          <p:cNvPr id="32" name="文本框 31">
            <a:extLst>
              <a:ext uri="{FF2B5EF4-FFF2-40B4-BE49-F238E27FC236}">
                <a16:creationId xmlns:a16="http://schemas.microsoft.com/office/drawing/2014/main" id="{5DA0BDB8-4CF6-481D-9BB3-D2DB427D20DE}"/>
              </a:ext>
            </a:extLst>
          </p:cNvPr>
          <p:cNvSpPr txBox="1"/>
          <p:nvPr/>
        </p:nvSpPr>
        <p:spPr>
          <a:xfrm>
            <a:off x="9804590" y="2509206"/>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研发</a:t>
            </a:r>
          </a:p>
        </p:txBody>
      </p:sp>
      <p:sp>
        <p:nvSpPr>
          <p:cNvPr id="33" name="文本框 32">
            <a:extLst>
              <a:ext uri="{FF2B5EF4-FFF2-40B4-BE49-F238E27FC236}">
                <a16:creationId xmlns:a16="http://schemas.microsoft.com/office/drawing/2014/main" id="{1416E8C2-2AC2-C7CB-0952-D17BFED84BCE}"/>
              </a:ext>
            </a:extLst>
          </p:cNvPr>
          <p:cNvSpPr txBox="1"/>
          <p:nvPr/>
        </p:nvSpPr>
        <p:spPr>
          <a:xfrm>
            <a:off x="10757311" y="2509206"/>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职能管理</a:t>
            </a:r>
          </a:p>
        </p:txBody>
      </p:sp>
      <p:sp>
        <p:nvSpPr>
          <p:cNvPr id="34" name="文本框 33">
            <a:extLst>
              <a:ext uri="{FF2B5EF4-FFF2-40B4-BE49-F238E27FC236}">
                <a16:creationId xmlns:a16="http://schemas.microsoft.com/office/drawing/2014/main" id="{E466A596-E326-690E-B8D1-4B49A4930669}"/>
              </a:ext>
            </a:extLst>
          </p:cNvPr>
          <p:cNvSpPr txBox="1"/>
          <p:nvPr/>
        </p:nvSpPr>
        <p:spPr>
          <a:xfrm>
            <a:off x="6946421" y="2662514"/>
            <a:ext cx="1441162" cy="127150"/>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计划执行情况</a:t>
            </a:r>
          </a:p>
        </p:txBody>
      </p:sp>
      <p:sp>
        <p:nvSpPr>
          <p:cNvPr id="35" name="文本框 34">
            <a:extLst>
              <a:ext uri="{FF2B5EF4-FFF2-40B4-BE49-F238E27FC236}">
                <a16:creationId xmlns:a16="http://schemas.microsoft.com/office/drawing/2014/main" id="{3B937171-F8E5-72C2-3947-209901136CEF}"/>
              </a:ext>
            </a:extLst>
          </p:cNvPr>
          <p:cNvSpPr txBox="1"/>
          <p:nvPr/>
        </p:nvSpPr>
        <p:spPr>
          <a:xfrm>
            <a:off x="8577907" y="2662514"/>
            <a:ext cx="1441162" cy="127150"/>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差异根因分析</a:t>
            </a:r>
          </a:p>
        </p:txBody>
      </p:sp>
      <p:sp>
        <p:nvSpPr>
          <p:cNvPr id="36" name="文本框 35">
            <a:extLst>
              <a:ext uri="{FF2B5EF4-FFF2-40B4-BE49-F238E27FC236}">
                <a16:creationId xmlns:a16="http://schemas.microsoft.com/office/drawing/2014/main" id="{6E9A4422-1D90-6C50-A548-0B90005D7926}"/>
              </a:ext>
            </a:extLst>
          </p:cNvPr>
          <p:cNvSpPr txBox="1"/>
          <p:nvPr/>
        </p:nvSpPr>
        <p:spPr>
          <a:xfrm>
            <a:off x="10209394" y="2662514"/>
            <a:ext cx="1441162" cy="127150"/>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改进建议对策</a:t>
            </a:r>
          </a:p>
        </p:txBody>
      </p:sp>
      <p:sp>
        <p:nvSpPr>
          <p:cNvPr id="37" name="文本框 36">
            <a:extLst>
              <a:ext uri="{FF2B5EF4-FFF2-40B4-BE49-F238E27FC236}">
                <a16:creationId xmlns:a16="http://schemas.microsoft.com/office/drawing/2014/main" id="{16FEC658-4178-FC58-681E-4450B8D15B50}"/>
              </a:ext>
            </a:extLst>
          </p:cNvPr>
          <p:cNvSpPr txBox="1"/>
          <p:nvPr/>
        </p:nvSpPr>
        <p:spPr>
          <a:xfrm>
            <a:off x="6348791" y="2887766"/>
            <a:ext cx="5360384" cy="365178"/>
          </a:xfrm>
          <a:prstGeom prst="rect">
            <a:avLst/>
          </a:prstGeom>
          <a:solidFill>
            <a:srgbClr val="FFFFFF"/>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38" name="文本框 37">
            <a:extLst>
              <a:ext uri="{FF2B5EF4-FFF2-40B4-BE49-F238E27FC236}">
                <a16:creationId xmlns:a16="http://schemas.microsoft.com/office/drawing/2014/main" id="{337D1DBD-10D4-6152-D45E-8239FE17B714}"/>
              </a:ext>
            </a:extLst>
          </p:cNvPr>
          <p:cNvSpPr txBox="1"/>
          <p:nvPr/>
        </p:nvSpPr>
        <p:spPr>
          <a:xfrm>
            <a:off x="6436623" y="2921533"/>
            <a:ext cx="893245" cy="285739"/>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 分析组织管理</a:t>
            </a:r>
          </a:p>
        </p:txBody>
      </p:sp>
      <p:sp>
        <p:nvSpPr>
          <p:cNvPr id="39" name="文本框 38">
            <a:extLst>
              <a:ext uri="{FF2B5EF4-FFF2-40B4-BE49-F238E27FC236}">
                <a16:creationId xmlns:a16="http://schemas.microsoft.com/office/drawing/2014/main" id="{CD1EF498-3080-9F41-B3E2-54944855C9F0}"/>
              </a:ext>
            </a:extLst>
          </p:cNvPr>
          <p:cNvSpPr txBox="1"/>
          <p:nvPr/>
        </p:nvSpPr>
        <p:spPr>
          <a:xfrm>
            <a:off x="7391483" y="2921533"/>
            <a:ext cx="893245" cy="285739"/>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 指标管理</a:t>
            </a:r>
          </a:p>
        </p:txBody>
      </p:sp>
      <p:sp>
        <p:nvSpPr>
          <p:cNvPr id="40" name="文本框 39">
            <a:extLst>
              <a:ext uri="{FF2B5EF4-FFF2-40B4-BE49-F238E27FC236}">
                <a16:creationId xmlns:a16="http://schemas.microsoft.com/office/drawing/2014/main" id="{5C06508B-BFB7-C058-955F-D0322B28ACE2}"/>
              </a:ext>
            </a:extLst>
          </p:cNvPr>
          <p:cNvSpPr txBox="1"/>
          <p:nvPr/>
        </p:nvSpPr>
        <p:spPr>
          <a:xfrm>
            <a:off x="8330159" y="2921533"/>
            <a:ext cx="893245" cy="285739"/>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 维度管理</a:t>
            </a:r>
          </a:p>
        </p:txBody>
      </p:sp>
      <p:sp>
        <p:nvSpPr>
          <p:cNvPr id="41" name="文本框 40">
            <a:extLst>
              <a:ext uri="{FF2B5EF4-FFF2-40B4-BE49-F238E27FC236}">
                <a16:creationId xmlns:a16="http://schemas.microsoft.com/office/drawing/2014/main" id="{423A0395-4864-2136-1FD3-386C6D93555A}"/>
              </a:ext>
            </a:extLst>
          </p:cNvPr>
          <p:cNvSpPr txBox="1"/>
          <p:nvPr/>
        </p:nvSpPr>
        <p:spPr>
          <a:xfrm>
            <a:off x="9268835" y="2921533"/>
            <a:ext cx="2381721" cy="285739"/>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4</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 管理核算场景规则管理</a:t>
            </a:r>
            <a:endPar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lumMod val="50000"/>
                    <a:lumOff val="50000"/>
                  </a:srgbClr>
                </a:solidFill>
                <a:effectLst/>
                <a:uLnTx/>
                <a:uFillTx/>
                <a:latin typeface="Microsoft YaHei" panose="020B0503020204020204" pitchFamily="34" charset="-122"/>
                <a:ea typeface="Microsoft YaHei" panose="020B0503020204020204" pitchFamily="34" charset="-122"/>
                <a:cs typeface="+mn-cs"/>
              </a:rPr>
              <a:t>如收入成本处理、费用分摊、合并抵消</a:t>
            </a:r>
          </a:p>
        </p:txBody>
      </p:sp>
      <p:sp>
        <p:nvSpPr>
          <p:cNvPr id="42" name="五边形 41">
            <a:extLst>
              <a:ext uri="{FF2B5EF4-FFF2-40B4-BE49-F238E27FC236}">
                <a16:creationId xmlns:a16="http://schemas.microsoft.com/office/drawing/2014/main" id="{CA23902A-C9F4-F50D-5F74-8832EB2C7EB7}"/>
              </a:ext>
            </a:extLst>
          </p:cNvPr>
          <p:cNvSpPr/>
          <p:nvPr/>
        </p:nvSpPr>
        <p:spPr>
          <a:xfrm>
            <a:off x="10280483" y="3300025"/>
            <a:ext cx="1425732" cy="151362"/>
          </a:xfrm>
          <a:prstGeom prst="homePlat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a:t>
            </a:r>
            <a:r>
              <a:rPr kumimoji="1" lang="en-US" altLang="zh-CN"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E</a:t>
            </a: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预算分析考核</a:t>
            </a:r>
          </a:p>
        </p:txBody>
      </p:sp>
      <p:sp>
        <p:nvSpPr>
          <p:cNvPr id="43" name="五边形 42">
            <a:extLst>
              <a:ext uri="{FF2B5EF4-FFF2-40B4-BE49-F238E27FC236}">
                <a16:creationId xmlns:a16="http://schemas.microsoft.com/office/drawing/2014/main" id="{AAB3D80B-44B9-AA0E-9CFB-00A7C71B07B4}"/>
              </a:ext>
            </a:extLst>
          </p:cNvPr>
          <p:cNvSpPr/>
          <p:nvPr/>
        </p:nvSpPr>
        <p:spPr>
          <a:xfrm>
            <a:off x="9213371" y="3300025"/>
            <a:ext cx="1425732" cy="15136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a:t>
            </a:r>
            <a:r>
              <a:rPr kumimoji="1" lang="en-US" altLang="zh-CN"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D</a:t>
            </a: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过程监控调整</a:t>
            </a:r>
          </a:p>
        </p:txBody>
      </p:sp>
      <p:sp>
        <p:nvSpPr>
          <p:cNvPr id="44" name="五边形 43">
            <a:extLst>
              <a:ext uri="{FF2B5EF4-FFF2-40B4-BE49-F238E27FC236}">
                <a16:creationId xmlns:a16="http://schemas.microsoft.com/office/drawing/2014/main" id="{06AE23A4-88CF-BC92-1ECE-C74E99CA104F}"/>
              </a:ext>
            </a:extLst>
          </p:cNvPr>
          <p:cNvSpPr/>
          <p:nvPr/>
        </p:nvSpPr>
        <p:spPr>
          <a:xfrm>
            <a:off x="8146259" y="3300025"/>
            <a:ext cx="1425732" cy="151362"/>
          </a:xfrm>
          <a:prstGeom prst="homePlat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C</a:t>
            </a: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滚动预测</a:t>
            </a:r>
          </a:p>
        </p:txBody>
      </p:sp>
      <p:sp>
        <p:nvSpPr>
          <p:cNvPr id="45" name="五边形 44">
            <a:extLst>
              <a:ext uri="{FF2B5EF4-FFF2-40B4-BE49-F238E27FC236}">
                <a16:creationId xmlns:a16="http://schemas.microsoft.com/office/drawing/2014/main" id="{A8BA4C9E-5DF7-0EAB-A95D-18F81C1F4AF6}"/>
              </a:ext>
            </a:extLst>
          </p:cNvPr>
          <p:cNvSpPr/>
          <p:nvPr/>
        </p:nvSpPr>
        <p:spPr>
          <a:xfrm>
            <a:off x="6839207" y="3300025"/>
            <a:ext cx="1425732" cy="15136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a:t>
            </a:r>
            <a:r>
              <a:rPr kumimoji="1" lang="en-US" altLang="zh-CN"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B</a:t>
            </a: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预算编制</a:t>
            </a:r>
          </a:p>
        </p:txBody>
      </p:sp>
      <p:sp>
        <p:nvSpPr>
          <p:cNvPr id="46" name="五边形 45">
            <a:extLst>
              <a:ext uri="{FF2B5EF4-FFF2-40B4-BE49-F238E27FC236}">
                <a16:creationId xmlns:a16="http://schemas.microsoft.com/office/drawing/2014/main" id="{20F99AE3-AB72-451E-E862-C16FB8400FC1}"/>
              </a:ext>
            </a:extLst>
          </p:cNvPr>
          <p:cNvSpPr/>
          <p:nvPr/>
        </p:nvSpPr>
        <p:spPr>
          <a:xfrm>
            <a:off x="5590151" y="3300025"/>
            <a:ext cx="1425732" cy="151362"/>
          </a:xfrm>
          <a:prstGeom prst="homePlat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A</a:t>
            </a: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 预算目标</a:t>
            </a:r>
          </a:p>
        </p:txBody>
      </p:sp>
      <p:sp>
        <p:nvSpPr>
          <p:cNvPr id="47" name="文本框 46">
            <a:extLst>
              <a:ext uri="{FF2B5EF4-FFF2-40B4-BE49-F238E27FC236}">
                <a16:creationId xmlns:a16="http://schemas.microsoft.com/office/drawing/2014/main" id="{BCCEF586-5F48-4216-BFE6-5C6B0929D6C2}"/>
              </a:ext>
            </a:extLst>
          </p:cNvPr>
          <p:cNvSpPr txBox="1"/>
          <p:nvPr/>
        </p:nvSpPr>
        <p:spPr>
          <a:xfrm>
            <a:off x="5595051" y="3480746"/>
            <a:ext cx="1244156" cy="123389"/>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预算目标指标</a:t>
            </a:r>
          </a:p>
        </p:txBody>
      </p:sp>
      <p:sp>
        <p:nvSpPr>
          <p:cNvPr id="48" name="文本框 47">
            <a:extLst>
              <a:ext uri="{FF2B5EF4-FFF2-40B4-BE49-F238E27FC236}">
                <a16:creationId xmlns:a16="http://schemas.microsoft.com/office/drawing/2014/main" id="{4D0A93D9-D96F-4044-437E-5876BD1C06F2}"/>
              </a:ext>
            </a:extLst>
          </p:cNvPr>
          <p:cNvSpPr txBox="1"/>
          <p:nvPr/>
        </p:nvSpPr>
        <p:spPr>
          <a:xfrm>
            <a:off x="5595051" y="3642587"/>
            <a:ext cx="1244156" cy="123389"/>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场景化测算</a:t>
            </a:r>
          </a:p>
        </p:txBody>
      </p:sp>
      <p:sp>
        <p:nvSpPr>
          <p:cNvPr id="51" name="文本框 50">
            <a:extLst>
              <a:ext uri="{FF2B5EF4-FFF2-40B4-BE49-F238E27FC236}">
                <a16:creationId xmlns:a16="http://schemas.microsoft.com/office/drawing/2014/main" id="{793A0F1C-AB3F-1EAE-FCFC-89298BCA78AA}"/>
              </a:ext>
            </a:extLst>
          </p:cNvPr>
          <p:cNvSpPr txBox="1"/>
          <p:nvPr/>
        </p:nvSpPr>
        <p:spPr>
          <a:xfrm>
            <a:off x="6897869" y="3480746"/>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销售预算</a:t>
            </a:r>
          </a:p>
        </p:txBody>
      </p:sp>
      <p:sp>
        <p:nvSpPr>
          <p:cNvPr id="52" name="文本框 51">
            <a:extLst>
              <a:ext uri="{FF2B5EF4-FFF2-40B4-BE49-F238E27FC236}">
                <a16:creationId xmlns:a16="http://schemas.microsoft.com/office/drawing/2014/main" id="{070D2E09-495E-0A08-18CF-99BB1A97CA73}"/>
              </a:ext>
            </a:extLst>
          </p:cNvPr>
          <p:cNvSpPr txBox="1"/>
          <p:nvPr/>
        </p:nvSpPr>
        <p:spPr>
          <a:xfrm>
            <a:off x="6897869" y="3642587"/>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生产预算</a:t>
            </a:r>
          </a:p>
        </p:txBody>
      </p:sp>
      <p:sp>
        <p:nvSpPr>
          <p:cNvPr id="53" name="文本框 52">
            <a:extLst>
              <a:ext uri="{FF2B5EF4-FFF2-40B4-BE49-F238E27FC236}">
                <a16:creationId xmlns:a16="http://schemas.microsoft.com/office/drawing/2014/main" id="{97039BBA-F373-7EEA-2412-CD4854823870}"/>
              </a:ext>
            </a:extLst>
          </p:cNvPr>
          <p:cNvSpPr txBox="1"/>
          <p:nvPr/>
        </p:nvSpPr>
        <p:spPr>
          <a:xfrm>
            <a:off x="7561416" y="3480746"/>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费用预算</a:t>
            </a:r>
          </a:p>
        </p:txBody>
      </p:sp>
      <p:sp>
        <p:nvSpPr>
          <p:cNvPr id="54" name="文本框 53">
            <a:extLst>
              <a:ext uri="{FF2B5EF4-FFF2-40B4-BE49-F238E27FC236}">
                <a16:creationId xmlns:a16="http://schemas.microsoft.com/office/drawing/2014/main" id="{E44B6A9B-198E-0A04-634C-A11D956B9EAF}"/>
              </a:ext>
            </a:extLst>
          </p:cNvPr>
          <p:cNvSpPr txBox="1"/>
          <p:nvPr/>
        </p:nvSpPr>
        <p:spPr>
          <a:xfrm>
            <a:off x="7561416" y="3642587"/>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研发预算</a:t>
            </a:r>
          </a:p>
        </p:txBody>
      </p:sp>
      <p:sp>
        <p:nvSpPr>
          <p:cNvPr id="55" name="文本框 54">
            <a:extLst>
              <a:ext uri="{FF2B5EF4-FFF2-40B4-BE49-F238E27FC236}">
                <a16:creationId xmlns:a16="http://schemas.microsoft.com/office/drawing/2014/main" id="{2FA3E159-DD38-F5BB-A4EA-1B90D46F6924}"/>
              </a:ext>
            </a:extLst>
          </p:cNvPr>
          <p:cNvSpPr txBox="1"/>
          <p:nvPr/>
        </p:nvSpPr>
        <p:spPr>
          <a:xfrm>
            <a:off x="6897869" y="3804427"/>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资产预算</a:t>
            </a:r>
          </a:p>
        </p:txBody>
      </p:sp>
      <p:sp>
        <p:nvSpPr>
          <p:cNvPr id="56" name="文本框 55">
            <a:extLst>
              <a:ext uri="{FF2B5EF4-FFF2-40B4-BE49-F238E27FC236}">
                <a16:creationId xmlns:a16="http://schemas.microsoft.com/office/drawing/2014/main" id="{09C3C442-980E-0B65-9BC4-6949EF50F4AF}"/>
              </a:ext>
            </a:extLst>
          </p:cNvPr>
          <p:cNvSpPr txBox="1"/>
          <p:nvPr/>
        </p:nvSpPr>
        <p:spPr>
          <a:xfrm>
            <a:off x="7561416" y="3804427"/>
            <a:ext cx="603448" cy="130878"/>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报表预算</a:t>
            </a:r>
          </a:p>
        </p:txBody>
      </p:sp>
      <p:sp>
        <p:nvSpPr>
          <p:cNvPr id="57" name="文本框 56">
            <a:extLst>
              <a:ext uri="{FF2B5EF4-FFF2-40B4-BE49-F238E27FC236}">
                <a16:creationId xmlns:a16="http://schemas.microsoft.com/office/drawing/2014/main" id="{833E40EB-1FC6-40F6-696B-DB0AE7358B4D}"/>
              </a:ext>
            </a:extLst>
          </p:cNvPr>
          <p:cNvSpPr txBox="1"/>
          <p:nvPr/>
        </p:nvSpPr>
        <p:spPr>
          <a:xfrm>
            <a:off x="8224963" y="3480746"/>
            <a:ext cx="1244156" cy="123389"/>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版</a:t>
            </a: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滚动预测</a:t>
            </a:r>
          </a:p>
        </p:txBody>
      </p:sp>
      <p:sp>
        <p:nvSpPr>
          <p:cNvPr id="58" name="文本框 57">
            <a:extLst>
              <a:ext uri="{FF2B5EF4-FFF2-40B4-BE49-F238E27FC236}">
                <a16:creationId xmlns:a16="http://schemas.microsoft.com/office/drawing/2014/main" id="{9578603E-306B-D615-96C2-DBE31F1F9C44}"/>
              </a:ext>
            </a:extLst>
          </p:cNvPr>
          <p:cNvSpPr txBox="1"/>
          <p:nvPr/>
        </p:nvSpPr>
        <p:spPr>
          <a:xfrm>
            <a:off x="8224963" y="3642587"/>
            <a:ext cx="1244156" cy="123389"/>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B</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版</a:t>
            </a:r>
            <a:r>
              <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滚动预测</a:t>
            </a:r>
          </a:p>
        </p:txBody>
      </p:sp>
      <p:sp>
        <p:nvSpPr>
          <p:cNvPr id="59" name="文本框 58">
            <a:extLst>
              <a:ext uri="{FF2B5EF4-FFF2-40B4-BE49-F238E27FC236}">
                <a16:creationId xmlns:a16="http://schemas.microsoft.com/office/drawing/2014/main" id="{0B4D142A-AFC5-51C9-E0BD-14F957670A92}"/>
              </a:ext>
            </a:extLst>
          </p:cNvPr>
          <p:cNvSpPr txBox="1"/>
          <p:nvPr/>
        </p:nvSpPr>
        <p:spPr>
          <a:xfrm>
            <a:off x="9529218" y="3480747"/>
            <a:ext cx="1047072" cy="122901"/>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预算控制</a:t>
            </a:r>
          </a:p>
        </p:txBody>
      </p:sp>
      <p:sp>
        <p:nvSpPr>
          <p:cNvPr id="60" name="文本框 59">
            <a:extLst>
              <a:ext uri="{FF2B5EF4-FFF2-40B4-BE49-F238E27FC236}">
                <a16:creationId xmlns:a16="http://schemas.microsoft.com/office/drawing/2014/main" id="{CB2EB068-0C70-FD8B-33D6-6298E18D84BB}"/>
              </a:ext>
            </a:extLst>
          </p:cNvPr>
          <p:cNvSpPr txBox="1"/>
          <p:nvPr/>
        </p:nvSpPr>
        <p:spPr>
          <a:xfrm>
            <a:off x="9529218" y="3642588"/>
            <a:ext cx="1047072" cy="122901"/>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预算调整</a:t>
            </a:r>
          </a:p>
        </p:txBody>
      </p:sp>
      <p:sp>
        <p:nvSpPr>
          <p:cNvPr id="61" name="文本框 60">
            <a:extLst>
              <a:ext uri="{FF2B5EF4-FFF2-40B4-BE49-F238E27FC236}">
                <a16:creationId xmlns:a16="http://schemas.microsoft.com/office/drawing/2014/main" id="{108479E9-2678-3012-0680-83BF6BC60364}"/>
              </a:ext>
            </a:extLst>
          </p:cNvPr>
          <p:cNvSpPr txBox="1"/>
          <p:nvPr/>
        </p:nvSpPr>
        <p:spPr>
          <a:xfrm>
            <a:off x="9529218" y="3804428"/>
            <a:ext cx="1047072" cy="122901"/>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预算动态余额</a:t>
            </a:r>
          </a:p>
        </p:txBody>
      </p:sp>
      <p:sp>
        <p:nvSpPr>
          <p:cNvPr id="62" name="文本框 61">
            <a:extLst>
              <a:ext uri="{FF2B5EF4-FFF2-40B4-BE49-F238E27FC236}">
                <a16:creationId xmlns:a16="http://schemas.microsoft.com/office/drawing/2014/main" id="{7E73E799-4E92-8CCD-F6BB-80635BA52E32}"/>
              </a:ext>
            </a:extLst>
          </p:cNvPr>
          <p:cNvSpPr txBox="1"/>
          <p:nvPr/>
        </p:nvSpPr>
        <p:spPr>
          <a:xfrm>
            <a:off x="10629735" y="3480747"/>
            <a:ext cx="1020821" cy="122901"/>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预算分析体系</a:t>
            </a:r>
          </a:p>
        </p:txBody>
      </p:sp>
      <p:sp>
        <p:nvSpPr>
          <p:cNvPr id="63" name="文本框 62">
            <a:extLst>
              <a:ext uri="{FF2B5EF4-FFF2-40B4-BE49-F238E27FC236}">
                <a16:creationId xmlns:a16="http://schemas.microsoft.com/office/drawing/2014/main" id="{7A878E14-AE6C-2FAF-AE3A-D746985A4FA8}"/>
              </a:ext>
            </a:extLst>
          </p:cNvPr>
          <p:cNvSpPr txBox="1"/>
          <p:nvPr/>
        </p:nvSpPr>
        <p:spPr>
          <a:xfrm>
            <a:off x="10629735" y="3642588"/>
            <a:ext cx="1020821" cy="122901"/>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预算考核数据</a:t>
            </a:r>
          </a:p>
        </p:txBody>
      </p:sp>
      <p:cxnSp>
        <p:nvCxnSpPr>
          <p:cNvPr id="65" name="直线连接符 64">
            <a:extLst>
              <a:ext uri="{FF2B5EF4-FFF2-40B4-BE49-F238E27FC236}">
                <a16:creationId xmlns:a16="http://schemas.microsoft.com/office/drawing/2014/main" id="{75FB0E50-8C56-08A6-8FF4-B6CCF4A6B6F0}"/>
              </a:ext>
            </a:extLst>
          </p:cNvPr>
          <p:cNvCxnSpPr/>
          <p:nvPr/>
        </p:nvCxnSpPr>
        <p:spPr>
          <a:xfrm>
            <a:off x="5595051" y="3980976"/>
            <a:ext cx="6055505"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66" name="文本框 65">
            <a:extLst>
              <a:ext uri="{FF2B5EF4-FFF2-40B4-BE49-F238E27FC236}">
                <a16:creationId xmlns:a16="http://schemas.microsoft.com/office/drawing/2014/main" id="{06AC25B6-5CF3-2D9F-8E52-E3ABF9238EE2}"/>
              </a:ext>
            </a:extLst>
          </p:cNvPr>
          <p:cNvSpPr txBox="1"/>
          <p:nvPr/>
        </p:nvSpPr>
        <p:spPr>
          <a:xfrm>
            <a:off x="5595051" y="4039097"/>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预算目标测算</a:t>
            </a:r>
          </a:p>
        </p:txBody>
      </p:sp>
      <p:sp>
        <p:nvSpPr>
          <p:cNvPr id="67" name="文本框 66">
            <a:extLst>
              <a:ext uri="{FF2B5EF4-FFF2-40B4-BE49-F238E27FC236}">
                <a16:creationId xmlns:a16="http://schemas.microsoft.com/office/drawing/2014/main" id="{BB7E80F8-E26A-69BF-A3BC-C04126984B00}"/>
              </a:ext>
            </a:extLst>
          </p:cNvPr>
          <p:cNvSpPr txBox="1"/>
          <p:nvPr/>
        </p:nvSpPr>
        <p:spPr>
          <a:xfrm>
            <a:off x="6833642" y="4039097"/>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预算编制审批</a:t>
            </a:r>
          </a:p>
        </p:txBody>
      </p:sp>
      <p:sp>
        <p:nvSpPr>
          <p:cNvPr id="68" name="文本框 67">
            <a:extLst>
              <a:ext uri="{FF2B5EF4-FFF2-40B4-BE49-F238E27FC236}">
                <a16:creationId xmlns:a16="http://schemas.microsoft.com/office/drawing/2014/main" id="{369A5AF7-264C-1FF8-9DD6-41A755036A66}"/>
              </a:ext>
            </a:extLst>
          </p:cNvPr>
          <p:cNvSpPr txBox="1"/>
          <p:nvPr/>
        </p:nvSpPr>
        <p:spPr>
          <a:xfrm>
            <a:off x="8072233" y="4039097"/>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滚动预测编制</a:t>
            </a:r>
          </a:p>
        </p:txBody>
      </p:sp>
      <p:sp>
        <p:nvSpPr>
          <p:cNvPr id="69" name="文本框 68">
            <a:extLst>
              <a:ext uri="{FF2B5EF4-FFF2-40B4-BE49-F238E27FC236}">
                <a16:creationId xmlns:a16="http://schemas.microsoft.com/office/drawing/2014/main" id="{131A22F9-03F2-5A3E-6F40-C25E676C14F2}"/>
              </a:ext>
            </a:extLst>
          </p:cNvPr>
          <p:cNvSpPr txBox="1"/>
          <p:nvPr/>
        </p:nvSpPr>
        <p:spPr>
          <a:xfrm>
            <a:off x="9310824" y="4039097"/>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预算控制对接</a:t>
            </a:r>
          </a:p>
        </p:txBody>
      </p:sp>
      <p:sp>
        <p:nvSpPr>
          <p:cNvPr id="70" name="文本框 69">
            <a:extLst>
              <a:ext uri="{FF2B5EF4-FFF2-40B4-BE49-F238E27FC236}">
                <a16:creationId xmlns:a16="http://schemas.microsoft.com/office/drawing/2014/main" id="{23758D83-BCAA-197E-310A-F1A73776941B}"/>
              </a:ext>
            </a:extLst>
          </p:cNvPr>
          <p:cNvSpPr txBox="1"/>
          <p:nvPr/>
        </p:nvSpPr>
        <p:spPr>
          <a:xfrm>
            <a:off x="10549414" y="4039097"/>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合理性分析</a:t>
            </a:r>
          </a:p>
        </p:txBody>
      </p:sp>
      <p:sp>
        <p:nvSpPr>
          <p:cNvPr id="71" name="文本框 70">
            <a:extLst>
              <a:ext uri="{FF2B5EF4-FFF2-40B4-BE49-F238E27FC236}">
                <a16:creationId xmlns:a16="http://schemas.microsoft.com/office/drawing/2014/main" id="{13F5DD19-7F87-E9B4-23D3-58ABCA5293D0}"/>
              </a:ext>
            </a:extLst>
          </p:cNvPr>
          <p:cNvSpPr txBox="1"/>
          <p:nvPr/>
        </p:nvSpPr>
        <p:spPr>
          <a:xfrm>
            <a:off x="5595051" y="4192846"/>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预算目标确定</a:t>
            </a:r>
          </a:p>
        </p:txBody>
      </p:sp>
      <p:sp>
        <p:nvSpPr>
          <p:cNvPr id="72" name="文本框 71">
            <a:extLst>
              <a:ext uri="{FF2B5EF4-FFF2-40B4-BE49-F238E27FC236}">
                <a16:creationId xmlns:a16="http://schemas.microsoft.com/office/drawing/2014/main" id="{D0638DD6-91A9-E19E-B4B6-97CDE52568F6}"/>
              </a:ext>
            </a:extLst>
          </p:cNvPr>
          <p:cNvSpPr txBox="1"/>
          <p:nvPr/>
        </p:nvSpPr>
        <p:spPr>
          <a:xfrm>
            <a:off x="6833642" y="4192846"/>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预算编制下达</a:t>
            </a:r>
          </a:p>
        </p:txBody>
      </p:sp>
      <p:sp>
        <p:nvSpPr>
          <p:cNvPr id="73" name="文本框 72">
            <a:extLst>
              <a:ext uri="{FF2B5EF4-FFF2-40B4-BE49-F238E27FC236}">
                <a16:creationId xmlns:a16="http://schemas.microsoft.com/office/drawing/2014/main" id="{DAF0C503-0810-80B7-0B27-3D85BC28E08F}"/>
              </a:ext>
            </a:extLst>
          </p:cNvPr>
          <p:cNvSpPr txBox="1"/>
          <p:nvPr/>
        </p:nvSpPr>
        <p:spPr>
          <a:xfrm>
            <a:off x="8072233" y="4192846"/>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滚动预测偏差追踪</a:t>
            </a:r>
          </a:p>
        </p:txBody>
      </p:sp>
      <p:sp>
        <p:nvSpPr>
          <p:cNvPr id="74" name="文本框 73">
            <a:extLst>
              <a:ext uri="{FF2B5EF4-FFF2-40B4-BE49-F238E27FC236}">
                <a16:creationId xmlns:a16="http://schemas.microsoft.com/office/drawing/2014/main" id="{933581B6-AF59-A83A-4347-66CAECBD0C54}"/>
              </a:ext>
            </a:extLst>
          </p:cNvPr>
          <p:cNvSpPr txBox="1"/>
          <p:nvPr/>
        </p:nvSpPr>
        <p:spPr>
          <a:xfrm>
            <a:off x="9310824" y="4192846"/>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预算过程调整</a:t>
            </a:r>
          </a:p>
        </p:txBody>
      </p:sp>
      <p:sp>
        <p:nvSpPr>
          <p:cNvPr id="75" name="文本框 74">
            <a:extLst>
              <a:ext uri="{FF2B5EF4-FFF2-40B4-BE49-F238E27FC236}">
                <a16:creationId xmlns:a16="http://schemas.microsoft.com/office/drawing/2014/main" id="{AC9C2AC0-D71D-C2D8-CCB1-98523F5C887B}"/>
              </a:ext>
            </a:extLst>
          </p:cNvPr>
          <p:cNvSpPr txBox="1"/>
          <p:nvPr/>
        </p:nvSpPr>
        <p:spPr>
          <a:xfrm>
            <a:off x="10549414" y="4192846"/>
            <a:ext cx="1098182" cy="111208"/>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预算考核支持</a:t>
            </a:r>
          </a:p>
        </p:txBody>
      </p:sp>
      <p:sp>
        <p:nvSpPr>
          <p:cNvPr id="77" name="文本框 76">
            <a:extLst>
              <a:ext uri="{FF2B5EF4-FFF2-40B4-BE49-F238E27FC236}">
                <a16:creationId xmlns:a16="http://schemas.microsoft.com/office/drawing/2014/main" id="{A1C7118F-1E18-222B-4476-F543AEADA49B}"/>
              </a:ext>
            </a:extLst>
          </p:cNvPr>
          <p:cNvSpPr txBox="1"/>
          <p:nvPr/>
        </p:nvSpPr>
        <p:spPr>
          <a:xfrm>
            <a:off x="5595051" y="4383303"/>
            <a:ext cx="6114124" cy="626157"/>
          </a:xfrm>
          <a:prstGeom prst="rect">
            <a:avLst/>
          </a:prstGeom>
          <a:solidFill>
            <a:srgbClr val="FFFFFF"/>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78" name="文本框 77">
            <a:extLst>
              <a:ext uri="{FF2B5EF4-FFF2-40B4-BE49-F238E27FC236}">
                <a16:creationId xmlns:a16="http://schemas.microsoft.com/office/drawing/2014/main" id="{C8C14E4B-C619-5702-806F-877B3A33E771}"/>
              </a:ext>
            </a:extLst>
          </p:cNvPr>
          <p:cNvSpPr txBox="1"/>
          <p:nvPr/>
        </p:nvSpPr>
        <p:spPr>
          <a:xfrm>
            <a:off x="6348791" y="4507939"/>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法定合并</a:t>
            </a:r>
          </a:p>
        </p:txBody>
      </p:sp>
      <p:sp>
        <p:nvSpPr>
          <p:cNvPr id="79" name="文本框 78">
            <a:extLst>
              <a:ext uri="{FF2B5EF4-FFF2-40B4-BE49-F238E27FC236}">
                <a16:creationId xmlns:a16="http://schemas.microsoft.com/office/drawing/2014/main" id="{E8AF87E5-AD8C-290D-9034-703B30E11971}"/>
              </a:ext>
            </a:extLst>
          </p:cNvPr>
          <p:cNvSpPr txBox="1"/>
          <p:nvPr/>
        </p:nvSpPr>
        <p:spPr>
          <a:xfrm>
            <a:off x="9926237" y="4507939"/>
            <a:ext cx="893245" cy="112745"/>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管理合并</a:t>
            </a:r>
          </a:p>
        </p:txBody>
      </p:sp>
      <p:sp>
        <p:nvSpPr>
          <p:cNvPr id="80" name="文本框 79">
            <a:extLst>
              <a:ext uri="{FF2B5EF4-FFF2-40B4-BE49-F238E27FC236}">
                <a16:creationId xmlns:a16="http://schemas.microsoft.com/office/drawing/2014/main" id="{C948D247-DCFC-2B9D-8EE3-ED30D66B92FD}"/>
              </a:ext>
            </a:extLst>
          </p:cNvPr>
          <p:cNvSpPr txBox="1"/>
          <p:nvPr/>
        </p:nvSpPr>
        <p:spPr>
          <a:xfrm>
            <a:off x="8131284" y="4507939"/>
            <a:ext cx="893245" cy="112745"/>
          </a:xfrm>
          <a:prstGeom prst="rect">
            <a:avLst/>
          </a:prstGeom>
          <a:no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业财表一体化</a:t>
            </a:r>
            <a:endPar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管法数据同源</a:t>
            </a:r>
          </a:p>
        </p:txBody>
      </p:sp>
      <p:cxnSp>
        <p:nvCxnSpPr>
          <p:cNvPr id="82" name="直线箭头连接符 81">
            <a:extLst>
              <a:ext uri="{FF2B5EF4-FFF2-40B4-BE49-F238E27FC236}">
                <a16:creationId xmlns:a16="http://schemas.microsoft.com/office/drawing/2014/main" id="{B5C09E25-3BD3-FD6B-F6F0-331D252A33CA}"/>
              </a:ext>
            </a:extLst>
          </p:cNvPr>
          <p:cNvCxnSpPr/>
          <p:nvPr/>
        </p:nvCxnSpPr>
        <p:spPr>
          <a:xfrm flipH="1">
            <a:off x="7312881" y="4564311"/>
            <a:ext cx="5502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直线箭头连接符 82">
            <a:extLst>
              <a:ext uri="{FF2B5EF4-FFF2-40B4-BE49-F238E27FC236}">
                <a16:creationId xmlns:a16="http://schemas.microsoft.com/office/drawing/2014/main" id="{03DB0A07-7358-87E2-C004-0BB914664DAC}"/>
              </a:ext>
            </a:extLst>
          </p:cNvPr>
          <p:cNvCxnSpPr>
            <a:cxnSpLocks/>
          </p:cNvCxnSpPr>
          <p:nvPr/>
        </p:nvCxnSpPr>
        <p:spPr>
          <a:xfrm>
            <a:off x="9310824" y="4572584"/>
            <a:ext cx="5591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文本框 84">
            <a:extLst>
              <a:ext uri="{FF2B5EF4-FFF2-40B4-BE49-F238E27FC236}">
                <a16:creationId xmlns:a16="http://schemas.microsoft.com/office/drawing/2014/main" id="{9BDE6333-3500-EE85-325D-96C8D0236004}"/>
              </a:ext>
            </a:extLst>
          </p:cNvPr>
          <p:cNvSpPr txBox="1"/>
          <p:nvPr/>
        </p:nvSpPr>
        <p:spPr>
          <a:xfrm>
            <a:off x="5701428" y="4695011"/>
            <a:ext cx="5946168" cy="232119"/>
          </a:xfrm>
          <a:prstGeom prst="rect">
            <a:avLst/>
          </a:prstGeom>
          <a:solidFill>
            <a:schemeClr val="bg2"/>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86" name="文本框 85">
            <a:extLst>
              <a:ext uri="{FF2B5EF4-FFF2-40B4-BE49-F238E27FC236}">
                <a16:creationId xmlns:a16="http://schemas.microsoft.com/office/drawing/2014/main" id="{EED0609A-FF1B-A703-5069-AB9CE64C89E2}"/>
              </a:ext>
            </a:extLst>
          </p:cNvPr>
          <p:cNvSpPr txBox="1"/>
          <p:nvPr/>
        </p:nvSpPr>
        <p:spPr>
          <a:xfrm>
            <a:off x="7131849" y="4734516"/>
            <a:ext cx="893245" cy="149777"/>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业务对象</a:t>
            </a:r>
          </a:p>
        </p:txBody>
      </p:sp>
      <p:sp>
        <p:nvSpPr>
          <p:cNvPr id="87" name="文本框 86">
            <a:extLst>
              <a:ext uri="{FF2B5EF4-FFF2-40B4-BE49-F238E27FC236}">
                <a16:creationId xmlns:a16="http://schemas.microsoft.com/office/drawing/2014/main" id="{6202BE4B-0EDC-EFB7-1FF8-1D893E1CFCAE}"/>
              </a:ext>
            </a:extLst>
          </p:cNvPr>
          <p:cNvSpPr txBox="1"/>
          <p:nvPr/>
        </p:nvSpPr>
        <p:spPr>
          <a:xfrm>
            <a:off x="8070525" y="4734516"/>
            <a:ext cx="893245" cy="149777"/>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业务活动</a:t>
            </a:r>
          </a:p>
        </p:txBody>
      </p:sp>
      <p:sp>
        <p:nvSpPr>
          <p:cNvPr id="88" name="文本框 87">
            <a:extLst>
              <a:ext uri="{FF2B5EF4-FFF2-40B4-BE49-F238E27FC236}">
                <a16:creationId xmlns:a16="http://schemas.microsoft.com/office/drawing/2014/main" id="{65C49781-B320-9166-106F-303383FD52DB}"/>
              </a:ext>
            </a:extLst>
          </p:cNvPr>
          <p:cNvSpPr txBox="1"/>
          <p:nvPr/>
        </p:nvSpPr>
        <p:spPr>
          <a:xfrm>
            <a:off x="9001109" y="4734516"/>
            <a:ext cx="893245" cy="149777"/>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财务凭证</a:t>
            </a:r>
          </a:p>
        </p:txBody>
      </p:sp>
      <p:sp>
        <p:nvSpPr>
          <p:cNvPr id="89" name="文本框 88">
            <a:extLst>
              <a:ext uri="{FF2B5EF4-FFF2-40B4-BE49-F238E27FC236}">
                <a16:creationId xmlns:a16="http://schemas.microsoft.com/office/drawing/2014/main" id="{FDC375D9-9939-5FE2-24DC-4297494BADDC}"/>
              </a:ext>
            </a:extLst>
          </p:cNvPr>
          <p:cNvSpPr txBox="1"/>
          <p:nvPr/>
        </p:nvSpPr>
        <p:spPr>
          <a:xfrm>
            <a:off x="9939785" y="4734516"/>
            <a:ext cx="893245" cy="149777"/>
          </a:xfrm>
          <a:prstGeom prst="rect">
            <a:avLst/>
          </a:prstGeom>
          <a:solidFill>
            <a:srgbClr val="FFFFFF"/>
          </a:solidFill>
          <a:ln>
            <a:solidFill>
              <a:schemeClr val="tx1">
                <a:lumMod val="25000"/>
                <a:lumOff val="75000"/>
              </a:schemeClr>
            </a:solid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财务报表</a:t>
            </a:r>
          </a:p>
        </p:txBody>
      </p:sp>
      <p:sp>
        <p:nvSpPr>
          <p:cNvPr id="91" name="文本框 90">
            <a:extLst>
              <a:ext uri="{FF2B5EF4-FFF2-40B4-BE49-F238E27FC236}">
                <a16:creationId xmlns:a16="http://schemas.microsoft.com/office/drawing/2014/main" id="{8195A2BF-BB9F-AD6E-D2A5-7FAE90411D39}"/>
              </a:ext>
            </a:extLst>
          </p:cNvPr>
          <p:cNvSpPr txBox="1"/>
          <p:nvPr/>
        </p:nvSpPr>
        <p:spPr>
          <a:xfrm>
            <a:off x="6065782" y="4704483"/>
            <a:ext cx="1015656"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业财大数据平台</a:t>
            </a:r>
          </a:p>
        </p:txBody>
      </p:sp>
      <p:sp>
        <p:nvSpPr>
          <p:cNvPr id="92" name="文本框 91">
            <a:extLst>
              <a:ext uri="{FF2B5EF4-FFF2-40B4-BE49-F238E27FC236}">
                <a16:creationId xmlns:a16="http://schemas.microsoft.com/office/drawing/2014/main" id="{C698544A-5234-ACCE-01EF-0F97469E917B}"/>
              </a:ext>
            </a:extLst>
          </p:cNvPr>
          <p:cNvSpPr txBox="1"/>
          <p:nvPr/>
        </p:nvSpPr>
        <p:spPr>
          <a:xfrm>
            <a:off x="5595051" y="5053512"/>
            <a:ext cx="6114124" cy="241906"/>
          </a:xfrm>
          <a:prstGeom prst="rect">
            <a:avLst/>
          </a:prstGeom>
          <a:solidFill>
            <a:srgbClr val="FFFFFF"/>
          </a:solidFill>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93" name="文本框 92">
            <a:extLst>
              <a:ext uri="{FF2B5EF4-FFF2-40B4-BE49-F238E27FC236}">
                <a16:creationId xmlns:a16="http://schemas.microsoft.com/office/drawing/2014/main" id="{ABC30C66-0AED-457C-8CAA-B2BE7FD75B51}"/>
              </a:ext>
            </a:extLst>
          </p:cNvPr>
          <p:cNvSpPr txBox="1"/>
          <p:nvPr/>
        </p:nvSpPr>
        <p:spPr>
          <a:xfrm>
            <a:off x="5709089" y="5101651"/>
            <a:ext cx="1685668" cy="150151"/>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财务数据</a:t>
            </a:r>
          </a:p>
        </p:txBody>
      </p:sp>
      <p:sp>
        <p:nvSpPr>
          <p:cNvPr id="94" name="文本框 93">
            <a:extLst>
              <a:ext uri="{FF2B5EF4-FFF2-40B4-BE49-F238E27FC236}">
                <a16:creationId xmlns:a16="http://schemas.microsoft.com/office/drawing/2014/main" id="{1A8BD2D7-8A1F-8213-4217-13F51F25A7E2}"/>
              </a:ext>
            </a:extLst>
          </p:cNvPr>
          <p:cNvSpPr txBox="1"/>
          <p:nvPr/>
        </p:nvSpPr>
        <p:spPr>
          <a:xfrm>
            <a:off x="7863140" y="5101651"/>
            <a:ext cx="1685668" cy="150151"/>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业务数据</a:t>
            </a:r>
          </a:p>
        </p:txBody>
      </p:sp>
      <p:sp>
        <p:nvSpPr>
          <p:cNvPr id="95" name="文本框 94">
            <a:extLst>
              <a:ext uri="{FF2B5EF4-FFF2-40B4-BE49-F238E27FC236}">
                <a16:creationId xmlns:a16="http://schemas.microsoft.com/office/drawing/2014/main" id="{7A238447-91D2-1D8A-5E87-B0CD2CDBBE83}"/>
              </a:ext>
            </a:extLst>
          </p:cNvPr>
          <p:cNvSpPr txBox="1"/>
          <p:nvPr/>
        </p:nvSpPr>
        <p:spPr>
          <a:xfrm>
            <a:off x="9939785" y="5101651"/>
            <a:ext cx="1685668" cy="150151"/>
          </a:xfrm>
          <a:prstGeom prst="rect">
            <a:avLst/>
          </a:prstGeom>
          <a:solidFill>
            <a:schemeClr val="tx1">
              <a:lumMod val="10000"/>
              <a:lumOff val="90000"/>
            </a:schemeClr>
          </a:solidFill>
          <a:ln>
            <a:noFill/>
          </a:ln>
        </p:spPr>
        <p:txBody>
          <a:bodyPr wrap="squar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企业外部数据</a:t>
            </a:r>
          </a:p>
        </p:txBody>
      </p:sp>
    </p:spTree>
    <p:extLst>
      <p:ext uri="{BB962C8B-B14F-4D97-AF65-F5344CB8AC3E}">
        <p14:creationId xmlns:p14="http://schemas.microsoft.com/office/powerpoint/2010/main" val="845260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矩形 115">
            <a:extLst>
              <a:ext uri="{FF2B5EF4-FFF2-40B4-BE49-F238E27FC236}">
                <a16:creationId xmlns:a16="http://schemas.microsoft.com/office/drawing/2014/main" id="{2E1433F7-8711-CD03-C387-EC1ADB1EE9A6}"/>
              </a:ext>
            </a:extLst>
          </p:cNvPr>
          <p:cNvSpPr/>
          <p:nvPr/>
        </p:nvSpPr>
        <p:spPr>
          <a:xfrm>
            <a:off x="5138619" y="1199568"/>
            <a:ext cx="6723961" cy="8260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2" name="标题 1">
            <a:extLst>
              <a:ext uri="{FF2B5EF4-FFF2-40B4-BE49-F238E27FC236}">
                <a16:creationId xmlns:a16="http://schemas.microsoft.com/office/drawing/2014/main" id="{47D6C108-F3A7-3505-3448-0E891B2ACEF9}"/>
              </a:ext>
            </a:extLst>
          </p:cNvPr>
          <p:cNvSpPr>
            <a:spLocks noGrp="1"/>
          </p:cNvSpPr>
          <p:nvPr>
            <p:ph type="title"/>
          </p:nvPr>
        </p:nvSpPr>
        <p:spPr>
          <a:xfrm>
            <a:off x="783590" y="194993"/>
            <a:ext cx="11041017" cy="772160"/>
          </a:xfrm>
        </p:spPr>
        <p:txBody>
          <a:bodyPr/>
          <a:lstStyle/>
          <a:p>
            <a:r>
              <a:rPr lang="zh-CN" altLang="en-US" dirty="0"/>
              <a:t>汾酒集团</a:t>
            </a:r>
            <a:r>
              <a:rPr lang="en-US" altLang="zh-CN" dirty="0"/>
              <a:t>-</a:t>
            </a:r>
            <a:r>
              <a:rPr lang="zh-CN" altLang="en-US" dirty="0"/>
              <a:t>基于同源业财数据的管法同时合并</a:t>
            </a:r>
          </a:p>
        </p:txBody>
      </p:sp>
      <p:sp>
        <p:nvSpPr>
          <p:cNvPr id="3" name="圆角矩形 233">
            <a:extLst>
              <a:ext uri="{FF2B5EF4-FFF2-40B4-BE49-F238E27FC236}">
                <a16:creationId xmlns:a16="http://schemas.microsoft.com/office/drawing/2014/main" id="{3232F02C-0AD7-9A3A-82C2-D911E07465C3}"/>
              </a:ext>
            </a:extLst>
          </p:cNvPr>
          <p:cNvSpPr/>
          <p:nvPr/>
        </p:nvSpPr>
        <p:spPr>
          <a:xfrm>
            <a:off x="5162591" y="4959698"/>
            <a:ext cx="6543624" cy="449095"/>
          </a:xfrm>
          <a:prstGeom prst="roundRect">
            <a:avLst>
              <a:gd name="adj" fmla="val 8536"/>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4" name="圆角矩形 232">
            <a:extLst>
              <a:ext uri="{FF2B5EF4-FFF2-40B4-BE49-F238E27FC236}">
                <a16:creationId xmlns:a16="http://schemas.microsoft.com/office/drawing/2014/main" id="{F6B3E9A9-8F68-C542-3308-C79E35CE90A1}"/>
              </a:ext>
            </a:extLst>
          </p:cNvPr>
          <p:cNvSpPr/>
          <p:nvPr/>
        </p:nvSpPr>
        <p:spPr>
          <a:xfrm>
            <a:off x="5162591" y="3312556"/>
            <a:ext cx="6543624" cy="1328008"/>
          </a:xfrm>
          <a:prstGeom prst="roundRect">
            <a:avLst>
              <a:gd name="adj" fmla="val 3592"/>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 name="圆角矩形 231">
            <a:extLst>
              <a:ext uri="{FF2B5EF4-FFF2-40B4-BE49-F238E27FC236}">
                <a16:creationId xmlns:a16="http://schemas.microsoft.com/office/drawing/2014/main" id="{6F001073-79BB-73BC-E432-63CD3DAF7326}"/>
              </a:ext>
            </a:extLst>
          </p:cNvPr>
          <p:cNvSpPr/>
          <p:nvPr/>
        </p:nvSpPr>
        <p:spPr>
          <a:xfrm>
            <a:off x="5162591" y="2594648"/>
            <a:ext cx="6543624" cy="497817"/>
          </a:xfrm>
          <a:prstGeom prst="roundRect">
            <a:avLst>
              <a:gd name="adj" fmla="val 853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 name="圆角矩形 64">
            <a:extLst>
              <a:ext uri="{FF2B5EF4-FFF2-40B4-BE49-F238E27FC236}">
                <a16:creationId xmlns:a16="http://schemas.microsoft.com/office/drawing/2014/main" id="{598AE66E-7217-F893-7133-50C51DB8BE90}"/>
              </a:ext>
            </a:extLst>
          </p:cNvPr>
          <p:cNvSpPr/>
          <p:nvPr/>
        </p:nvSpPr>
        <p:spPr>
          <a:xfrm>
            <a:off x="5970241" y="5060705"/>
            <a:ext cx="806441" cy="267137"/>
          </a:xfrm>
          <a:prstGeom prst="roundRect">
            <a:avLst>
              <a:gd name="adj" fmla="val 16667"/>
            </a:avLst>
          </a:prstGeom>
          <a:ln w="12700">
            <a:solidFill>
              <a:srgbClr val="250F4F"/>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14" name="圆角矩形 11">
            <a:extLst>
              <a:ext uri="{FF2B5EF4-FFF2-40B4-BE49-F238E27FC236}">
                <a16:creationId xmlns:a16="http://schemas.microsoft.com/office/drawing/2014/main" id="{D8587C6E-B303-6BA5-EFC2-BD282E27E59A}"/>
              </a:ext>
            </a:extLst>
          </p:cNvPr>
          <p:cNvSpPr/>
          <p:nvPr/>
        </p:nvSpPr>
        <p:spPr>
          <a:xfrm>
            <a:off x="6876912" y="2817888"/>
            <a:ext cx="4682133" cy="221048"/>
          </a:xfrm>
          <a:prstGeom prst="roundRect">
            <a:avLst>
              <a:gd name="adj" fmla="val 16667"/>
            </a:avLst>
          </a:prstGeom>
          <a:solidFill>
            <a:srgbClr val="FFFFFF"/>
          </a:solidFill>
          <a:ln w="6350">
            <a:solidFill>
              <a:schemeClr val="tx1"/>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15" name="圆角矩形 23">
            <a:extLst>
              <a:ext uri="{FF2B5EF4-FFF2-40B4-BE49-F238E27FC236}">
                <a16:creationId xmlns:a16="http://schemas.microsoft.com/office/drawing/2014/main" id="{B3A8345C-7F89-478C-ACA3-CE34406477A1}"/>
              </a:ext>
            </a:extLst>
          </p:cNvPr>
          <p:cNvSpPr/>
          <p:nvPr/>
        </p:nvSpPr>
        <p:spPr>
          <a:xfrm>
            <a:off x="6876911" y="3359560"/>
            <a:ext cx="4682133" cy="573893"/>
          </a:xfrm>
          <a:prstGeom prst="roundRect">
            <a:avLst>
              <a:gd name="adj" fmla="val 6876"/>
            </a:avLst>
          </a:prstGeom>
          <a:solidFill>
            <a:srgbClr val="FFFFFF"/>
          </a:solidFill>
          <a:ln w="6350">
            <a:solidFill>
              <a:schemeClr val="tx1"/>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16" name="文本框 8">
            <a:extLst>
              <a:ext uri="{FF2B5EF4-FFF2-40B4-BE49-F238E27FC236}">
                <a16:creationId xmlns:a16="http://schemas.microsoft.com/office/drawing/2014/main" id="{FEDAF513-406D-4D6F-4DF0-B5AE0F2AC6CD}"/>
              </a:ext>
            </a:extLst>
          </p:cNvPr>
          <p:cNvSpPr txBox="1"/>
          <p:nvPr/>
        </p:nvSpPr>
        <p:spPr>
          <a:xfrm>
            <a:off x="5292159" y="2856571"/>
            <a:ext cx="477052" cy="246221"/>
          </a:xfrm>
          <a:prstGeom prst="rect">
            <a:avLst/>
          </a:prstGeom>
          <a:noFill/>
          <a:ln w="12700">
            <a:miter lim="400000"/>
          </a:ln>
        </p:spPr>
        <p:txBody>
          <a:bodyPr wrap="none" lIns="45719" rIns="45719">
            <a:spAutoFit/>
          </a:bodyPr>
          <a:lstStyle>
            <a:lvl1pPr>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u="none" strike="noStrike" kern="1200" cap="none" spc="0" normalizeH="0" baseline="0" noProof="0" dirty="0" err="1">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rPr>
              <a:t>展现层</a:t>
            </a:r>
            <a:endParaRPr kumimoji="0"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17" name="圆角矩形">
            <a:extLst>
              <a:ext uri="{FF2B5EF4-FFF2-40B4-BE49-F238E27FC236}">
                <a16:creationId xmlns:a16="http://schemas.microsoft.com/office/drawing/2014/main" id="{CB24BECB-065A-8A88-3CC7-F559B0C670E2}"/>
              </a:ext>
            </a:extLst>
          </p:cNvPr>
          <p:cNvSpPr/>
          <p:nvPr/>
        </p:nvSpPr>
        <p:spPr>
          <a:xfrm>
            <a:off x="7031826" y="2855725"/>
            <a:ext cx="718117" cy="147782"/>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报表展现</a:t>
            </a:r>
          </a:p>
        </p:txBody>
      </p:sp>
      <p:sp>
        <p:nvSpPr>
          <p:cNvPr id="18" name="圆角矩形">
            <a:extLst>
              <a:ext uri="{FF2B5EF4-FFF2-40B4-BE49-F238E27FC236}">
                <a16:creationId xmlns:a16="http://schemas.microsoft.com/office/drawing/2014/main" id="{C2FD312E-B5DA-1FFF-77E8-7A8BA440B651}"/>
              </a:ext>
            </a:extLst>
          </p:cNvPr>
          <p:cNvSpPr/>
          <p:nvPr/>
        </p:nvSpPr>
        <p:spPr>
          <a:xfrm>
            <a:off x="7982154" y="2855725"/>
            <a:ext cx="718117" cy="147782"/>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工作底稿</a:t>
            </a:r>
          </a:p>
        </p:txBody>
      </p:sp>
      <p:sp>
        <p:nvSpPr>
          <p:cNvPr id="19" name="圆角矩形">
            <a:extLst>
              <a:ext uri="{FF2B5EF4-FFF2-40B4-BE49-F238E27FC236}">
                <a16:creationId xmlns:a16="http://schemas.microsoft.com/office/drawing/2014/main" id="{65937DD8-D7F0-2CB4-B7BC-A09F95C454D9}"/>
              </a:ext>
            </a:extLst>
          </p:cNvPr>
          <p:cNvSpPr/>
          <p:nvPr/>
        </p:nvSpPr>
        <p:spPr>
          <a:xfrm>
            <a:off x="8902067" y="2855725"/>
            <a:ext cx="718117" cy="147782"/>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工作底稿</a:t>
            </a:r>
          </a:p>
        </p:txBody>
      </p:sp>
      <p:sp>
        <p:nvSpPr>
          <p:cNvPr id="20" name="圆角矩形">
            <a:extLst>
              <a:ext uri="{FF2B5EF4-FFF2-40B4-BE49-F238E27FC236}">
                <a16:creationId xmlns:a16="http://schemas.microsoft.com/office/drawing/2014/main" id="{61E64F65-0F39-1F76-51E3-3FC4A4E29836}"/>
              </a:ext>
            </a:extLst>
          </p:cNvPr>
          <p:cNvSpPr/>
          <p:nvPr/>
        </p:nvSpPr>
        <p:spPr>
          <a:xfrm>
            <a:off x="9815500" y="2855725"/>
            <a:ext cx="718117" cy="147782"/>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报告披露</a:t>
            </a:r>
          </a:p>
        </p:txBody>
      </p:sp>
      <p:sp>
        <p:nvSpPr>
          <p:cNvPr id="21" name="圆角矩形">
            <a:extLst>
              <a:ext uri="{FF2B5EF4-FFF2-40B4-BE49-F238E27FC236}">
                <a16:creationId xmlns:a16="http://schemas.microsoft.com/office/drawing/2014/main" id="{F08A7E5C-DE00-AB64-6715-E9F5EB32DC36}"/>
              </a:ext>
            </a:extLst>
          </p:cNvPr>
          <p:cNvSpPr/>
          <p:nvPr/>
        </p:nvSpPr>
        <p:spPr>
          <a:xfrm>
            <a:off x="10739890" y="2855725"/>
            <a:ext cx="718117" cy="147782"/>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久其报表</a:t>
            </a:r>
            <a:endPar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endParaRPr>
          </a:p>
        </p:txBody>
      </p:sp>
      <p:sp>
        <p:nvSpPr>
          <p:cNvPr id="22" name="圆角矩形 18">
            <a:extLst>
              <a:ext uri="{FF2B5EF4-FFF2-40B4-BE49-F238E27FC236}">
                <a16:creationId xmlns:a16="http://schemas.microsoft.com/office/drawing/2014/main" id="{5C5F6D68-E22B-E718-DA07-1C3EDAE5BB97}"/>
              </a:ext>
            </a:extLst>
          </p:cNvPr>
          <p:cNvSpPr txBox="1"/>
          <p:nvPr/>
        </p:nvSpPr>
        <p:spPr>
          <a:xfrm>
            <a:off x="8661813" y="2602184"/>
            <a:ext cx="1228370" cy="215444"/>
          </a:xfrm>
          <a:prstGeom prst="rect">
            <a:avLst/>
          </a:prstGeom>
          <a:ln w="12700">
            <a:miter lim="400000"/>
          </a:ln>
        </p:spPr>
        <p:txBody>
          <a:bodyPr lIns="45719" rIns="45719"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全场景经营管理</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23" name="圆角矩形 20">
            <a:extLst>
              <a:ext uri="{FF2B5EF4-FFF2-40B4-BE49-F238E27FC236}">
                <a16:creationId xmlns:a16="http://schemas.microsoft.com/office/drawing/2014/main" id="{7FBB0221-AC1C-6313-DBB0-1DB2E04E8D9A}"/>
              </a:ext>
            </a:extLst>
          </p:cNvPr>
          <p:cNvSpPr txBox="1"/>
          <p:nvPr/>
        </p:nvSpPr>
        <p:spPr>
          <a:xfrm>
            <a:off x="8208463" y="3095205"/>
            <a:ext cx="1589280" cy="215444"/>
          </a:xfrm>
          <a:prstGeom prst="rect">
            <a:avLst/>
          </a:prstGeom>
          <a:ln w="12700">
            <a:miter lim="400000"/>
          </a:ln>
        </p:spPr>
        <p:txBody>
          <a:bodyPr lIns="45719" rIns="45719"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统一数据服务调度接口</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24" name="圆角矩形">
            <a:extLst>
              <a:ext uri="{FF2B5EF4-FFF2-40B4-BE49-F238E27FC236}">
                <a16:creationId xmlns:a16="http://schemas.microsoft.com/office/drawing/2014/main" id="{C9AB306C-4126-F424-E3D7-D5361977ED36}"/>
              </a:ext>
            </a:extLst>
          </p:cNvPr>
          <p:cNvSpPr/>
          <p:nvPr/>
        </p:nvSpPr>
        <p:spPr>
          <a:xfrm>
            <a:off x="7015620"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25" name="查询">
            <a:extLst>
              <a:ext uri="{FF2B5EF4-FFF2-40B4-BE49-F238E27FC236}">
                <a16:creationId xmlns:a16="http://schemas.microsoft.com/office/drawing/2014/main" id="{B4D37BDE-E168-7E76-AB16-F892B4C482D9}"/>
              </a:ext>
            </a:extLst>
          </p:cNvPr>
          <p:cNvSpPr txBox="1"/>
          <p:nvPr/>
        </p:nvSpPr>
        <p:spPr>
          <a:xfrm>
            <a:off x="7061823"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查询</a:t>
            </a:r>
          </a:p>
        </p:txBody>
      </p:sp>
      <p:sp>
        <p:nvSpPr>
          <p:cNvPr id="26" name="圆角矩形 24">
            <a:extLst>
              <a:ext uri="{FF2B5EF4-FFF2-40B4-BE49-F238E27FC236}">
                <a16:creationId xmlns:a16="http://schemas.microsoft.com/office/drawing/2014/main" id="{6ABC7C72-63B3-ED85-2476-215C10B0B10B}"/>
              </a:ext>
            </a:extLst>
          </p:cNvPr>
          <p:cNvSpPr txBox="1"/>
          <p:nvPr/>
        </p:nvSpPr>
        <p:spPr>
          <a:xfrm>
            <a:off x="8731309" y="3363678"/>
            <a:ext cx="1228370" cy="215444"/>
          </a:xfrm>
          <a:prstGeom prst="rect">
            <a:avLst/>
          </a:prstGeom>
          <a:ln w="12700">
            <a:miter lim="400000"/>
          </a:ln>
        </p:spPr>
        <p:txBody>
          <a:bodyPr lIns="45719" rIns="45719"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功能扩展组件</a:t>
            </a:r>
          </a:p>
        </p:txBody>
      </p:sp>
      <p:sp>
        <p:nvSpPr>
          <p:cNvPr id="27" name="圆角矩形">
            <a:extLst>
              <a:ext uri="{FF2B5EF4-FFF2-40B4-BE49-F238E27FC236}">
                <a16:creationId xmlns:a16="http://schemas.microsoft.com/office/drawing/2014/main" id="{FCEAF74A-8E92-5885-25A2-944C287A04F0}"/>
              </a:ext>
            </a:extLst>
          </p:cNvPr>
          <p:cNvSpPr/>
          <p:nvPr/>
        </p:nvSpPr>
        <p:spPr>
          <a:xfrm>
            <a:off x="7757697"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28" name="建模">
            <a:extLst>
              <a:ext uri="{FF2B5EF4-FFF2-40B4-BE49-F238E27FC236}">
                <a16:creationId xmlns:a16="http://schemas.microsoft.com/office/drawing/2014/main" id="{811698A2-7A8E-4187-BDBC-1CA43249C819}"/>
              </a:ext>
            </a:extLst>
          </p:cNvPr>
          <p:cNvSpPr txBox="1"/>
          <p:nvPr/>
        </p:nvSpPr>
        <p:spPr>
          <a:xfrm>
            <a:off x="7803900"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建模</a:t>
            </a:r>
          </a:p>
        </p:txBody>
      </p:sp>
      <p:sp>
        <p:nvSpPr>
          <p:cNvPr id="29" name="圆角矩形">
            <a:extLst>
              <a:ext uri="{FF2B5EF4-FFF2-40B4-BE49-F238E27FC236}">
                <a16:creationId xmlns:a16="http://schemas.microsoft.com/office/drawing/2014/main" id="{141A5E5C-C696-DA55-8199-AD94A38F0C4C}"/>
              </a:ext>
            </a:extLst>
          </p:cNvPr>
          <p:cNvSpPr/>
          <p:nvPr/>
        </p:nvSpPr>
        <p:spPr>
          <a:xfrm>
            <a:off x="8498983"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30" name="调整">
            <a:extLst>
              <a:ext uri="{FF2B5EF4-FFF2-40B4-BE49-F238E27FC236}">
                <a16:creationId xmlns:a16="http://schemas.microsoft.com/office/drawing/2014/main" id="{8D8C8B6A-F006-82BF-ECF5-A87A9C43CC85}"/>
              </a:ext>
            </a:extLst>
          </p:cNvPr>
          <p:cNvSpPr txBox="1"/>
          <p:nvPr/>
        </p:nvSpPr>
        <p:spPr>
          <a:xfrm>
            <a:off x="8545186"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调整</a:t>
            </a:r>
          </a:p>
        </p:txBody>
      </p:sp>
      <p:sp>
        <p:nvSpPr>
          <p:cNvPr id="31" name="圆角矩形">
            <a:extLst>
              <a:ext uri="{FF2B5EF4-FFF2-40B4-BE49-F238E27FC236}">
                <a16:creationId xmlns:a16="http://schemas.microsoft.com/office/drawing/2014/main" id="{B956C2C6-3B41-95A6-4AE1-E24D4A7BB77D}"/>
              </a:ext>
            </a:extLst>
          </p:cNvPr>
          <p:cNvSpPr/>
          <p:nvPr/>
        </p:nvSpPr>
        <p:spPr>
          <a:xfrm>
            <a:off x="9243594"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32" name="折算">
            <a:extLst>
              <a:ext uri="{FF2B5EF4-FFF2-40B4-BE49-F238E27FC236}">
                <a16:creationId xmlns:a16="http://schemas.microsoft.com/office/drawing/2014/main" id="{9992E8DF-5F08-7D2A-83BF-15FC0D2A309F}"/>
              </a:ext>
            </a:extLst>
          </p:cNvPr>
          <p:cNvSpPr txBox="1"/>
          <p:nvPr/>
        </p:nvSpPr>
        <p:spPr>
          <a:xfrm>
            <a:off x="9289797"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折算</a:t>
            </a:r>
          </a:p>
        </p:txBody>
      </p:sp>
      <p:sp>
        <p:nvSpPr>
          <p:cNvPr id="33" name="圆角矩形">
            <a:extLst>
              <a:ext uri="{FF2B5EF4-FFF2-40B4-BE49-F238E27FC236}">
                <a16:creationId xmlns:a16="http://schemas.microsoft.com/office/drawing/2014/main" id="{D3AE37DD-1A75-C20D-38F8-660A4CF88D81}"/>
              </a:ext>
            </a:extLst>
          </p:cNvPr>
          <p:cNvSpPr/>
          <p:nvPr/>
        </p:nvSpPr>
        <p:spPr>
          <a:xfrm>
            <a:off x="9985671"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34" name="抵消">
            <a:extLst>
              <a:ext uri="{FF2B5EF4-FFF2-40B4-BE49-F238E27FC236}">
                <a16:creationId xmlns:a16="http://schemas.microsoft.com/office/drawing/2014/main" id="{CEE7BA90-5FA2-EEED-C5A0-EE1E42FDCC8A}"/>
              </a:ext>
            </a:extLst>
          </p:cNvPr>
          <p:cNvSpPr txBox="1"/>
          <p:nvPr/>
        </p:nvSpPr>
        <p:spPr>
          <a:xfrm>
            <a:off x="10031874"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抵销</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35" name="圆角矩形">
            <a:extLst>
              <a:ext uri="{FF2B5EF4-FFF2-40B4-BE49-F238E27FC236}">
                <a16:creationId xmlns:a16="http://schemas.microsoft.com/office/drawing/2014/main" id="{93C81061-1904-7740-0846-10CEF10FF6B1}"/>
              </a:ext>
            </a:extLst>
          </p:cNvPr>
          <p:cNvSpPr/>
          <p:nvPr/>
        </p:nvSpPr>
        <p:spPr>
          <a:xfrm>
            <a:off x="10745708" y="355049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36" name="合并">
            <a:extLst>
              <a:ext uri="{FF2B5EF4-FFF2-40B4-BE49-F238E27FC236}">
                <a16:creationId xmlns:a16="http://schemas.microsoft.com/office/drawing/2014/main" id="{B4C2E664-A412-F216-E1CC-D4FAACB9E462}"/>
              </a:ext>
            </a:extLst>
          </p:cNvPr>
          <p:cNvSpPr txBox="1"/>
          <p:nvPr/>
        </p:nvSpPr>
        <p:spPr>
          <a:xfrm>
            <a:off x="10791911" y="3514130"/>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合并</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37" name="圆角矩形">
            <a:extLst>
              <a:ext uri="{FF2B5EF4-FFF2-40B4-BE49-F238E27FC236}">
                <a16:creationId xmlns:a16="http://schemas.microsoft.com/office/drawing/2014/main" id="{6735C12C-4E71-EFD5-EC79-389ED348915A}"/>
              </a:ext>
            </a:extLst>
          </p:cNvPr>
          <p:cNvSpPr/>
          <p:nvPr/>
        </p:nvSpPr>
        <p:spPr>
          <a:xfrm>
            <a:off x="7015620"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38" name="明细对账">
            <a:extLst>
              <a:ext uri="{FF2B5EF4-FFF2-40B4-BE49-F238E27FC236}">
                <a16:creationId xmlns:a16="http://schemas.microsoft.com/office/drawing/2014/main" id="{1E7F0996-31EA-620F-04E9-001A22BA33F8}"/>
              </a:ext>
            </a:extLst>
          </p:cNvPr>
          <p:cNvSpPr txBox="1"/>
          <p:nvPr/>
        </p:nvSpPr>
        <p:spPr>
          <a:xfrm>
            <a:off x="7061823" y="3704965"/>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明细对账</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39" name="圆角矩形">
            <a:extLst>
              <a:ext uri="{FF2B5EF4-FFF2-40B4-BE49-F238E27FC236}">
                <a16:creationId xmlns:a16="http://schemas.microsoft.com/office/drawing/2014/main" id="{C578441B-399D-5ABC-6C33-6EB181B94AC1}"/>
              </a:ext>
            </a:extLst>
          </p:cNvPr>
          <p:cNvSpPr/>
          <p:nvPr/>
        </p:nvSpPr>
        <p:spPr>
          <a:xfrm>
            <a:off x="7757697"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40" name="日记账">
            <a:extLst>
              <a:ext uri="{FF2B5EF4-FFF2-40B4-BE49-F238E27FC236}">
                <a16:creationId xmlns:a16="http://schemas.microsoft.com/office/drawing/2014/main" id="{E562AB4C-0A4E-3A09-5D72-57365AF16DEF}"/>
              </a:ext>
            </a:extLst>
          </p:cNvPr>
          <p:cNvSpPr txBox="1"/>
          <p:nvPr/>
        </p:nvSpPr>
        <p:spPr>
          <a:xfrm>
            <a:off x="7803900" y="3704966"/>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日记账</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41" name="圆角矩形">
            <a:extLst>
              <a:ext uri="{FF2B5EF4-FFF2-40B4-BE49-F238E27FC236}">
                <a16:creationId xmlns:a16="http://schemas.microsoft.com/office/drawing/2014/main" id="{090291AE-B86A-1368-1960-10F5BE3DD860}"/>
              </a:ext>
            </a:extLst>
          </p:cNvPr>
          <p:cNvSpPr/>
          <p:nvPr/>
        </p:nvSpPr>
        <p:spPr>
          <a:xfrm>
            <a:off x="8498983"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42" name="股权关系">
            <a:extLst>
              <a:ext uri="{FF2B5EF4-FFF2-40B4-BE49-F238E27FC236}">
                <a16:creationId xmlns:a16="http://schemas.microsoft.com/office/drawing/2014/main" id="{E01B68EF-2EF7-E09B-02A6-E431487A4D81}"/>
              </a:ext>
            </a:extLst>
          </p:cNvPr>
          <p:cNvSpPr txBox="1"/>
          <p:nvPr/>
        </p:nvSpPr>
        <p:spPr>
          <a:xfrm>
            <a:off x="8545186" y="3704965"/>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股权关系</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43" name="圆角矩形">
            <a:extLst>
              <a:ext uri="{FF2B5EF4-FFF2-40B4-BE49-F238E27FC236}">
                <a16:creationId xmlns:a16="http://schemas.microsoft.com/office/drawing/2014/main" id="{C0C94A57-4092-28E9-4244-E15A787155E3}"/>
              </a:ext>
            </a:extLst>
          </p:cNvPr>
          <p:cNvSpPr/>
          <p:nvPr/>
        </p:nvSpPr>
        <p:spPr>
          <a:xfrm>
            <a:off x="9243594"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44" name="对账抵消">
            <a:extLst>
              <a:ext uri="{FF2B5EF4-FFF2-40B4-BE49-F238E27FC236}">
                <a16:creationId xmlns:a16="http://schemas.microsoft.com/office/drawing/2014/main" id="{D6BC20A4-CDE8-8D05-AF97-BBDA7A2F9147}"/>
              </a:ext>
            </a:extLst>
          </p:cNvPr>
          <p:cNvSpPr txBox="1"/>
          <p:nvPr/>
        </p:nvSpPr>
        <p:spPr>
          <a:xfrm>
            <a:off x="9289797" y="3704965"/>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对账</a:t>
            </a: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抵销</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45" name="圆角矩形">
            <a:extLst>
              <a:ext uri="{FF2B5EF4-FFF2-40B4-BE49-F238E27FC236}">
                <a16:creationId xmlns:a16="http://schemas.microsoft.com/office/drawing/2014/main" id="{3D1E7577-53FE-54F1-B368-1965B28F76A0}"/>
              </a:ext>
            </a:extLst>
          </p:cNvPr>
          <p:cNvSpPr/>
          <p:nvPr/>
        </p:nvSpPr>
        <p:spPr>
          <a:xfrm>
            <a:off x="9985671"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46" name="数据验证">
            <a:extLst>
              <a:ext uri="{FF2B5EF4-FFF2-40B4-BE49-F238E27FC236}">
                <a16:creationId xmlns:a16="http://schemas.microsoft.com/office/drawing/2014/main" id="{FC68EE57-5F54-9715-DD07-8D92360ADB21}"/>
              </a:ext>
            </a:extLst>
          </p:cNvPr>
          <p:cNvSpPr txBox="1"/>
          <p:nvPr/>
        </p:nvSpPr>
        <p:spPr>
          <a:xfrm>
            <a:off x="10031874" y="3704965"/>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数据验证</a:t>
            </a:r>
          </a:p>
        </p:txBody>
      </p:sp>
      <p:sp>
        <p:nvSpPr>
          <p:cNvPr id="47" name="圆角矩形">
            <a:extLst>
              <a:ext uri="{FF2B5EF4-FFF2-40B4-BE49-F238E27FC236}">
                <a16:creationId xmlns:a16="http://schemas.microsoft.com/office/drawing/2014/main" id="{DB95E66E-E78E-CF75-26FB-17A7163AB1C7}"/>
              </a:ext>
            </a:extLst>
          </p:cNvPr>
          <p:cNvSpPr/>
          <p:nvPr/>
        </p:nvSpPr>
        <p:spPr>
          <a:xfrm>
            <a:off x="10745708" y="3741332"/>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48" name="过程监控">
            <a:extLst>
              <a:ext uri="{FF2B5EF4-FFF2-40B4-BE49-F238E27FC236}">
                <a16:creationId xmlns:a16="http://schemas.microsoft.com/office/drawing/2014/main" id="{AD82159F-1F6A-0A87-4F19-171AB34323B5}"/>
              </a:ext>
            </a:extLst>
          </p:cNvPr>
          <p:cNvSpPr txBox="1"/>
          <p:nvPr/>
        </p:nvSpPr>
        <p:spPr>
          <a:xfrm>
            <a:off x="10791911" y="3704965"/>
            <a:ext cx="586955"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过程监控</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49" name="圆角矩形 37">
            <a:extLst>
              <a:ext uri="{FF2B5EF4-FFF2-40B4-BE49-F238E27FC236}">
                <a16:creationId xmlns:a16="http://schemas.microsoft.com/office/drawing/2014/main" id="{09DC2B6B-D0D6-7947-B4F3-7B127EF979C5}"/>
              </a:ext>
            </a:extLst>
          </p:cNvPr>
          <p:cNvSpPr/>
          <p:nvPr/>
        </p:nvSpPr>
        <p:spPr>
          <a:xfrm>
            <a:off x="6876911" y="3983485"/>
            <a:ext cx="4682133" cy="573893"/>
          </a:xfrm>
          <a:prstGeom prst="roundRect">
            <a:avLst>
              <a:gd name="adj" fmla="val 6876"/>
            </a:avLst>
          </a:prstGeom>
          <a:solidFill>
            <a:srgbClr val="FFFFFF"/>
          </a:solidFill>
          <a:ln w="6350">
            <a:solidFill>
              <a:schemeClr val="tx1"/>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50" name="圆角矩形">
            <a:extLst>
              <a:ext uri="{FF2B5EF4-FFF2-40B4-BE49-F238E27FC236}">
                <a16:creationId xmlns:a16="http://schemas.microsoft.com/office/drawing/2014/main" id="{F1178695-71D2-95E2-3BC9-6215F2A24BCE}"/>
              </a:ext>
            </a:extLst>
          </p:cNvPr>
          <p:cNvSpPr/>
          <p:nvPr/>
        </p:nvSpPr>
        <p:spPr>
          <a:xfrm>
            <a:off x="7015621"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51" name="参数配置">
            <a:extLst>
              <a:ext uri="{FF2B5EF4-FFF2-40B4-BE49-F238E27FC236}">
                <a16:creationId xmlns:a16="http://schemas.microsoft.com/office/drawing/2014/main" id="{365D079F-8B6F-03B1-C764-A74A562DF197}"/>
              </a:ext>
            </a:extLst>
          </p:cNvPr>
          <p:cNvSpPr txBox="1"/>
          <p:nvPr/>
        </p:nvSpPr>
        <p:spPr>
          <a:xfrm>
            <a:off x="7061824" y="4152223"/>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参数配置</a:t>
            </a:r>
          </a:p>
        </p:txBody>
      </p:sp>
      <p:sp>
        <p:nvSpPr>
          <p:cNvPr id="52" name="圆角矩形 39">
            <a:extLst>
              <a:ext uri="{FF2B5EF4-FFF2-40B4-BE49-F238E27FC236}">
                <a16:creationId xmlns:a16="http://schemas.microsoft.com/office/drawing/2014/main" id="{D8536A7B-5E64-0688-7334-A707A67E7C1E}"/>
              </a:ext>
            </a:extLst>
          </p:cNvPr>
          <p:cNvSpPr txBox="1"/>
          <p:nvPr/>
        </p:nvSpPr>
        <p:spPr>
          <a:xfrm>
            <a:off x="8731309" y="3987604"/>
            <a:ext cx="1228370" cy="215444"/>
          </a:xfrm>
          <a:prstGeom prst="rect">
            <a:avLst/>
          </a:prstGeom>
          <a:ln w="12700">
            <a:miter lim="400000"/>
          </a:ln>
        </p:spPr>
        <p:txBody>
          <a:bodyPr lIns="45719" rIns="45719"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数据采集组件</a:t>
            </a:r>
          </a:p>
        </p:txBody>
      </p:sp>
      <p:sp>
        <p:nvSpPr>
          <p:cNvPr id="53" name="圆角矩形">
            <a:extLst>
              <a:ext uri="{FF2B5EF4-FFF2-40B4-BE49-F238E27FC236}">
                <a16:creationId xmlns:a16="http://schemas.microsoft.com/office/drawing/2014/main" id="{F0B1D6ED-2B22-1A2F-F10C-2B0138D1F50F}"/>
              </a:ext>
            </a:extLst>
          </p:cNvPr>
          <p:cNvSpPr/>
          <p:nvPr/>
        </p:nvSpPr>
        <p:spPr>
          <a:xfrm>
            <a:off x="7753322"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54" name="数据映射">
            <a:extLst>
              <a:ext uri="{FF2B5EF4-FFF2-40B4-BE49-F238E27FC236}">
                <a16:creationId xmlns:a16="http://schemas.microsoft.com/office/drawing/2014/main" id="{1BD4E410-9DF8-4E66-5099-30B669D404B8}"/>
              </a:ext>
            </a:extLst>
          </p:cNvPr>
          <p:cNvSpPr txBox="1"/>
          <p:nvPr/>
        </p:nvSpPr>
        <p:spPr>
          <a:xfrm>
            <a:off x="7799525" y="4152223"/>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数据映射</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55" name="圆角矩形">
            <a:extLst>
              <a:ext uri="{FF2B5EF4-FFF2-40B4-BE49-F238E27FC236}">
                <a16:creationId xmlns:a16="http://schemas.microsoft.com/office/drawing/2014/main" id="{C3C13176-02A1-0DCB-AEC1-911229A8B8B3}"/>
              </a:ext>
            </a:extLst>
          </p:cNvPr>
          <p:cNvSpPr/>
          <p:nvPr/>
        </p:nvSpPr>
        <p:spPr>
          <a:xfrm>
            <a:off x="8491313"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56" name="重分类">
            <a:extLst>
              <a:ext uri="{FF2B5EF4-FFF2-40B4-BE49-F238E27FC236}">
                <a16:creationId xmlns:a16="http://schemas.microsoft.com/office/drawing/2014/main" id="{E048A267-2240-FCCB-E520-1B2BB6334CC4}"/>
              </a:ext>
            </a:extLst>
          </p:cNvPr>
          <p:cNvSpPr txBox="1"/>
          <p:nvPr/>
        </p:nvSpPr>
        <p:spPr>
          <a:xfrm>
            <a:off x="8537516" y="4152224"/>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重分类</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57" name="圆角矩形">
            <a:extLst>
              <a:ext uri="{FF2B5EF4-FFF2-40B4-BE49-F238E27FC236}">
                <a16:creationId xmlns:a16="http://schemas.microsoft.com/office/drawing/2014/main" id="{F772220A-73CE-5E87-62C6-CD0878DB5B98}"/>
              </a:ext>
            </a:extLst>
          </p:cNvPr>
          <p:cNvSpPr/>
          <p:nvPr/>
        </p:nvSpPr>
        <p:spPr>
          <a:xfrm>
            <a:off x="9243594"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58" name="账龄算法">
            <a:extLst>
              <a:ext uri="{FF2B5EF4-FFF2-40B4-BE49-F238E27FC236}">
                <a16:creationId xmlns:a16="http://schemas.microsoft.com/office/drawing/2014/main" id="{E13C1D65-BE7A-A790-E1C1-6BF731A7CBA9}"/>
              </a:ext>
            </a:extLst>
          </p:cNvPr>
          <p:cNvSpPr txBox="1"/>
          <p:nvPr/>
        </p:nvSpPr>
        <p:spPr>
          <a:xfrm>
            <a:off x="9289797" y="4152223"/>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账龄算法</a:t>
            </a:r>
          </a:p>
        </p:txBody>
      </p:sp>
      <p:sp>
        <p:nvSpPr>
          <p:cNvPr id="59" name="圆角矩形">
            <a:extLst>
              <a:ext uri="{FF2B5EF4-FFF2-40B4-BE49-F238E27FC236}">
                <a16:creationId xmlns:a16="http://schemas.microsoft.com/office/drawing/2014/main" id="{6ADE4CBA-5678-FDBB-6136-16EC01440044}"/>
              </a:ext>
            </a:extLst>
          </p:cNvPr>
          <p:cNvSpPr/>
          <p:nvPr/>
        </p:nvSpPr>
        <p:spPr>
          <a:xfrm>
            <a:off x="10001750"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60" name="数据预览">
            <a:extLst>
              <a:ext uri="{FF2B5EF4-FFF2-40B4-BE49-F238E27FC236}">
                <a16:creationId xmlns:a16="http://schemas.microsoft.com/office/drawing/2014/main" id="{C2B0551C-CC1D-3CBD-A6DC-CB9E3363582A}"/>
              </a:ext>
            </a:extLst>
          </p:cNvPr>
          <p:cNvSpPr txBox="1"/>
          <p:nvPr/>
        </p:nvSpPr>
        <p:spPr>
          <a:xfrm>
            <a:off x="10047953" y="4152223"/>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数据预览</a:t>
            </a:r>
          </a:p>
        </p:txBody>
      </p:sp>
      <p:sp>
        <p:nvSpPr>
          <p:cNvPr id="61" name="圆角矩形">
            <a:extLst>
              <a:ext uri="{FF2B5EF4-FFF2-40B4-BE49-F238E27FC236}">
                <a16:creationId xmlns:a16="http://schemas.microsoft.com/office/drawing/2014/main" id="{69580D80-B9EB-943E-FC9F-1DB779E85609}"/>
              </a:ext>
            </a:extLst>
          </p:cNvPr>
          <p:cNvSpPr/>
          <p:nvPr/>
        </p:nvSpPr>
        <p:spPr>
          <a:xfrm>
            <a:off x="10744550" y="4188591"/>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62" name="系统日志">
            <a:extLst>
              <a:ext uri="{FF2B5EF4-FFF2-40B4-BE49-F238E27FC236}">
                <a16:creationId xmlns:a16="http://schemas.microsoft.com/office/drawing/2014/main" id="{84C9D279-A6D9-C8B0-DD08-8A8F4860DDAA}"/>
              </a:ext>
            </a:extLst>
          </p:cNvPr>
          <p:cNvSpPr txBox="1"/>
          <p:nvPr/>
        </p:nvSpPr>
        <p:spPr>
          <a:xfrm>
            <a:off x="10790753" y="4152223"/>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系统日志</a:t>
            </a:r>
          </a:p>
        </p:txBody>
      </p:sp>
      <p:sp>
        <p:nvSpPr>
          <p:cNvPr id="63" name="圆角矩形">
            <a:extLst>
              <a:ext uri="{FF2B5EF4-FFF2-40B4-BE49-F238E27FC236}">
                <a16:creationId xmlns:a16="http://schemas.microsoft.com/office/drawing/2014/main" id="{3F67BFE9-EA3C-D4FF-B489-BC0573543C24}"/>
              </a:ext>
            </a:extLst>
          </p:cNvPr>
          <p:cNvSpPr/>
          <p:nvPr/>
        </p:nvSpPr>
        <p:spPr>
          <a:xfrm>
            <a:off x="7753322" y="437942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64" name="浪潮适配">
            <a:extLst>
              <a:ext uri="{FF2B5EF4-FFF2-40B4-BE49-F238E27FC236}">
                <a16:creationId xmlns:a16="http://schemas.microsoft.com/office/drawing/2014/main" id="{F57D5638-5D58-17AA-18BE-6E5574A8A710}"/>
              </a:ext>
            </a:extLst>
          </p:cNvPr>
          <p:cNvSpPr txBox="1"/>
          <p:nvPr/>
        </p:nvSpPr>
        <p:spPr>
          <a:xfrm>
            <a:off x="7799525" y="4343059"/>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浪潮适配</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65" name="圆角矩形">
            <a:extLst>
              <a:ext uri="{FF2B5EF4-FFF2-40B4-BE49-F238E27FC236}">
                <a16:creationId xmlns:a16="http://schemas.microsoft.com/office/drawing/2014/main" id="{F508873A-72A1-0615-2527-13ABCC2C8A99}"/>
              </a:ext>
            </a:extLst>
          </p:cNvPr>
          <p:cNvSpPr/>
          <p:nvPr/>
        </p:nvSpPr>
        <p:spPr>
          <a:xfrm>
            <a:off x="8491313" y="437942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66" name="用友适配">
            <a:extLst>
              <a:ext uri="{FF2B5EF4-FFF2-40B4-BE49-F238E27FC236}">
                <a16:creationId xmlns:a16="http://schemas.microsoft.com/office/drawing/2014/main" id="{8DD14AEE-2591-4142-3669-46B56D4D7164}"/>
              </a:ext>
            </a:extLst>
          </p:cNvPr>
          <p:cNvSpPr txBox="1"/>
          <p:nvPr/>
        </p:nvSpPr>
        <p:spPr>
          <a:xfrm>
            <a:off x="8537516" y="4343059"/>
            <a:ext cx="586954" cy="215442"/>
          </a:xfrm>
          <a:prstGeom prst="rect">
            <a:avLst/>
          </a:prstGeom>
          <a:noFill/>
          <a:ln w="12700" cap="flat">
            <a:noFill/>
            <a:miter lim="400000"/>
          </a:ln>
          <a:effectLst/>
        </p:spPr>
        <p:txBody>
          <a:bodyPr wrap="square" lIns="45719" tIns="45719" rIns="45719" bIns="45719" numCol="1" anchor="ctr">
            <a:spAutoFit/>
          </a:bodyPr>
          <a:lstStyle>
            <a:lvl1pPr algn="ctr">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用友适配</a:t>
            </a:r>
          </a:p>
        </p:txBody>
      </p:sp>
      <p:sp>
        <p:nvSpPr>
          <p:cNvPr id="67" name="圆角矩形">
            <a:extLst>
              <a:ext uri="{FF2B5EF4-FFF2-40B4-BE49-F238E27FC236}">
                <a16:creationId xmlns:a16="http://schemas.microsoft.com/office/drawing/2014/main" id="{E1FD2C51-CB09-D602-1113-36863FB0A2E4}"/>
              </a:ext>
            </a:extLst>
          </p:cNvPr>
          <p:cNvSpPr/>
          <p:nvPr/>
        </p:nvSpPr>
        <p:spPr>
          <a:xfrm>
            <a:off x="9243594" y="4379427"/>
            <a:ext cx="679362" cy="142708"/>
          </a:xfrm>
          <a:prstGeom prst="roundRect">
            <a:avLst>
              <a:gd name="adj" fmla="val 16667"/>
            </a:avLst>
          </a:prstGeom>
          <a:solidFill>
            <a:srgbClr val="DDE8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68" name="Excel导入">
            <a:extLst>
              <a:ext uri="{FF2B5EF4-FFF2-40B4-BE49-F238E27FC236}">
                <a16:creationId xmlns:a16="http://schemas.microsoft.com/office/drawing/2014/main" id="{826AC353-0CB0-2D20-9CE8-520618F7B14A}"/>
              </a:ext>
            </a:extLst>
          </p:cNvPr>
          <p:cNvSpPr txBox="1"/>
          <p:nvPr/>
        </p:nvSpPr>
        <p:spPr>
          <a:xfrm>
            <a:off x="9289797" y="4343059"/>
            <a:ext cx="586954" cy="215442"/>
          </a:xfrm>
          <a:prstGeom prst="rect">
            <a:avLst/>
          </a:prstGeom>
          <a:noFill/>
          <a:ln w="12700" cap="flat">
            <a:noFill/>
            <a:miter lim="400000"/>
          </a:ln>
          <a:effectLst/>
        </p:spPr>
        <p:txBody>
          <a:bodyPr wrap="square" lIns="45719" tIns="45719" rIns="45719" bIns="45719" numCol="1"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Excel导入</a:t>
            </a:r>
          </a:p>
        </p:txBody>
      </p:sp>
      <p:sp>
        <p:nvSpPr>
          <p:cNvPr id="69" name="圆角矩形 51">
            <a:extLst>
              <a:ext uri="{FF2B5EF4-FFF2-40B4-BE49-F238E27FC236}">
                <a16:creationId xmlns:a16="http://schemas.microsoft.com/office/drawing/2014/main" id="{E02291CD-584E-3E95-F061-D962AF9F3379}"/>
              </a:ext>
            </a:extLst>
          </p:cNvPr>
          <p:cNvSpPr txBox="1"/>
          <p:nvPr/>
        </p:nvSpPr>
        <p:spPr>
          <a:xfrm>
            <a:off x="7561445" y="4619420"/>
            <a:ext cx="2416788" cy="338554"/>
          </a:xfrm>
          <a:prstGeom prst="rect">
            <a:avLst/>
          </a:prstGeom>
          <a:ln w="12700">
            <a:miter lim="400000"/>
          </a:ln>
        </p:spPr>
        <p:txBody>
          <a:bodyPr lIns="45719" rIns="45719"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对接财务数据</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连接</a:t>
            </a:r>
            <a:r>
              <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a:t>
            </a: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采集</a:t>
            </a:r>
            <a:r>
              <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a:t>
            </a: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清洗</a:t>
            </a:r>
            <a:r>
              <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a:t>
            </a: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转化，整合异构数据源</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70" name="圆角矩形 53">
            <a:extLst>
              <a:ext uri="{FF2B5EF4-FFF2-40B4-BE49-F238E27FC236}">
                <a16:creationId xmlns:a16="http://schemas.microsoft.com/office/drawing/2014/main" id="{3CE2B5E0-EBB7-CC11-F91A-B8446966DA6E}"/>
              </a:ext>
            </a:extLst>
          </p:cNvPr>
          <p:cNvSpPr/>
          <p:nvPr/>
        </p:nvSpPr>
        <p:spPr>
          <a:xfrm>
            <a:off x="6876912" y="5060705"/>
            <a:ext cx="4682133" cy="267137"/>
          </a:xfrm>
          <a:prstGeom prst="roundRect">
            <a:avLst>
              <a:gd name="adj" fmla="val 16667"/>
            </a:avLst>
          </a:prstGeom>
          <a:solidFill>
            <a:srgbClr val="FFFFFF"/>
          </a:solidFill>
          <a:ln w="12700">
            <a:solidFill>
              <a:srgbClr val="815BDB"/>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71" name="圆角矩形">
            <a:extLst>
              <a:ext uri="{FF2B5EF4-FFF2-40B4-BE49-F238E27FC236}">
                <a16:creationId xmlns:a16="http://schemas.microsoft.com/office/drawing/2014/main" id="{DB86FA99-2B00-A7C7-30BB-69F94E5377CA}"/>
              </a:ext>
            </a:extLst>
          </p:cNvPr>
          <p:cNvSpPr/>
          <p:nvPr/>
        </p:nvSpPr>
        <p:spPr>
          <a:xfrm>
            <a:off x="7549546" y="5109515"/>
            <a:ext cx="718117" cy="180930"/>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浪潮</a:t>
            </a:r>
          </a:p>
        </p:txBody>
      </p:sp>
      <p:sp>
        <p:nvSpPr>
          <p:cNvPr id="72" name="圆角矩形">
            <a:extLst>
              <a:ext uri="{FF2B5EF4-FFF2-40B4-BE49-F238E27FC236}">
                <a16:creationId xmlns:a16="http://schemas.microsoft.com/office/drawing/2014/main" id="{A857023E-E0D4-E7D5-1A2E-E198EE04D94A}"/>
              </a:ext>
            </a:extLst>
          </p:cNvPr>
          <p:cNvSpPr/>
          <p:nvPr/>
        </p:nvSpPr>
        <p:spPr>
          <a:xfrm>
            <a:off x="8918580" y="5109515"/>
            <a:ext cx="718117" cy="180930"/>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rPr>
              <a:t>用友</a:t>
            </a:r>
          </a:p>
        </p:txBody>
      </p:sp>
      <p:sp>
        <p:nvSpPr>
          <p:cNvPr id="73" name="圆角矩形">
            <a:extLst>
              <a:ext uri="{FF2B5EF4-FFF2-40B4-BE49-F238E27FC236}">
                <a16:creationId xmlns:a16="http://schemas.microsoft.com/office/drawing/2014/main" id="{E86E6218-7F73-3ED4-0A28-1B63C3B1FC2F}"/>
              </a:ext>
            </a:extLst>
          </p:cNvPr>
          <p:cNvSpPr/>
          <p:nvPr/>
        </p:nvSpPr>
        <p:spPr>
          <a:xfrm>
            <a:off x="10239747" y="5109515"/>
            <a:ext cx="718117" cy="180930"/>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lang="en" altLang="zh-CN"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Excel</a:t>
            </a:r>
          </a:p>
        </p:txBody>
      </p:sp>
      <p:sp>
        <p:nvSpPr>
          <p:cNvPr id="74" name="上箭头 17">
            <a:extLst>
              <a:ext uri="{FF2B5EF4-FFF2-40B4-BE49-F238E27FC236}">
                <a16:creationId xmlns:a16="http://schemas.microsoft.com/office/drawing/2014/main" id="{D7E3BAEE-D2A6-27F3-6C45-9C7C5DC758ED}"/>
              </a:ext>
            </a:extLst>
          </p:cNvPr>
          <p:cNvSpPr/>
          <p:nvPr/>
        </p:nvSpPr>
        <p:spPr>
          <a:xfrm>
            <a:off x="10329916" y="3076247"/>
            <a:ext cx="165944" cy="250758"/>
          </a:xfrm>
          <a:custGeom>
            <a:avLst/>
            <a:gdLst/>
            <a:ahLst/>
            <a:cxnLst>
              <a:cxn ang="0">
                <a:pos x="wd2" y="hd2"/>
              </a:cxn>
              <a:cxn ang="5400000">
                <a:pos x="wd2" y="hd2"/>
              </a:cxn>
              <a:cxn ang="10800000">
                <a:pos x="wd2" y="hd2"/>
              </a:cxn>
              <a:cxn ang="16200000">
                <a:pos x="wd2" y="hd2"/>
              </a:cxn>
            </a:cxnLst>
            <a:rect l="0" t="0" r="r" b="b"/>
            <a:pathLst>
              <a:path w="21600" h="21600" extrusionOk="0">
                <a:moveTo>
                  <a:pt x="0" y="5936"/>
                </a:moveTo>
                <a:lnTo>
                  <a:pt x="10800" y="0"/>
                </a:lnTo>
                <a:lnTo>
                  <a:pt x="21600" y="5936"/>
                </a:lnTo>
                <a:lnTo>
                  <a:pt x="16200" y="5936"/>
                </a:lnTo>
                <a:lnTo>
                  <a:pt x="16200" y="21600"/>
                </a:lnTo>
                <a:lnTo>
                  <a:pt x="5400" y="21600"/>
                </a:lnTo>
                <a:lnTo>
                  <a:pt x="5400" y="5936"/>
                </a:lnTo>
                <a:close/>
              </a:path>
            </a:pathLst>
          </a:custGeom>
          <a:solidFill>
            <a:srgbClr val="815BDA"/>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75" name="上箭头 58">
            <a:extLst>
              <a:ext uri="{FF2B5EF4-FFF2-40B4-BE49-F238E27FC236}">
                <a16:creationId xmlns:a16="http://schemas.microsoft.com/office/drawing/2014/main" id="{DB58B9CB-5B41-D73F-458B-B3512028F4C9}"/>
              </a:ext>
            </a:extLst>
          </p:cNvPr>
          <p:cNvSpPr/>
          <p:nvPr/>
        </p:nvSpPr>
        <p:spPr>
          <a:xfrm>
            <a:off x="10399413" y="4694801"/>
            <a:ext cx="165944" cy="250758"/>
          </a:xfrm>
          <a:custGeom>
            <a:avLst/>
            <a:gdLst/>
            <a:ahLst/>
            <a:cxnLst>
              <a:cxn ang="0">
                <a:pos x="wd2" y="hd2"/>
              </a:cxn>
              <a:cxn ang="5400000">
                <a:pos x="wd2" y="hd2"/>
              </a:cxn>
              <a:cxn ang="10800000">
                <a:pos x="wd2" y="hd2"/>
              </a:cxn>
              <a:cxn ang="16200000">
                <a:pos x="wd2" y="hd2"/>
              </a:cxn>
            </a:cxnLst>
            <a:rect l="0" t="0" r="r" b="b"/>
            <a:pathLst>
              <a:path w="21600" h="21600" extrusionOk="0">
                <a:moveTo>
                  <a:pt x="0" y="5936"/>
                </a:moveTo>
                <a:lnTo>
                  <a:pt x="10800" y="0"/>
                </a:lnTo>
                <a:lnTo>
                  <a:pt x="21600" y="5936"/>
                </a:lnTo>
                <a:lnTo>
                  <a:pt x="16200" y="5936"/>
                </a:lnTo>
                <a:lnTo>
                  <a:pt x="16200" y="21600"/>
                </a:lnTo>
                <a:lnTo>
                  <a:pt x="5400" y="21600"/>
                </a:lnTo>
                <a:lnTo>
                  <a:pt x="5400" y="5936"/>
                </a:lnTo>
                <a:close/>
              </a:path>
            </a:pathLst>
          </a:custGeom>
          <a:solidFill>
            <a:schemeClr val="accent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76" name="文本框 61">
            <a:extLst>
              <a:ext uri="{FF2B5EF4-FFF2-40B4-BE49-F238E27FC236}">
                <a16:creationId xmlns:a16="http://schemas.microsoft.com/office/drawing/2014/main" id="{DA4C4D35-BAB4-55EA-79FE-ACCB559078A9}"/>
              </a:ext>
            </a:extLst>
          </p:cNvPr>
          <p:cNvSpPr txBox="1"/>
          <p:nvPr/>
        </p:nvSpPr>
        <p:spPr>
          <a:xfrm>
            <a:off x="5292159" y="3980656"/>
            <a:ext cx="477052" cy="246221"/>
          </a:xfrm>
          <a:prstGeom prst="rect">
            <a:avLst/>
          </a:prstGeom>
          <a:ln w="12700">
            <a:miter lim="400000"/>
          </a:ln>
        </p:spPr>
        <p:txBody>
          <a:bodyPr wrap="none" lIns="45719" rIns="45719">
            <a:spAutoFit/>
          </a:bodyPr>
          <a:lstStyle>
            <a:lvl1pPr>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u="none" strike="noStrike" kern="1200" cap="none" spc="0" normalizeH="0" baseline="0" noProof="0" dirty="0" err="1">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rPr>
              <a:t>组件层</a:t>
            </a:r>
            <a:endParaRPr kumimoji="0"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77" name="文本框 62">
            <a:extLst>
              <a:ext uri="{FF2B5EF4-FFF2-40B4-BE49-F238E27FC236}">
                <a16:creationId xmlns:a16="http://schemas.microsoft.com/office/drawing/2014/main" id="{8A8707E1-DB4D-343D-5E71-58E7C1D69D7B}"/>
              </a:ext>
            </a:extLst>
          </p:cNvPr>
          <p:cNvSpPr txBox="1"/>
          <p:nvPr/>
        </p:nvSpPr>
        <p:spPr>
          <a:xfrm>
            <a:off x="5292159" y="5180209"/>
            <a:ext cx="477052" cy="246221"/>
          </a:xfrm>
          <a:prstGeom prst="rect">
            <a:avLst/>
          </a:prstGeom>
          <a:ln w="12700">
            <a:miter lim="400000"/>
          </a:ln>
        </p:spPr>
        <p:txBody>
          <a:bodyPr wrap="none" lIns="45719" rIns="45719">
            <a:spAutoFit/>
          </a:bodyPr>
          <a:lstStyle>
            <a:lvl1pPr>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u="none" strike="noStrike" kern="1200" cap="none" spc="0" normalizeH="0" baseline="0" noProof="0" dirty="0" err="1">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数据层</a:t>
            </a:r>
            <a:endParaRPr kumimoji="0"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78" name="圆角矩形">
            <a:extLst>
              <a:ext uri="{FF2B5EF4-FFF2-40B4-BE49-F238E27FC236}">
                <a16:creationId xmlns:a16="http://schemas.microsoft.com/office/drawing/2014/main" id="{37E951CF-1228-BB51-CB8F-F752A2DAED49}"/>
              </a:ext>
            </a:extLst>
          </p:cNvPr>
          <p:cNvSpPr/>
          <p:nvPr/>
        </p:nvSpPr>
        <p:spPr>
          <a:xfrm>
            <a:off x="6014403" y="5109515"/>
            <a:ext cx="718117" cy="180930"/>
          </a:xfrm>
          <a:prstGeom prst="roundRect">
            <a:avLst>
              <a:gd name="adj" fmla="val 16667"/>
            </a:avLst>
          </a:prstGeom>
          <a:solidFill>
            <a:schemeClr val="bg1"/>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lang="en"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SAP ECC</a:t>
            </a:r>
          </a:p>
        </p:txBody>
      </p:sp>
      <p:grpSp>
        <p:nvGrpSpPr>
          <p:cNvPr id="79" name="圆角矩形 65">
            <a:extLst>
              <a:ext uri="{FF2B5EF4-FFF2-40B4-BE49-F238E27FC236}">
                <a16:creationId xmlns:a16="http://schemas.microsoft.com/office/drawing/2014/main" id="{A5EE57C7-2A07-743A-5BD7-BA5B29879C76}"/>
              </a:ext>
            </a:extLst>
          </p:cNvPr>
          <p:cNvGrpSpPr/>
          <p:nvPr/>
        </p:nvGrpSpPr>
        <p:grpSpPr>
          <a:xfrm>
            <a:off x="5898921" y="3451231"/>
            <a:ext cx="718117" cy="461663"/>
            <a:chOff x="0" y="14508"/>
            <a:chExt cx="868211" cy="672023"/>
          </a:xfrm>
        </p:grpSpPr>
        <p:sp>
          <p:nvSpPr>
            <p:cNvPr id="80" name="圆角矩形">
              <a:extLst>
                <a:ext uri="{FF2B5EF4-FFF2-40B4-BE49-F238E27FC236}">
                  <a16:creationId xmlns:a16="http://schemas.microsoft.com/office/drawing/2014/main" id="{B6BE634B-E5D3-F562-A46C-762837442F49}"/>
                </a:ext>
              </a:extLst>
            </p:cNvPr>
            <p:cNvSpPr/>
            <p:nvPr/>
          </p:nvSpPr>
          <p:spPr>
            <a:xfrm>
              <a:off x="0" y="29010"/>
              <a:ext cx="868211" cy="643020"/>
            </a:xfrm>
            <a:prstGeom prst="roundRect">
              <a:avLst>
                <a:gd name="adj" fmla="val 16667"/>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81" name="BPC…">
              <a:extLst>
                <a:ext uri="{FF2B5EF4-FFF2-40B4-BE49-F238E27FC236}">
                  <a16:creationId xmlns:a16="http://schemas.microsoft.com/office/drawing/2014/main" id="{102F7D77-C76F-A236-02B1-CE490B8AADB2}"/>
                </a:ext>
              </a:extLst>
            </p:cNvPr>
            <p:cNvSpPr txBox="1"/>
            <p:nvPr/>
          </p:nvSpPr>
          <p:spPr>
            <a:xfrm>
              <a:off x="77109" y="14508"/>
              <a:ext cx="713991" cy="672023"/>
            </a:xfrm>
            <a:prstGeom prst="rect">
              <a:avLst/>
            </a:prstGeom>
            <a:noFill/>
            <a:ln w="12700" cap="flat">
              <a:noFill/>
              <a:miter lim="400000"/>
            </a:ln>
            <a:effectLst/>
          </p:spPr>
          <p:txBody>
            <a:bodyPr wrap="square" lIns="45719" tIns="45719" rIns="45719" bIns="45719" numCol="1"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BPC</a:t>
              </a: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应用服务器</a:t>
              </a:r>
            </a:p>
          </p:txBody>
        </p:sp>
      </p:grpSp>
      <p:grpSp>
        <p:nvGrpSpPr>
          <p:cNvPr id="82" name="圆角矩形 66">
            <a:extLst>
              <a:ext uri="{FF2B5EF4-FFF2-40B4-BE49-F238E27FC236}">
                <a16:creationId xmlns:a16="http://schemas.microsoft.com/office/drawing/2014/main" id="{0ECF5D8F-736B-9A5F-4C53-F27E6CD16813}"/>
              </a:ext>
            </a:extLst>
          </p:cNvPr>
          <p:cNvGrpSpPr/>
          <p:nvPr/>
        </p:nvGrpSpPr>
        <p:grpSpPr>
          <a:xfrm>
            <a:off x="5898921" y="4104586"/>
            <a:ext cx="718117" cy="441739"/>
            <a:chOff x="0" y="0"/>
            <a:chExt cx="868211" cy="643019"/>
          </a:xfrm>
        </p:grpSpPr>
        <p:sp>
          <p:nvSpPr>
            <p:cNvPr id="83" name="圆角矩形">
              <a:extLst>
                <a:ext uri="{FF2B5EF4-FFF2-40B4-BE49-F238E27FC236}">
                  <a16:creationId xmlns:a16="http://schemas.microsoft.com/office/drawing/2014/main" id="{66509AF8-5D7C-88C4-5991-BACFD1A08CB4}"/>
                </a:ext>
              </a:extLst>
            </p:cNvPr>
            <p:cNvSpPr/>
            <p:nvPr/>
          </p:nvSpPr>
          <p:spPr>
            <a:xfrm>
              <a:off x="0" y="0"/>
              <a:ext cx="868211" cy="643019"/>
            </a:xfrm>
            <a:prstGeom prst="roundRect">
              <a:avLst>
                <a:gd name="adj" fmla="val 16667"/>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84" name="SAP-BW…">
              <a:extLst>
                <a:ext uri="{FF2B5EF4-FFF2-40B4-BE49-F238E27FC236}">
                  <a16:creationId xmlns:a16="http://schemas.microsoft.com/office/drawing/2014/main" id="{C76ED4B0-9C73-E210-C18A-0B64A601D40B}"/>
                </a:ext>
              </a:extLst>
            </p:cNvPr>
            <p:cNvSpPr txBox="1"/>
            <p:nvPr/>
          </p:nvSpPr>
          <p:spPr>
            <a:xfrm>
              <a:off x="77109" y="75102"/>
              <a:ext cx="713991" cy="492815"/>
            </a:xfrm>
            <a:prstGeom prst="rect">
              <a:avLst/>
            </a:prstGeom>
            <a:noFill/>
            <a:ln w="12700" cap="flat">
              <a:noFill/>
              <a:miter lim="400000"/>
            </a:ln>
            <a:effectLst/>
          </p:spPr>
          <p:txBody>
            <a:bodyPr wrap="square" lIns="45719" tIns="45719" rIns="45719" bIns="45719" numCol="1"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SAP-BW</a:t>
              </a: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数据仓库</a:t>
              </a:r>
            </a:p>
          </p:txBody>
        </p:sp>
      </p:grpSp>
      <p:sp>
        <p:nvSpPr>
          <p:cNvPr id="85" name="上箭头 67">
            <a:extLst>
              <a:ext uri="{FF2B5EF4-FFF2-40B4-BE49-F238E27FC236}">
                <a16:creationId xmlns:a16="http://schemas.microsoft.com/office/drawing/2014/main" id="{979A86B7-110F-8DA5-2DFB-8732A5FCDDA0}"/>
              </a:ext>
            </a:extLst>
          </p:cNvPr>
          <p:cNvSpPr/>
          <p:nvPr/>
        </p:nvSpPr>
        <p:spPr>
          <a:xfrm>
            <a:off x="6196576" y="4694801"/>
            <a:ext cx="165944" cy="250758"/>
          </a:xfrm>
          <a:custGeom>
            <a:avLst/>
            <a:gdLst/>
            <a:ahLst/>
            <a:cxnLst>
              <a:cxn ang="0">
                <a:pos x="wd2" y="hd2"/>
              </a:cxn>
              <a:cxn ang="5400000">
                <a:pos x="wd2" y="hd2"/>
              </a:cxn>
              <a:cxn ang="10800000">
                <a:pos x="wd2" y="hd2"/>
              </a:cxn>
              <a:cxn ang="16200000">
                <a:pos x="wd2" y="hd2"/>
              </a:cxn>
            </a:cxnLst>
            <a:rect l="0" t="0" r="r" b="b"/>
            <a:pathLst>
              <a:path w="21600" h="21600" extrusionOk="0">
                <a:moveTo>
                  <a:pt x="0" y="5936"/>
                </a:moveTo>
                <a:lnTo>
                  <a:pt x="10800" y="0"/>
                </a:lnTo>
                <a:lnTo>
                  <a:pt x="21600" y="5936"/>
                </a:lnTo>
                <a:lnTo>
                  <a:pt x="16200" y="5936"/>
                </a:lnTo>
                <a:lnTo>
                  <a:pt x="16200" y="21600"/>
                </a:lnTo>
                <a:lnTo>
                  <a:pt x="5400" y="21600"/>
                </a:lnTo>
                <a:lnTo>
                  <a:pt x="5400" y="5936"/>
                </a:lnTo>
                <a:close/>
              </a:path>
            </a:pathLst>
          </a:custGeom>
          <a:solidFill>
            <a:schemeClr val="accent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86" name="上箭头 59">
            <a:extLst>
              <a:ext uri="{FF2B5EF4-FFF2-40B4-BE49-F238E27FC236}">
                <a16:creationId xmlns:a16="http://schemas.microsoft.com/office/drawing/2014/main" id="{86CA55DD-3FCF-0563-D9CD-22AA30427304}"/>
              </a:ext>
            </a:extLst>
          </p:cNvPr>
          <p:cNvSpPr/>
          <p:nvPr/>
        </p:nvSpPr>
        <p:spPr>
          <a:xfrm rot="5400000">
            <a:off x="6657041" y="3572742"/>
            <a:ext cx="137826" cy="301914"/>
          </a:xfrm>
          <a:custGeom>
            <a:avLst/>
            <a:gdLst/>
            <a:ahLst/>
            <a:cxnLst>
              <a:cxn ang="0">
                <a:pos x="wd2" y="hd2"/>
              </a:cxn>
              <a:cxn ang="5400000">
                <a:pos x="wd2" y="hd2"/>
              </a:cxn>
              <a:cxn ang="10800000">
                <a:pos x="wd2" y="hd2"/>
              </a:cxn>
              <a:cxn ang="16200000">
                <a:pos x="wd2" y="hd2"/>
              </a:cxn>
            </a:cxnLst>
            <a:rect l="0" t="0" r="r" b="b"/>
            <a:pathLst>
              <a:path w="21600" h="21600" extrusionOk="0">
                <a:moveTo>
                  <a:pt x="0" y="5936"/>
                </a:moveTo>
                <a:lnTo>
                  <a:pt x="10800" y="0"/>
                </a:lnTo>
                <a:lnTo>
                  <a:pt x="21600" y="5936"/>
                </a:lnTo>
                <a:lnTo>
                  <a:pt x="16200" y="5936"/>
                </a:lnTo>
                <a:lnTo>
                  <a:pt x="16200" y="21600"/>
                </a:lnTo>
                <a:lnTo>
                  <a:pt x="5400" y="21600"/>
                </a:lnTo>
                <a:lnTo>
                  <a:pt x="5400" y="5936"/>
                </a:lnTo>
                <a:close/>
              </a:path>
            </a:pathLst>
          </a:custGeom>
          <a:solidFill>
            <a:srgbClr val="815BDA"/>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87" name="上箭头 60">
            <a:extLst>
              <a:ext uri="{FF2B5EF4-FFF2-40B4-BE49-F238E27FC236}">
                <a16:creationId xmlns:a16="http://schemas.microsoft.com/office/drawing/2014/main" id="{30C7C0B0-D77A-0294-D72D-6F59C3BD134C}"/>
              </a:ext>
            </a:extLst>
          </p:cNvPr>
          <p:cNvSpPr/>
          <p:nvPr/>
        </p:nvSpPr>
        <p:spPr>
          <a:xfrm rot="16200000">
            <a:off x="6657041" y="4200911"/>
            <a:ext cx="137826" cy="301914"/>
          </a:xfrm>
          <a:custGeom>
            <a:avLst/>
            <a:gdLst/>
            <a:ahLst/>
            <a:cxnLst>
              <a:cxn ang="0">
                <a:pos x="wd2" y="hd2"/>
              </a:cxn>
              <a:cxn ang="5400000">
                <a:pos x="wd2" y="hd2"/>
              </a:cxn>
              <a:cxn ang="10800000">
                <a:pos x="wd2" y="hd2"/>
              </a:cxn>
              <a:cxn ang="16200000">
                <a:pos x="wd2" y="hd2"/>
              </a:cxn>
            </a:cxnLst>
            <a:rect l="0" t="0" r="r" b="b"/>
            <a:pathLst>
              <a:path w="21600" h="21600" extrusionOk="0">
                <a:moveTo>
                  <a:pt x="0" y="5936"/>
                </a:moveTo>
                <a:lnTo>
                  <a:pt x="10800" y="0"/>
                </a:lnTo>
                <a:lnTo>
                  <a:pt x="21600" y="5936"/>
                </a:lnTo>
                <a:lnTo>
                  <a:pt x="16200" y="5936"/>
                </a:lnTo>
                <a:lnTo>
                  <a:pt x="16200" y="21600"/>
                </a:lnTo>
                <a:lnTo>
                  <a:pt x="5400" y="21600"/>
                </a:lnTo>
                <a:lnTo>
                  <a:pt x="5400" y="5936"/>
                </a:lnTo>
                <a:close/>
              </a:path>
            </a:pathLst>
          </a:custGeom>
          <a:solidFill>
            <a:srgbClr val="815BDA"/>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grpSp>
        <p:nvGrpSpPr>
          <p:cNvPr id="88" name="Google Shape;4686;p87">
            <a:extLst>
              <a:ext uri="{FF2B5EF4-FFF2-40B4-BE49-F238E27FC236}">
                <a16:creationId xmlns:a16="http://schemas.microsoft.com/office/drawing/2014/main" id="{B0F02136-1A44-A8A5-AF52-282174822AD8}"/>
              </a:ext>
            </a:extLst>
          </p:cNvPr>
          <p:cNvGrpSpPr/>
          <p:nvPr/>
        </p:nvGrpSpPr>
        <p:grpSpPr>
          <a:xfrm>
            <a:off x="5425930" y="5019576"/>
            <a:ext cx="170636" cy="182162"/>
            <a:chOff x="0" y="0"/>
            <a:chExt cx="308386" cy="308404"/>
          </a:xfrm>
        </p:grpSpPr>
        <p:sp>
          <p:nvSpPr>
            <p:cNvPr id="89" name="Google Shape;4687;p87">
              <a:extLst>
                <a:ext uri="{FF2B5EF4-FFF2-40B4-BE49-F238E27FC236}">
                  <a16:creationId xmlns:a16="http://schemas.microsoft.com/office/drawing/2014/main" id="{0FC7374A-7976-FAA8-4D9F-B6645F442867}"/>
                </a:ext>
              </a:extLst>
            </p:cNvPr>
            <p:cNvSpPr/>
            <p:nvPr/>
          </p:nvSpPr>
          <p:spPr>
            <a:xfrm>
              <a:off x="0" y="21320"/>
              <a:ext cx="294745" cy="287085"/>
            </a:xfrm>
            <a:custGeom>
              <a:avLst/>
              <a:gdLst/>
              <a:ahLst/>
              <a:cxnLst>
                <a:cxn ang="0">
                  <a:pos x="wd2" y="hd2"/>
                </a:cxn>
                <a:cxn ang="5400000">
                  <a:pos x="wd2" y="hd2"/>
                </a:cxn>
                <a:cxn ang="10800000">
                  <a:pos x="wd2" y="hd2"/>
                </a:cxn>
                <a:cxn ang="16200000">
                  <a:pos x="wd2" y="hd2"/>
                </a:cxn>
              </a:cxnLst>
              <a:rect l="0" t="0" r="r" b="b"/>
              <a:pathLst>
                <a:path w="21508" h="21600" extrusionOk="0">
                  <a:moveTo>
                    <a:pt x="5615" y="1634"/>
                  </a:moveTo>
                  <a:lnTo>
                    <a:pt x="10686" y="10349"/>
                  </a:lnTo>
                  <a:cubicBezTo>
                    <a:pt x="10756" y="10466"/>
                    <a:pt x="10858" y="10559"/>
                    <a:pt x="10977" y="10618"/>
                  </a:cubicBezTo>
                  <a:lnTo>
                    <a:pt x="19954" y="14823"/>
                  </a:lnTo>
                  <a:cubicBezTo>
                    <a:pt x="18227" y="18133"/>
                    <a:pt x="14881" y="20240"/>
                    <a:pt x="11252" y="20240"/>
                  </a:cubicBezTo>
                  <a:cubicBezTo>
                    <a:pt x="5773" y="20240"/>
                    <a:pt x="1318" y="15647"/>
                    <a:pt x="1318" y="9997"/>
                  </a:cubicBezTo>
                  <a:cubicBezTo>
                    <a:pt x="1318" y="6692"/>
                    <a:pt x="2950" y="3545"/>
                    <a:pt x="5615" y="1634"/>
                  </a:cubicBezTo>
                  <a:close/>
                  <a:moveTo>
                    <a:pt x="5827" y="0"/>
                  </a:moveTo>
                  <a:cubicBezTo>
                    <a:pt x="5713" y="0"/>
                    <a:pt x="5597" y="31"/>
                    <a:pt x="5492" y="96"/>
                  </a:cubicBezTo>
                  <a:cubicBezTo>
                    <a:pt x="3857" y="1112"/>
                    <a:pt x="2492" y="2529"/>
                    <a:pt x="1526" y="4222"/>
                  </a:cubicBezTo>
                  <a:cubicBezTo>
                    <a:pt x="526" y="5974"/>
                    <a:pt x="0" y="7968"/>
                    <a:pt x="0" y="9997"/>
                  </a:cubicBezTo>
                  <a:cubicBezTo>
                    <a:pt x="0" y="13083"/>
                    <a:pt x="1174" y="15995"/>
                    <a:pt x="3305" y="18191"/>
                  </a:cubicBezTo>
                  <a:cubicBezTo>
                    <a:pt x="5436" y="20388"/>
                    <a:pt x="8259" y="21600"/>
                    <a:pt x="11252" y="21600"/>
                  </a:cubicBezTo>
                  <a:cubicBezTo>
                    <a:pt x="15615" y="21600"/>
                    <a:pt x="19617" y="18920"/>
                    <a:pt x="21449" y="14776"/>
                  </a:cubicBezTo>
                  <a:cubicBezTo>
                    <a:pt x="21600" y="14435"/>
                    <a:pt x="21452" y="14033"/>
                    <a:pt x="21121" y="13877"/>
                  </a:cubicBezTo>
                  <a:lnTo>
                    <a:pt x="11712" y="9469"/>
                  </a:lnTo>
                  <a:lnTo>
                    <a:pt x="6396" y="333"/>
                  </a:lnTo>
                  <a:cubicBezTo>
                    <a:pt x="6272" y="119"/>
                    <a:pt x="6052" y="0"/>
                    <a:pt x="5827" y="0"/>
                  </a:cubicBezTo>
                  <a:close/>
                </a:path>
              </a:pathLst>
            </a:custGeom>
            <a:solidFill>
              <a:srgbClr val="250F4F"/>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435D74"/>
                  </a:solidFill>
                </a:defRPr>
              </a:pPr>
              <a:endParaRPr kumimoji="0" sz="800" u="none" strike="noStrike" kern="1200" cap="none" spc="0" normalizeH="0" baseline="0" noProof="0">
                <a:ln>
                  <a:noFill/>
                </a:ln>
                <a:solidFill>
                  <a:srgbClr val="435D74"/>
                </a:solidFill>
                <a:effectLst/>
                <a:uLnTx/>
                <a:uFillTx/>
                <a:latin typeface="Microsoft YaHei" panose="020B0503020204020204" pitchFamily="34" charset="-122"/>
                <a:ea typeface="Microsoft YaHei" panose="020B0503020204020204" pitchFamily="34" charset="-122"/>
              </a:endParaRPr>
            </a:p>
          </p:txBody>
        </p:sp>
        <p:sp>
          <p:nvSpPr>
            <p:cNvPr id="90" name="Google Shape;4688;p87">
              <a:extLst>
                <a:ext uri="{FF2B5EF4-FFF2-40B4-BE49-F238E27FC236}">
                  <a16:creationId xmlns:a16="http://schemas.microsoft.com/office/drawing/2014/main" id="{60280B11-1CE5-A282-E30D-B7C21652895C}"/>
                </a:ext>
              </a:extLst>
            </p:cNvPr>
            <p:cNvSpPr/>
            <p:nvPr/>
          </p:nvSpPr>
          <p:spPr>
            <a:xfrm>
              <a:off x="187909" y="27784"/>
              <a:ext cx="120478" cy="154322"/>
            </a:xfrm>
            <a:custGeom>
              <a:avLst/>
              <a:gdLst/>
              <a:ahLst/>
              <a:cxnLst>
                <a:cxn ang="0">
                  <a:pos x="wd2" y="hd2"/>
                </a:cxn>
                <a:cxn ang="5400000">
                  <a:pos x="wd2" y="hd2"/>
                </a:cxn>
                <a:cxn ang="10800000">
                  <a:pos x="wd2" y="hd2"/>
                </a:cxn>
                <a:cxn ang="16200000">
                  <a:pos x="wd2" y="hd2"/>
                </a:cxn>
              </a:cxnLst>
              <a:rect l="0" t="0" r="r" b="b"/>
              <a:pathLst>
                <a:path w="19668" h="21600" extrusionOk="0">
                  <a:moveTo>
                    <a:pt x="10709" y="3208"/>
                  </a:moveTo>
                  <a:cubicBezTo>
                    <a:pt x="14554" y="6310"/>
                    <a:pt x="16735" y="10639"/>
                    <a:pt x="16719" y="15165"/>
                  </a:cubicBezTo>
                  <a:cubicBezTo>
                    <a:pt x="16719" y="16304"/>
                    <a:pt x="16584" y="17445"/>
                    <a:pt x="16310" y="18558"/>
                  </a:cubicBezTo>
                  <a:lnTo>
                    <a:pt x="3581" y="13601"/>
                  </a:lnTo>
                  <a:lnTo>
                    <a:pt x="10709" y="3208"/>
                  </a:lnTo>
                  <a:close/>
                  <a:moveTo>
                    <a:pt x="10334" y="0"/>
                  </a:moveTo>
                  <a:cubicBezTo>
                    <a:pt x="9831" y="0"/>
                    <a:pt x="9336" y="219"/>
                    <a:pt x="9057" y="623"/>
                  </a:cubicBezTo>
                  <a:lnTo>
                    <a:pt x="207" y="13525"/>
                  </a:lnTo>
                  <a:cubicBezTo>
                    <a:pt x="-241" y="14173"/>
                    <a:pt x="66" y="15011"/>
                    <a:pt x="869" y="15321"/>
                  </a:cubicBezTo>
                  <a:lnTo>
                    <a:pt x="16688" y="21491"/>
                  </a:lnTo>
                  <a:cubicBezTo>
                    <a:pt x="16883" y="21566"/>
                    <a:pt x="17089" y="21600"/>
                    <a:pt x="17300" y="21600"/>
                  </a:cubicBezTo>
                  <a:cubicBezTo>
                    <a:pt x="17946" y="21600"/>
                    <a:pt x="18519" y="21236"/>
                    <a:pt x="18709" y="20702"/>
                  </a:cubicBezTo>
                  <a:cubicBezTo>
                    <a:pt x="21359" y="13224"/>
                    <a:pt x="18402" y="5115"/>
                    <a:pt x="11243" y="273"/>
                  </a:cubicBezTo>
                  <a:cubicBezTo>
                    <a:pt x="10972" y="87"/>
                    <a:pt x="10651" y="0"/>
                    <a:pt x="10334" y="0"/>
                  </a:cubicBezTo>
                  <a:close/>
                </a:path>
              </a:pathLst>
            </a:custGeom>
            <a:solidFill>
              <a:srgbClr val="250F4F"/>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435D74"/>
                  </a:solidFill>
                </a:defRPr>
              </a:pPr>
              <a:endParaRPr kumimoji="0" sz="800" u="none" strike="noStrike" kern="1200" cap="none" spc="0" normalizeH="0" baseline="0" noProof="0">
                <a:ln>
                  <a:noFill/>
                </a:ln>
                <a:solidFill>
                  <a:srgbClr val="435D74"/>
                </a:solidFill>
                <a:effectLst/>
                <a:uLnTx/>
                <a:uFillTx/>
                <a:latin typeface="Microsoft YaHei" panose="020B0503020204020204" pitchFamily="34" charset="-122"/>
                <a:ea typeface="Microsoft YaHei" panose="020B0503020204020204" pitchFamily="34" charset="-122"/>
              </a:endParaRPr>
            </a:p>
          </p:txBody>
        </p:sp>
        <p:sp>
          <p:nvSpPr>
            <p:cNvPr id="91" name="Google Shape;4689;p87">
              <a:extLst>
                <a:ext uri="{FF2B5EF4-FFF2-40B4-BE49-F238E27FC236}">
                  <a16:creationId xmlns:a16="http://schemas.microsoft.com/office/drawing/2014/main" id="{9698ADF7-9289-69F6-2C1B-558983CE12E9}"/>
                </a:ext>
              </a:extLst>
            </p:cNvPr>
            <p:cNvSpPr/>
            <p:nvPr/>
          </p:nvSpPr>
          <p:spPr>
            <a:xfrm>
              <a:off x="111893" y="0"/>
              <a:ext cx="116471" cy="110834"/>
            </a:xfrm>
            <a:custGeom>
              <a:avLst/>
              <a:gdLst/>
              <a:ahLst/>
              <a:cxnLst>
                <a:cxn ang="0">
                  <a:pos x="wd2" y="hd2"/>
                </a:cxn>
                <a:cxn ang="5400000">
                  <a:pos x="wd2" y="hd2"/>
                </a:cxn>
                <a:cxn ang="10800000">
                  <a:pos x="wd2" y="hd2"/>
                </a:cxn>
                <a:cxn ang="16200000">
                  <a:pos x="wd2" y="hd2"/>
                </a:cxn>
              </a:cxnLst>
              <a:rect l="0" t="0" r="r" b="b"/>
              <a:pathLst>
                <a:path w="21044" h="21600" extrusionOk="0">
                  <a:moveTo>
                    <a:pt x="10907" y="3524"/>
                  </a:moveTo>
                  <a:cubicBezTo>
                    <a:pt x="12957" y="3524"/>
                    <a:pt x="15010" y="3841"/>
                    <a:pt x="17003" y="4479"/>
                  </a:cubicBezTo>
                  <a:lnTo>
                    <a:pt x="10498" y="16387"/>
                  </a:lnTo>
                  <a:lnTo>
                    <a:pt x="4030" y="4752"/>
                  </a:lnTo>
                  <a:cubicBezTo>
                    <a:pt x="6256" y="3934"/>
                    <a:pt x="8580" y="3524"/>
                    <a:pt x="10907" y="3524"/>
                  </a:cubicBezTo>
                  <a:close/>
                  <a:moveTo>
                    <a:pt x="10907" y="0"/>
                  </a:moveTo>
                  <a:cubicBezTo>
                    <a:pt x="7519" y="0"/>
                    <a:pt x="4134" y="756"/>
                    <a:pt x="974" y="2264"/>
                  </a:cubicBezTo>
                  <a:cubicBezTo>
                    <a:pt x="77" y="2697"/>
                    <a:pt x="-272" y="3869"/>
                    <a:pt x="233" y="4780"/>
                  </a:cubicBezTo>
                  <a:lnTo>
                    <a:pt x="9114" y="20745"/>
                  </a:lnTo>
                  <a:cubicBezTo>
                    <a:pt x="9411" y="21270"/>
                    <a:pt x="9941" y="21600"/>
                    <a:pt x="10515" y="21600"/>
                  </a:cubicBezTo>
                  <a:lnTo>
                    <a:pt x="10524" y="21600"/>
                  </a:lnTo>
                  <a:cubicBezTo>
                    <a:pt x="11097" y="21600"/>
                    <a:pt x="11631" y="21270"/>
                    <a:pt x="11925" y="20735"/>
                  </a:cubicBezTo>
                  <a:lnTo>
                    <a:pt x="20815" y="4413"/>
                  </a:lnTo>
                  <a:cubicBezTo>
                    <a:pt x="21328" y="3483"/>
                    <a:pt x="20944" y="2292"/>
                    <a:pt x="20022" y="1888"/>
                  </a:cubicBezTo>
                  <a:cubicBezTo>
                    <a:pt x="17095" y="628"/>
                    <a:pt x="14001" y="0"/>
                    <a:pt x="10907" y="0"/>
                  </a:cubicBezTo>
                  <a:close/>
                </a:path>
              </a:pathLst>
            </a:custGeom>
            <a:solidFill>
              <a:srgbClr val="250F4F"/>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435D74"/>
                  </a:solidFill>
                </a:defRPr>
              </a:pPr>
              <a:endParaRPr kumimoji="0" sz="800" u="none" strike="noStrike" kern="1200" cap="none" spc="0" normalizeH="0" baseline="0" noProof="0">
                <a:ln>
                  <a:noFill/>
                </a:ln>
                <a:solidFill>
                  <a:srgbClr val="435D74"/>
                </a:solidFill>
                <a:effectLst/>
                <a:uLnTx/>
                <a:uFillTx/>
                <a:latin typeface="Microsoft YaHei" panose="020B0503020204020204" pitchFamily="34" charset="-122"/>
                <a:ea typeface="Microsoft YaHei" panose="020B0503020204020204" pitchFamily="34" charset="-122"/>
              </a:endParaRPr>
            </a:p>
          </p:txBody>
        </p:sp>
      </p:grpSp>
      <p:sp>
        <p:nvSpPr>
          <p:cNvPr id="92" name="Google Shape;4793;p87">
            <a:extLst>
              <a:ext uri="{FF2B5EF4-FFF2-40B4-BE49-F238E27FC236}">
                <a16:creationId xmlns:a16="http://schemas.microsoft.com/office/drawing/2014/main" id="{59C0440F-59C0-1E0D-5102-34A5406B3361}"/>
              </a:ext>
            </a:extLst>
          </p:cNvPr>
          <p:cNvSpPr/>
          <p:nvPr/>
        </p:nvSpPr>
        <p:spPr>
          <a:xfrm>
            <a:off x="5431297" y="2659149"/>
            <a:ext cx="225936" cy="196575"/>
          </a:xfrm>
          <a:custGeom>
            <a:avLst/>
            <a:gdLst/>
            <a:ahLst/>
            <a:cxnLst>
              <a:cxn ang="0">
                <a:pos x="wd2" y="hd2"/>
              </a:cxn>
              <a:cxn ang="5400000">
                <a:pos x="wd2" y="hd2"/>
              </a:cxn>
              <a:cxn ang="10800000">
                <a:pos x="wd2" y="hd2"/>
              </a:cxn>
              <a:cxn ang="16200000">
                <a:pos x="wd2" y="hd2"/>
              </a:cxn>
            </a:cxnLst>
            <a:rect l="0" t="0" r="r" b="b"/>
            <a:pathLst>
              <a:path w="21600" h="21600" extrusionOk="0">
                <a:moveTo>
                  <a:pt x="19703" y="8099"/>
                </a:moveTo>
                <a:cubicBezTo>
                  <a:pt x="20051" y="8099"/>
                  <a:pt x="20335" y="8402"/>
                  <a:pt x="20335" y="8777"/>
                </a:cubicBezTo>
                <a:lnTo>
                  <a:pt x="20335" y="9450"/>
                </a:lnTo>
                <a:lnTo>
                  <a:pt x="14007" y="9450"/>
                </a:lnTo>
                <a:lnTo>
                  <a:pt x="14007" y="8777"/>
                </a:lnTo>
                <a:cubicBezTo>
                  <a:pt x="14007" y="8402"/>
                  <a:pt x="14290" y="8099"/>
                  <a:pt x="14641" y="8099"/>
                </a:cubicBezTo>
                <a:close/>
                <a:moveTo>
                  <a:pt x="19703" y="1350"/>
                </a:moveTo>
                <a:cubicBezTo>
                  <a:pt x="20051" y="1350"/>
                  <a:pt x="20335" y="1653"/>
                  <a:pt x="20335" y="2027"/>
                </a:cubicBezTo>
                <a:lnTo>
                  <a:pt x="20335" y="6865"/>
                </a:lnTo>
                <a:cubicBezTo>
                  <a:pt x="20132" y="6789"/>
                  <a:pt x="19917" y="6750"/>
                  <a:pt x="19703" y="6750"/>
                </a:cubicBezTo>
                <a:lnTo>
                  <a:pt x="14641" y="6750"/>
                </a:lnTo>
                <a:cubicBezTo>
                  <a:pt x="13591" y="6750"/>
                  <a:pt x="12740" y="7657"/>
                  <a:pt x="12740" y="8777"/>
                </a:cubicBezTo>
                <a:lnTo>
                  <a:pt x="12740" y="13501"/>
                </a:lnTo>
                <a:lnTo>
                  <a:pt x="1265" y="13501"/>
                </a:lnTo>
                <a:lnTo>
                  <a:pt x="1265" y="2027"/>
                </a:lnTo>
                <a:cubicBezTo>
                  <a:pt x="1265" y="1653"/>
                  <a:pt x="1549" y="1350"/>
                  <a:pt x="1900" y="1350"/>
                </a:cubicBezTo>
                <a:close/>
                <a:moveTo>
                  <a:pt x="12740" y="14850"/>
                </a:moveTo>
                <a:lnTo>
                  <a:pt x="12740" y="16200"/>
                </a:lnTo>
                <a:lnTo>
                  <a:pt x="1900" y="16200"/>
                </a:lnTo>
                <a:cubicBezTo>
                  <a:pt x="1549" y="16200"/>
                  <a:pt x="1265" y="15898"/>
                  <a:pt x="1265" y="15528"/>
                </a:cubicBezTo>
                <a:lnTo>
                  <a:pt x="1265" y="14850"/>
                </a:lnTo>
                <a:close/>
                <a:moveTo>
                  <a:pt x="20335" y="10800"/>
                </a:moveTo>
                <a:lnTo>
                  <a:pt x="20335" y="17550"/>
                </a:lnTo>
                <a:lnTo>
                  <a:pt x="14007" y="17550"/>
                </a:lnTo>
                <a:lnTo>
                  <a:pt x="14007" y="10800"/>
                </a:lnTo>
                <a:close/>
                <a:moveTo>
                  <a:pt x="12740" y="17550"/>
                </a:moveTo>
                <a:lnTo>
                  <a:pt x="12740" y="19577"/>
                </a:lnTo>
                <a:cubicBezTo>
                  <a:pt x="12740" y="19804"/>
                  <a:pt x="12777" y="20034"/>
                  <a:pt x="12849" y="20250"/>
                </a:cubicBezTo>
                <a:lnTo>
                  <a:pt x="7880" y="20250"/>
                </a:lnTo>
                <a:lnTo>
                  <a:pt x="8724" y="17550"/>
                </a:lnTo>
                <a:close/>
                <a:moveTo>
                  <a:pt x="20335" y="18901"/>
                </a:moveTo>
                <a:lnTo>
                  <a:pt x="20335" y="19577"/>
                </a:lnTo>
                <a:cubicBezTo>
                  <a:pt x="20335" y="19947"/>
                  <a:pt x="20051" y="20250"/>
                  <a:pt x="19703" y="20250"/>
                </a:cubicBezTo>
                <a:lnTo>
                  <a:pt x="14641" y="20250"/>
                </a:lnTo>
                <a:cubicBezTo>
                  <a:pt x="14290" y="20250"/>
                  <a:pt x="14007" y="19947"/>
                  <a:pt x="14007" y="19577"/>
                </a:cubicBezTo>
                <a:lnTo>
                  <a:pt x="14007" y="18901"/>
                </a:lnTo>
                <a:close/>
                <a:moveTo>
                  <a:pt x="1900" y="0"/>
                </a:moveTo>
                <a:cubicBezTo>
                  <a:pt x="851" y="0"/>
                  <a:pt x="0" y="907"/>
                  <a:pt x="0" y="2027"/>
                </a:cubicBezTo>
                <a:lnTo>
                  <a:pt x="0" y="15528"/>
                </a:lnTo>
                <a:cubicBezTo>
                  <a:pt x="0" y="16644"/>
                  <a:pt x="851" y="17550"/>
                  <a:pt x="1900" y="17550"/>
                </a:cubicBezTo>
                <a:lnTo>
                  <a:pt x="7391" y="17550"/>
                </a:lnTo>
                <a:lnTo>
                  <a:pt x="6548" y="20250"/>
                </a:lnTo>
                <a:lnTo>
                  <a:pt x="4472" y="20250"/>
                </a:lnTo>
                <a:cubicBezTo>
                  <a:pt x="4121" y="20250"/>
                  <a:pt x="3841" y="20553"/>
                  <a:pt x="3841" y="20928"/>
                </a:cubicBezTo>
                <a:cubicBezTo>
                  <a:pt x="3841" y="21298"/>
                  <a:pt x="4121" y="21600"/>
                  <a:pt x="4472" y="21600"/>
                </a:cubicBezTo>
                <a:lnTo>
                  <a:pt x="19703" y="21600"/>
                </a:lnTo>
                <a:cubicBezTo>
                  <a:pt x="20749" y="21600"/>
                  <a:pt x="21600" y="20693"/>
                  <a:pt x="21600" y="19577"/>
                </a:cubicBezTo>
                <a:lnTo>
                  <a:pt x="21600" y="2027"/>
                </a:lnTo>
                <a:cubicBezTo>
                  <a:pt x="21600" y="907"/>
                  <a:pt x="20749" y="0"/>
                  <a:pt x="19703" y="0"/>
                </a:cubicBezTo>
                <a:close/>
              </a:path>
            </a:pathLst>
          </a:custGeom>
          <a:solidFill>
            <a:srgbClr val="535EFF"/>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435D74"/>
                </a:solidFill>
              </a:defRPr>
            </a:pPr>
            <a:endParaRPr kumimoji="0" sz="800" u="none" strike="noStrike" kern="1200" cap="none" spc="0" normalizeH="0" baseline="0" noProof="0">
              <a:ln>
                <a:noFill/>
              </a:ln>
              <a:solidFill>
                <a:srgbClr val="435D74"/>
              </a:solidFill>
              <a:effectLst/>
              <a:uLnTx/>
              <a:uFillTx/>
              <a:latin typeface="Microsoft YaHei" panose="020B0503020204020204" pitchFamily="34" charset="-122"/>
              <a:ea typeface="Microsoft YaHei" panose="020B0503020204020204" pitchFamily="34" charset="-122"/>
            </a:endParaRPr>
          </a:p>
        </p:txBody>
      </p:sp>
      <p:sp>
        <p:nvSpPr>
          <p:cNvPr id="93" name="Google Shape;4843;p87">
            <a:extLst>
              <a:ext uri="{FF2B5EF4-FFF2-40B4-BE49-F238E27FC236}">
                <a16:creationId xmlns:a16="http://schemas.microsoft.com/office/drawing/2014/main" id="{AFEC2958-EBFB-C258-5DD6-D4B436F5880E}"/>
              </a:ext>
            </a:extLst>
          </p:cNvPr>
          <p:cNvSpPr/>
          <p:nvPr/>
        </p:nvSpPr>
        <p:spPr>
          <a:xfrm>
            <a:off x="5425930" y="3773928"/>
            <a:ext cx="255075" cy="161347"/>
          </a:xfrm>
          <a:custGeom>
            <a:avLst/>
            <a:gdLst/>
            <a:ahLst/>
            <a:cxnLst>
              <a:cxn ang="0">
                <a:pos x="wd2" y="hd2"/>
              </a:cxn>
              <a:cxn ang="5400000">
                <a:pos x="wd2" y="hd2"/>
              </a:cxn>
              <a:cxn ang="10800000">
                <a:pos x="wd2" y="hd2"/>
              </a:cxn>
              <a:cxn ang="16200000">
                <a:pos x="wd2" y="hd2"/>
              </a:cxn>
            </a:cxnLst>
            <a:rect l="0" t="0" r="r" b="b"/>
            <a:pathLst>
              <a:path w="21600" h="21600" extrusionOk="0">
                <a:moveTo>
                  <a:pt x="15862" y="1661"/>
                </a:moveTo>
                <a:cubicBezTo>
                  <a:pt x="16737" y="1661"/>
                  <a:pt x="17347" y="2796"/>
                  <a:pt x="17057" y="3878"/>
                </a:cubicBezTo>
                <a:cubicBezTo>
                  <a:pt x="16912" y="4413"/>
                  <a:pt x="17216" y="4981"/>
                  <a:pt x="17651" y="4986"/>
                </a:cubicBezTo>
                <a:lnTo>
                  <a:pt x="19703" y="4986"/>
                </a:lnTo>
                <a:cubicBezTo>
                  <a:pt x="20051" y="4986"/>
                  <a:pt x="20335" y="5353"/>
                  <a:pt x="20335" y="5814"/>
                </a:cubicBezTo>
                <a:lnTo>
                  <a:pt x="20335" y="15785"/>
                </a:lnTo>
                <a:cubicBezTo>
                  <a:pt x="20335" y="16246"/>
                  <a:pt x="20051" y="16619"/>
                  <a:pt x="19703" y="16619"/>
                </a:cubicBezTo>
                <a:lnTo>
                  <a:pt x="11434" y="16619"/>
                </a:lnTo>
                <a:lnTo>
                  <a:pt x="11434" y="14124"/>
                </a:lnTo>
                <a:cubicBezTo>
                  <a:pt x="12831" y="14124"/>
                  <a:pt x="13962" y="12634"/>
                  <a:pt x="13962" y="10799"/>
                </a:cubicBezTo>
                <a:cubicBezTo>
                  <a:pt x="13962" y="8965"/>
                  <a:pt x="12831" y="7476"/>
                  <a:pt x="11434" y="7476"/>
                </a:cubicBezTo>
                <a:lnTo>
                  <a:pt x="11434" y="4986"/>
                </a:lnTo>
                <a:lnTo>
                  <a:pt x="14074" y="4986"/>
                </a:lnTo>
                <a:cubicBezTo>
                  <a:pt x="14509" y="4981"/>
                  <a:pt x="14813" y="4413"/>
                  <a:pt x="14668" y="3878"/>
                </a:cubicBezTo>
                <a:cubicBezTo>
                  <a:pt x="14377" y="2796"/>
                  <a:pt x="14988" y="1661"/>
                  <a:pt x="15862" y="1661"/>
                </a:cubicBezTo>
                <a:close/>
                <a:moveTo>
                  <a:pt x="10168" y="4986"/>
                </a:moveTo>
                <a:lnTo>
                  <a:pt x="10168" y="8451"/>
                </a:lnTo>
                <a:cubicBezTo>
                  <a:pt x="10168" y="8925"/>
                  <a:pt x="10465" y="9279"/>
                  <a:pt x="10800" y="9279"/>
                </a:cubicBezTo>
                <a:cubicBezTo>
                  <a:pt x="10870" y="9279"/>
                  <a:pt x="10942" y="9264"/>
                  <a:pt x="11012" y="9230"/>
                </a:cubicBezTo>
                <a:cubicBezTo>
                  <a:pt x="11153" y="9167"/>
                  <a:pt x="11294" y="9136"/>
                  <a:pt x="11433" y="9136"/>
                </a:cubicBezTo>
                <a:cubicBezTo>
                  <a:pt x="12102" y="9136"/>
                  <a:pt x="12694" y="9844"/>
                  <a:pt x="12697" y="10790"/>
                </a:cubicBezTo>
                <a:cubicBezTo>
                  <a:pt x="12699" y="11744"/>
                  <a:pt x="12107" y="12464"/>
                  <a:pt x="11433" y="12464"/>
                </a:cubicBezTo>
                <a:cubicBezTo>
                  <a:pt x="11297" y="12464"/>
                  <a:pt x="11160" y="12434"/>
                  <a:pt x="11022" y="12373"/>
                </a:cubicBezTo>
                <a:cubicBezTo>
                  <a:pt x="10986" y="12355"/>
                  <a:pt x="10949" y="12342"/>
                  <a:pt x="10907" y="12333"/>
                </a:cubicBezTo>
                <a:cubicBezTo>
                  <a:pt x="10870" y="12324"/>
                  <a:pt x="10832" y="12320"/>
                  <a:pt x="10796" y="12320"/>
                </a:cubicBezTo>
                <a:cubicBezTo>
                  <a:pt x="10450" y="12320"/>
                  <a:pt x="10160" y="12698"/>
                  <a:pt x="10168" y="13171"/>
                </a:cubicBezTo>
                <a:lnTo>
                  <a:pt x="10168" y="16619"/>
                </a:lnTo>
                <a:lnTo>
                  <a:pt x="7529" y="16619"/>
                </a:lnTo>
                <a:cubicBezTo>
                  <a:pt x="7090" y="16619"/>
                  <a:pt x="6787" y="17185"/>
                  <a:pt x="6931" y="17727"/>
                </a:cubicBezTo>
                <a:cubicBezTo>
                  <a:pt x="7222" y="18804"/>
                  <a:pt x="6612" y="19937"/>
                  <a:pt x="5738" y="19937"/>
                </a:cubicBezTo>
                <a:cubicBezTo>
                  <a:pt x="4863" y="19937"/>
                  <a:pt x="4252" y="18804"/>
                  <a:pt x="4543" y="17727"/>
                </a:cubicBezTo>
                <a:cubicBezTo>
                  <a:pt x="4688" y="17185"/>
                  <a:pt x="4384" y="16619"/>
                  <a:pt x="3948" y="16619"/>
                </a:cubicBezTo>
                <a:lnTo>
                  <a:pt x="1899" y="16619"/>
                </a:lnTo>
                <a:cubicBezTo>
                  <a:pt x="1548" y="16619"/>
                  <a:pt x="1265" y="16246"/>
                  <a:pt x="1265" y="15785"/>
                </a:cubicBezTo>
                <a:lnTo>
                  <a:pt x="1265" y="5814"/>
                </a:lnTo>
                <a:cubicBezTo>
                  <a:pt x="1265" y="5353"/>
                  <a:pt x="1548" y="4986"/>
                  <a:pt x="1899" y="4986"/>
                </a:cubicBezTo>
                <a:lnTo>
                  <a:pt x="3286" y="4986"/>
                </a:lnTo>
                <a:cubicBezTo>
                  <a:pt x="2872" y="7086"/>
                  <a:pt x="4083" y="9138"/>
                  <a:pt x="5738" y="9138"/>
                </a:cubicBezTo>
                <a:cubicBezTo>
                  <a:pt x="7391" y="9138"/>
                  <a:pt x="8602" y="7086"/>
                  <a:pt x="8188" y="4986"/>
                </a:cubicBezTo>
                <a:close/>
                <a:moveTo>
                  <a:pt x="15862" y="0"/>
                </a:moveTo>
                <a:cubicBezTo>
                  <a:pt x="14465" y="0"/>
                  <a:pt x="13331" y="1484"/>
                  <a:pt x="13331" y="3324"/>
                </a:cubicBezTo>
                <a:lnTo>
                  <a:pt x="7152" y="3324"/>
                </a:lnTo>
                <a:cubicBezTo>
                  <a:pt x="6605" y="3324"/>
                  <a:pt x="6314" y="4170"/>
                  <a:pt x="6682" y="4707"/>
                </a:cubicBezTo>
                <a:cubicBezTo>
                  <a:pt x="7411" y="5778"/>
                  <a:pt x="6831" y="7476"/>
                  <a:pt x="5738" y="7476"/>
                </a:cubicBezTo>
                <a:cubicBezTo>
                  <a:pt x="4643" y="7476"/>
                  <a:pt x="4063" y="5778"/>
                  <a:pt x="4795" y="4707"/>
                </a:cubicBezTo>
                <a:cubicBezTo>
                  <a:pt x="5160" y="4170"/>
                  <a:pt x="4870" y="3324"/>
                  <a:pt x="4322" y="3324"/>
                </a:cubicBezTo>
                <a:lnTo>
                  <a:pt x="1899" y="3324"/>
                </a:lnTo>
                <a:cubicBezTo>
                  <a:pt x="850" y="3324"/>
                  <a:pt x="0" y="4435"/>
                  <a:pt x="0" y="5814"/>
                </a:cubicBezTo>
                <a:lnTo>
                  <a:pt x="0" y="15785"/>
                </a:lnTo>
                <a:cubicBezTo>
                  <a:pt x="0" y="17163"/>
                  <a:pt x="850" y="18276"/>
                  <a:pt x="1899" y="18280"/>
                </a:cubicBezTo>
                <a:lnTo>
                  <a:pt x="3206" y="18280"/>
                </a:lnTo>
                <a:cubicBezTo>
                  <a:pt x="3206" y="20115"/>
                  <a:pt x="4340" y="21600"/>
                  <a:pt x="5738" y="21600"/>
                </a:cubicBezTo>
                <a:cubicBezTo>
                  <a:pt x="7135" y="21600"/>
                  <a:pt x="8268" y="20115"/>
                  <a:pt x="8268" y="18280"/>
                </a:cubicBezTo>
                <a:lnTo>
                  <a:pt x="19703" y="18280"/>
                </a:lnTo>
                <a:cubicBezTo>
                  <a:pt x="20749" y="18276"/>
                  <a:pt x="21600" y="17163"/>
                  <a:pt x="21600" y="15785"/>
                </a:cubicBezTo>
                <a:lnTo>
                  <a:pt x="21600" y="5814"/>
                </a:lnTo>
                <a:cubicBezTo>
                  <a:pt x="21600" y="4435"/>
                  <a:pt x="20749" y="3324"/>
                  <a:pt x="19703" y="3324"/>
                </a:cubicBezTo>
                <a:lnTo>
                  <a:pt x="18394" y="3324"/>
                </a:lnTo>
                <a:cubicBezTo>
                  <a:pt x="18394" y="1484"/>
                  <a:pt x="17260" y="0"/>
                  <a:pt x="15862" y="0"/>
                </a:cubicBezTo>
                <a:close/>
              </a:path>
            </a:pathLst>
          </a:custGeom>
          <a:solidFill>
            <a:srgbClr val="825BDA"/>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435D74"/>
                </a:solidFill>
              </a:defRPr>
            </a:pPr>
            <a:endParaRPr kumimoji="0" sz="800" u="none" strike="noStrike" kern="1200" cap="none" spc="0" normalizeH="0" baseline="0" noProof="0">
              <a:ln>
                <a:noFill/>
              </a:ln>
              <a:solidFill>
                <a:srgbClr val="435D74"/>
              </a:solidFill>
              <a:effectLst/>
              <a:uLnTx/>
              <a:uFillTx/>
              <a:latin typeface="Microsoft YaHei" panose="020B0503020204020204" pitchFamily="34" charset="-122"/>
              <a:ea typeface="Microsoft YaHei" panose="020B0503020204020204" pitchFamily="34" charset="-122"/>
            </a:endParaRPr>
          </a:p>
        </p:txBody>
      </p:sp>
      <p:sp>
        <p:nvSpPr>
          <p:cNvPr id="101" name="圆角矩形 11">
            <a:extLst>
              <a:ext uri="{FF2B5EF4-FFF2-40B4-BE49-F238E27FC236}">
                <a16:creationId xmlns:a16="http://schemas.microsoft.com/office/drawing/2014/main" id="{850FCB61-ACAF-5C94-7930-F1D195E290A5}"/>
              </a:ext>
            </a:extLst>
          </p:cNvPr>
          <p:cNvSpPr/>
          <p:nvPr/>
        </p:nvSpPr>
        <p:spPr>
          <a:xfrm>
            <a:off x="785194" y="929270"/>
            <a:ext cx="4046559" cy="1954169"/>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02" name="文本框 101">
            <a:extLst>
              <a:ext uri="{FF2B5EF4-FFF2-40B4-BE49-F238E27FC236}">
                <a16:creationId xmlns:a16="http://schemas.microsoft.com/office/drawing/2014/main" id="{CADC43C5-BE71-3D0C-4E6D-14C8C1CA76E7}"/>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背景</a:t>
            </a:r>
          </a:p>
        </p:txBody>
      </p:sp>
      <p:sp>
        <p:nvSpPr>
          <p:cNvPr id="104" name="文本框 103">
            <a:extLst>
              <a:ext uri="{FF2B5EF4-FFF2-40B4-BE49-F238E27FC236}">
                <a16:creationId xmlns:a16="http://schemas.microsoft.com/office/drawing/2014/main" id="{E08DA735-DF43-2C3B-AF95-55F69628A7F3}"/>
              </a:ext>
            </a:extLst>
          </p:cNvPr>
          <p:cNvSpPr txBox="1"/>
          <p:nvPr/>
        </p:nvSpPr>
        <p:spPr>
          <a:xfrm>
            <a:off x="5133655" y="2221756"/>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方案</a:t>
            </a:r>
          </a:p>
        </p:txBody>
      </p:sp>
      <p:sp>
        <p:nvSpPr>
          <p:cNvPr id="105" name="矩形 104">
            <a:extLst>
              <a:ext uri="{FF2B5EF4-FFF2-40B4-BE49-F238E27FC236}">
                <a16:creationId xmlns:a16="http://schemas.microsoft.com/office/drawing/2014/main" id="{2BF2D581-1B46-9B9A-EF92-4A6675F7CF3B}"/>
              </a:ext>
            </a:extLst>
          </p:cNvPr>
          <p:cNvSpPr/>
          <p:nvPr/>
        </p:nvSpPr>
        <p:spPr>
          <a:xfrm>
            <a:off x="5138619" y="5676643"/>
            <a:ext cx="6723961" cy="9779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106" name="文本框 105">
            <a:extLst>
              <a:ext uri="{FF2B5EF4-FFF2-40B4-BE49-F238E27FC236}">
                <a16:creationId xmlns:a16="http://schemas.microsoft.com/office/drawing/2014/main" id="{66DDDF90-4C9F-B87B-6FA6-0FFAF1826F7E}"/>
              </a:ext>
            </a:extLst>
          </p:cNvPr>
          <p:cNvSpPr txBox="1"/>
          <p:nvPr/>
        </p:nvSpPr>
        <p:spPr>
          <a:xfrm>
            <a:off x="5133655" y="5580750"/>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价值</a:t>
            </a:r>
          </a:p>
        </p:txBody>
      </p:sp>
      <p:sp>
        <p:nvSpPr>
          <p:cNvPr id="107" name="Flowchart: Alternate Process 23">
            <a:extLst>
              <a:ext uri="{FF2B5EF4-FFF2-40B4-BE49-F238E27FC236}">
                <a16:creationId xmlns:a16="http://schemas.microsoft.com/office/drawing/2014/main" id="{2209D6DF-773D-ABF8-B285-ABCEE97AD211}"/>
              </a:ext>
            </a:extLst>
          </p:cNvPr>
          <p:cNvSpPr/>
          <p:nvPr/>
        </p:nvSpPr>
        <p:spPr>
          <a:xfrm>
            <a:off x="1915418"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108" name="Flowchart: Alternate Process 23">
            <a:extLst>
              <a:ext uri="{FF2B5EF4-FFF2-40B4-BE49-F238E27FC236}">
                <a16:creationId xmlns:a16="http://schemas.microsoft.com/office/drawing/2014/main" id="{1EBE9B8E-114F-C4FC-AF9C-AE5F3083A909}"/>
              </a:ext>
            </a:extLst>
          </p:cNvPr>
          <p:cNvSpPr/>
          <p:nvPr/>
        </p:nvSpPr>
        <p:spPr>
          <a:xfrm>
            <a:off x="2864468"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sym typeface="+mn-ea"/>
              </a:rPr>
              <a:t>管理报告</a:t>
            </a:r>
            <a:endPar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pic>
        <p:nvPicPr>
          <p:cNvPr id="109" name="图片 108">
            <a:extLst>
              <a:ext uri="{FF2B5EF4-FFF2-40B4-BE49-F238E27FC236}">
                <a16:creationId xmlns:a16="http://schemas.microsoft.com/office/drawing/2014/main" id="{50AD542A-2D39-CF49-A5E2-2041E9C6E9F2}"/>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10" name="文本框 109">
            <a:extLst>
              <a:ext uri="{FF2B5EF4-FFF2-40B4-BE49-F238E27FC236}">
                <a16:creationId xmlns:a16="http://schemas.microsoft.com/office/drawing/2014/main" id="{BEB9982F-A395-0661-6C9A-FD2159DEB855}"/>
              </a:ext>
            </a:extLst>
          </p:cNvPr>
          <p:cNvSpPr txBox="1"/>
          <p:nvPr/>
        </p:nvSpPr>
        <p:spPr>
          <a:xfrm>
            <a:off x="1020747" y="1087946"/>
            <a:ext cx="3528785" cy="1749390"/>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汾酒集团</a:t>
            </a:r>
            <a:r>
              <a:rPr kumimoji="1" lang="zh-CN" altLang="en-US"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是一家大型国有白酒企业，以生产销售白酒为主，是集大健康产业、产业链、文化旅游、产业基金以及白酒机加工于一体的省管重要骨干企业，是国家工信部认定的“全国工业品牌培育示范企业”、国务院国资委“国企改革双百行动”入选企业。集团子公司于</a:t>
            </a:r>
            <a:r>
              <a:rPr kumimoji="1" lang="en-US" altLang="zh-CN"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1993</a:t>
            </a:r>
            <a:r>
              <a:rPr kumimoji="1" lang="zh-CN" altLang="en-US" sz="120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年在上海证券交易所挂牌上市。</a:t>
            </a:r>
            <a:endParaRPr kumimoji="1" lang="zh-CN" altLang="en-US" sz="120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113" name="图片 112">
            <a:extLst>
              <a:ext uri="{FF2B5EF4-FFF2-40B4-BE49-F238E27FC236}">
                <a16:creationId xmlns:a16="http://schemas.microsoft.com/office/drawing/2014/main" id="{C3CCB2F5-9B7D-8D18-0021-08083914B153}"/>
              </a:ext>
            </a:extLst>
          </p:cNvPr>
          <p:cNvPicPr>
            <a:picLocks noChangeAspect="1"/>
          </p:cNvPicPr>
          <p:nvPr/>
        </p:nvPicPr>
        <p:blipFill>
          <a:blip r:embed="rId3"/>
          <a:stretch>
            <a:fillRect/>
          </a:stretch>
        </p:blipFill>
        <p:spPr>
          <a:xfrm>
            <a:off x="1036513" y="3825375"/>
            <a:ext cx="3417770" cy="1926974"/>
          </a:xfrm>
          <a:prstGeom prst="rect">
            <a:avLst/>
          </a:prstGeom>
        </p:spPr>
      </p:pic>
      <p:sp>
        <p:nvSpPr>
          <p:cNvPr id="115" name="文本框 114">
            <a:extLst>
              <a:ext uri="{FF2B5EF4-FFF2-40B4-BE49-F238E27FC236}">
                <a16:creationId xmlns:a16="http://schemas.microsoft.com/office/drawing/2014/main" id="{E28FE740-E0C6-CF32-1B6B-C0BD64F05016}"/>
              </a:ext>
            </a:extLst>
          </p:cNvPr>
          <p:cNvSpPr txBox="1"/>
          <p:nvPr/>
        </p:nvSpPr>
        <p:spPr>
          <a:xfrm>
            <a:off x="5288436" y="1332486"/>
            <a:ext cx="6384563" cy="646331"/>
          </a:xfrm>
          <a:prstGeom prst="rect">
            <a:avLst/>
          </a:prstGeom>
          <a:noFill/>
        </p:spPr>
        <p:txBody>
          <a:bodyPr wrap="square">
            <a:spAutoFit/>
          </a:bodyPr>
          <a:lstStyle/>
          <a:p>
            <a:r>
              <a:rPr lang="zh-CN" altLang="en-US" sz="1200" dirty="0">
                <a:latin typeface="Microsoft YaHei" panose="020B0503020204020204" pitchFamily="34" charset="-122"/>
                <a:ea typeface="Microsoft YaHei" panose="020B0503020204020204" pitchFamily="34" charset="-122"/>
              </a:rPr>
              <a:t>作为高速增长的集团企业，然而在进行财务报表合并时，仍面临一些挑战。集团下属5个全资子公司，11个控股子公司，2个分公司，1个隶属单位。主要存在核算系统异构、存货中未实现利润按物料明细抵销、多口径多维度报送报表难、无法同时满足法报和管报需求等难题。</a:t>
            </a:r>
          </a:p>
        </p:txBody>
      </p:sp>
      <p:sp>
        <p:nvSpPr>
          <p:cNvPr id="118" name="文本框 117">
            <a:extLst>
              <a:ext uri="{FF2B5EF4-FFF2-40B4-BE49-F238E27FC236}">
                <a16:creationId xmlns:a16="http://schemas.microsoft.com/office/drawing/2014/main" id="{971E24D0-AD01-F56F-12C9-3F6F7CED81DA}"/>
              </a:ext>
            </a:extLst>
          </p:cNvPr>
          <p:cNvSpPr txBox="1"/>
          <p:nvPr/>
        </p:nvSpPr>
        <p:spPr>
          <a:xfrm>
            <a:off x="5310776" y="6006184"/>
            <a:ext cx="1734798" cy="553998"/>
          </a:xfrm>
          <a:prstGeom prst="rect">
            <a:avLst/>
          </a:prstGeom>
          <a:noFill/>
        </p:spPr>
        <p:txBody>
          <a:bodyPr wrap="square">
            <a:spAutoFit/>
          </a:bodyPr>
          <a:lstStyle/>
          <a:p>
            <a:r>
              <a:rPr lang="zh-CN" altLang="en-US" sz="1000" dirty="0">
                <a:latin typeface="Microsoft YaHei" panose="020B0503020204020204" pitchFamily="34" charset="-122"/>
                <a:ea typeface="Microsoft YaHei" panose="020B0503020204020204" pitchFamily="34" charset="-122"/>
              </a:rPr>
              <a:t>减少了各分子公司及各层级之间信息传达的不对称程度，大大提高了企业运行的效率</a:t>
            </a:r>
          </a:p>
        </p:txBody>
      </p:sp>
      <p:sp>
        <p:nvSpPr>
          <p:cNvPr id="119" name="文本框 118">
            <a:extLst>
              <a:ext uri="{FF2B5EF4-FFF2-40B4-BE49-F238E27FC236}">
                <a16:creationId xmlns:a16="http://schemas.microsoft.com/office/drawing/2014/main" id="{7176F799-DF08-42BF-AECA-954C403558C7}"/>
              </a:ext>
            </a:extLst>
          </p:cNvPr>
          <p:cNvSpPr txBox="1"/>
          <p:nvPr/>
        </p:nvSpPr>
        <p:spPr>
          <a:xfrm>
            <a:off x="7225603" y="6006184"/>
            <a:ext cx="1734798" cy="553998"/>
          </a:xfrm>
          <a:prstGeom prst="rect">
            <a:avLst/>
          </a:prstGeom>
          <a:noFill/>
        </p:spPr>
        <p:txBody>
          <a:bodyPr wrap="square">
            <a:spAutoFit/>
          </a:bodyPr>
          <a:lstStyle/>
          <a:p>
            <a:r>
              <a:rPr lang="zh-CN" altLang="en-US" sz="1000" dirty="0">
                <a:latin typeface="Microsoft YaHei" panose="020B0503020204020204" pitchFamily="34" charset="-122"/>
                <a:ea typeface="Microsoft YaHei" panose="020B0503020204020204" pitchFamily="34" charset="-122"/>
              </a:rPr>
              <a:t>提高了企业参与者所掌控信息的完备性，提升监督和决策控制的精准性</a:t>
            </a:r>
          </a:p>
        </p:txBody>
      </p:sp>
      <p:sp>
        <p:nvSpPr>
          <p:cNvPr id="120" name="文本框 119">
            <a:extLst>
              <a:ext uri="{FF2B5EF4-FFF2-40B4-BE49-F238E27FC236}">
                <a16:creationId xmlns:a16="http://schemas.microsoft.com/office/drawing/2014/main" id="{0CB72AA2-1588-3453-B866-D1FF47123815}"/>
              </a:ext>
            </a:extLst>
          </p:cNvPr>
          <p:cNvSpPr txBox="1"/>
          <p:nvPr/>
        </p:nvSpPr>
        <p:spPr>
          <a:xfrm>
            <a:off x="9132141" y="6006184"/>
            <a:ext cx="2673058" cy="553998"/>
          </a:xfrm>
          <a:prstGeom prst="rect">
            <a:avLst/>
          </a:prstGeom>
          <a:noFill/>
        </p:spPr>
        <p:txBody>
          <a:bodyPr wrap="square">
            <a:spAutoFit/>
          </a:bodyPr>
          <a:lstStyle/>
          <a:p>
            <a:r>
              <a:rPr lang="zh-CN" altLang="en-US" sz="1000" dirty="0">
                <a:latin typeface="Microsoft YaHei" panose="020B0503020204020204" pitchFamily="34" charset="-122"/>
                <a:ea typeface="Microsoft YaHei" panose="020B0503020204020204" pitchFamily="34" charset="-122"/>
              </a:rPr>
              <a:t>打通系统间的壁垒，完成大部分公司的自动化取数，减少财务人员大部分手工填报的工作量，提高对内或对外报表出具的效率</a:t>
            </a:r>
          </a:p>
        </p:txBody>
      </p:sp>
      <p:pic>
        <p:nvPicPr>
          <p:cNvPr id="6" name="图片 5">
            <a:extLst>
              <a:ext uri="{FF2B5EF4-FFF2-40B4-BE49-F238E27FC236}">
                <a16:creationId xmlns:a16="http://schemas.microsoft.com/office/drawing/2014/main" id="{ADCAB4A6-3490-2FB6-ED6F-1742E8BFE178}"/>
              </a:ext>
            </a:extLst>
          </p:cNvPr>
          <p:cNvPicPr>
            <a:picLocks noChangeAspect="1"/>
          </p:cNvPicPr>
          <p:nvPr/>
        </p:nvPicPr>
        <p:blipFill>
          <a:blip r:embed="rId4"/>
          <a:stretch>
            <a:fillRect/>
          </a:stretch>
        </p:blipFill>
        <p:spPr>
          <a:xfrm>
            <a:off x="10466598" y="355361"/>
            <a:ext cx="1391018" cy="451425"/>
          </a:xfrm>
          <a:prstGeom prst="rect">
            <a:avLst/>
          </a:prstGeom>
        </p:spPr>
      </p:pic>
    </p:spTree>
    <p:extLst>
      <p:ext uri="{BB962C8B-B14F-4D97-AF65-F5344CB8AC3E}">
        <p14:creationId xmlns:p14="http://schemas.microsoft.com/office/powerpoint/2010/main" val="3035004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48DCCF-52C5-CCBD-EBC3-80437E70363C}"/>
              </a:ext>
            </a:extLst>
          </p:cNvPr>
          <p:cNvSpPr>
            <a:spLocks noGrp="1"/>
          </p:cNvSpPr>
          <p:nvPr>
            <p:ph type="title"/>
          </p:nvPr>
        </p:nvSpPr>
        <p:spPr/>
        <p:txBody>
          <a:bodyPr/>
          <a:lstStyle/>
          <a:p>
            <a:r>
              <a:rPr lang="zh-CN" altLang="en-US" dirty="0"/>
              <a:t>中粮酒业</a:t>
            </a:r>
            <a:r>
              <a:rPr lang="en-US" altLang="zh-CN" dirty="0"/>
              <a:t>-</a:t>
            </a:r>
            <a:r>
              <a:rPr lang="zh-CN" altLang="en-US" dirty="0"/>
              <a:t>多品牌强监管下智能合并，法报管报快报高效出具</a:t>
            </a:r>
          </a:p>
        </p:txBody>
      </p:sp>
      <p:sp>
        <p:nvSpPr>
          <p:cNvPr id="3" name="矩形 2">
            <a:extLst>
              <a:ext uri="{FF2B5EF4-FFF2-40B4-BE49-F238E27FC236}">
                <a16:creationId xmlns:a16="http://schemas.microsoft.com/office/drawing/2014/main" id="{D9A3C4F8-6294-199E-3924-D62704D9691D}"/>
              </a:ext>
            </a:extLst>
          </p:cNvPr>
          <p:cNvSpPr/>
          <p:nvPr/>
        </p:nvSpPr>
        <p:spPr>
          <a:xfrm>
            <a:off x="5123899" y="2335248"/>
            <a:ext cx="6723961" cy="2592602"/>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4" name="圆角矩形 11">
            <a:extLst>
              <a:ext uri="{FF2B5EF4-FFF2-40B4-BE49-F238E27FC236}">
                <a16:creationId xmlns:a16="http://schemas.microsoft.com/office/drawing/2014/main" id="{E47A82F5-751B-56A8-0363-E4E52582AC47}"/>
              </a:ext>
            </a:extLst>
          </p:cNvPr>
          <p:cNvSpPr/>
          <p:nvPr/>
        </p:nvSpPr>
        <p:spPr>
          <a:xfrm>
            <a:off x="785194" y="929270"/>
            <a:ext cx="4046559" cy="1954169"/>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5" name="矩形 4">
            <a:extLst>
              <a:ext uri="{FF2B5EF4-FFF2-40B4-BE49-F238E27FC236}">
                <a16:creationId xmlns:a16="http://schemas.microsoft.com/office/drawing/2014/main" id="{C3BCFF08-0B8E-FDF7-0988-57F1C1F5438F}"/>
              </a:ext>
            </a:extLst>
          </p:cNvPr>
          <p:cNvSpPr/>
          <p:nvPr/>
        </p:nvSpPr>
        <p:spPr>
          <a:xfrm>
            <a:off x="5133655" y="954221"/>
            <a:ext cx="6723961" cy="131507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6" name="文本框 5">
            <a:extLst>
              <a:ext uri="{FF2B5EF4-FFF2-40B4-BE49-F238E27FC236}">
                <a16:creationId xmlns:a16="http://schemas.microsoft.com/office/drawing/2014/main" id="{494240AE-1588-DBCB-A488-824FB3AFDA41}"/>
              </a:ext>
            </a:extLst>
          </p:cNvPr>
          <p:cNvSpPr txBox="1"/>
          <p:nvPr/>
        </p:nvSpPr>
        <p:spPr>
          <a:xfrm>
            <a:off x="5133655" y="929269"/>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背景</a:t>
            </a:r>
          </a:p>
        </p:txBody>
      </p:sp>
      <p:sp>
        <p:nvSpPr>
          <p:cNvPr id="7" name="文本框 6">
            <a:extLst>
              <a:ext uri="{FF2B5EF4-FFF2-40B4-BE49-F238E27FC236}">
                <a16:creationId xmlns:a16="http://schemas.microsoft.com/office/drawing/2014/main" id="{2C4140E7-6F06-FA14-ED8C-B15ED5A27E94}"/>
              </a:ext>
            </a:extLst>
          </p:cNvPr>
          <p:cNvSpPr txBox="1"/>
          <p:nvPr/>
        </p:nvSpPr>
        <p:spPr>
          <a:xfrm>
            <a:off x="5133655" y="2095971"/>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方案</a:t>
            </a:r>
          </a:p>
        </p:txBody>
      </p:sp>
      <p:sp>
        <p:nvSpPr>
          <p:cNvPr id="8" name="矩形 7">
            <a:extLst>
              <a:ext uri="{FF2B5EF4-FFF2-40B4-BE49-F238E27FC236}">
                <a16:creationId xmlns:a16="http://schemas.microsoft.com/office/drawing/2014/main" id="{327E7750-255F-83FE-E891-9443F99AF626}"/>
              </a:ext>
            </a:extLst>
          </p:cNvPr>
          <p:cNvSpPr/>
          <p:nvPr/>
        </p:nvSpPr>
        <p:spPr>
          <a:xfrm>
            <a:off x="5138619" y="5187247"/>
            <a:ext cx="6723961" cy="1634727"/>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9" name="文本框 8">
            <a:extLst>
              <a:ext uri="{FF2B5EF4-FFF2-40B4-BE49-F238E27FC236}">
                <a16:creationId xmlns:a16="http://schemas.microsoft.com/office/drawing/2014/main" id="{D767FC65-4BD4-DED0-EBA1-10C1C01E8DDC}"/>
              </a:ext>
            </a:extLst>
          </p:cNvPr>
          <p:cNvSpPr txBox="1"/>
          <p:nvPr/>
        </p:nvSpPr>
        <p:spPr>
          <a:xfrm>
            <a:off x="5133655" y="4911674"/>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价值</a:t>
            </a:r>
          </a:p>
        </p:txBody>
      </p:sp>
      <p:sp>
        <p:nvSpPr>
          <p:cNvPr id="11" name="文本框 10">
            <a:extLst>
              <a:ext uri="{FF2B5EF4-FFF2-40B4-BE49-F238E27FC236}">
                <a16:creationId xmlns:a16="http://schemas.microsoft.com/office/drawing/2014/main" id="{E01F2EFA-1949-1040-EA8B-B68D51DB6F1A}"/>
              </a:ext>
            </a:extLst>
          </p:cNvPr>
          <p:cNvSpPr txBox="1"/>
          <p:nvPr/>
        </p:nvSpPr>
        <p:spPr>
          <a:xfrm>
            <a:off x="1077340" y="1180636"/>
            <a:ext cx="3532759" cy="1403141"/>
          </a:xfrm>
          <a:prstGeom prst="rect">
            <a:avLst/>
          </a:prstGeom>
          <a:noFill/>
        </p:spPr>
        <p:txBody>
          <a:bodyPr wrap="square">
            <a:spAutoFit/>
          </a:bodyPr>
          <a:lstStyle/>
          <a:p>
            <a:pPr marL="0" marR="0" lvl="0" indent="0" algn="l" defTabSz="457189" rtl="0" eaLnBrk="1" fontAlgn="auto" latinLnBrk="0" hangingPunct="1">
              <a:lnSpc>
                <a:spcPct val="12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中粮酒业</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有限公司是中粮集团的全资子公司，代表中粮集团对旗下酒业板块从原材料采购、生产、销售、品牌推广、营销策划各环节进行专业化管理，旗下拥有长城、华夏、酒鬼、孔乙己等众多知名产品品牌及进口酒商号品牌名庄荟，致力于打造“中国最优秀的综合性酒类公司”。</a:t>
            </a:r>
          </a:p>
        </p:txBody>
      </p:sp>
      <p:sp>
        <p:nvSpPr>
          <p:cNvPr id="12" name="矩形 11">
            <a:extLst>
              <a:ext uri="{FF2B5EF4-FFF2-40B4-BE49-F238E27FC236}">
                <a16:creationId xmlns:a16="http://schemas.microsoft.com/office/drawing/2014/main" id="{FE28DA4D-A5C8-E021-2A35-2397C3141003}"/>
              </a:ext>
            </a:extLst>
          </p:cNvPr>
          <p:cNvSpPr/>
          <p:nvPr/>
        </p:nvSpPr>
        <p:spPr>
          <a:xfrm>
            <a:off x="1036020" y="3817257"/>
            <a:ext cx="3414360" cy="1990646"/>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3" name="Flowchart: Alternate Process 23">
            <a:extLst>
              <a:ext uri="{FF2B5EF4-FFF2-40B4-BE49-F238E27FC236}">
                <a16:creationId xmlns:a16="http://schemas.microsoft.com/office/drawing/2014/main" id="{7702714D-0A13-CFF1-04FD-2298ED1FA92C}"/>
              </a:ext>
            </a:extLst>
          </p:cNvPr>
          <p:cNvSpPr/>
          <p:nvPr/>
        </p:nvSpPr>
        <p:spPr>
          <a:xfrm>
            <a:off x="2193543" y="3009885"/>
            <a:ext cx="1137043" cy="329666"/>
          </a:xfrm>
          <a:prstGeom prst="flowChartAlternateProcess">
            <a:avLst/>
          </a:prstGeom>
          <a:solidFill>
            <a:srgbClr val="825AD9"/>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合并报表系统</a:t>
            </a:r>
          </a:p>
        </p:txBody>
      </p:sp>
      <p:sp>
        <p:nvSpPr>
          <p:cNvPr id="14" name="文本框 13">
            <a:extLst>
              <a:ext uri="{FF2B5EF4-FFF2-40B4-BE49-F238E27FC236}">
                <a16:creationId xmlns:a16="http://schemas.microsoft.com/office/drawing/2014/main" id="{6BC52797-B615-2F28-A301-9059C66D8FFC}"/>
              </a:ext>
            </a:extLst>
          </p:cNvPr>
          <p:cNvSpPr txBox="1"/>
          <p:nvPr/>
        </p:nvSpPr>
        <p:spPr>
          <a:xfrm>
            <a:off x="5244973" y="1241443"/>
            <a:ext cx="6383723" cy="261610"/>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原有财务合并与管理体系无法支撑企业发展需求：</a:t>
            </a:r>
          </a:p>
        </p:txBody>
      </p:sp>
      <p:sp>
        <p:nvSpPr>
          <p:cNvPr id="21" name="文本框 20">
            <a:extLst>
              <a:ext uri="{FF2B5EF4-FFF2-40B4-BE49-F238E27FC236}">
                <a16:creationId xmlns:a16="http://schemas.microsoft.com/office/drawing/2014/main" id="{1DD87C88-C8D1-135B-EF8F-F4D74835AB04}"/>
              </a:ext>
            </a:extLst>
          </p:cNvPr>
          <p:cNvSpPr txBox="1"/>
          <p:nvPr/>
        </p:nvSpPr>
        <p:spPr>
          <a:xfrm>
            <a:off x="5244973" y="1504662"/>
            <a:ext cx="3882656" cy="253916"/>
          </a:xfrm>
          <a:prstGeom prst="rect">
            <a:avLst/>
          </a:prstGeom>
          <a:noFill/>
        </p:spPr>
        <p:txBody>
          <a:bodyPr wrap="square">
            <a:spAutoFit/>
          </a:bodyPr>
          <a:lstStyle/>
          <a:p>
            <a:pPr marL="108000" marR="0" lvl="0" indent="-10800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线下核算、合并操作无统一规范，存在多个模块治理缺口</a:t>
            </a:r>
          </a:p>
        </p:txBody>
      </p:sp>
      <p:sp>
        <p:nvSpPr>
          <p:cNvPr id="22" name="文本框 21">
            <a:extLst>
              <a:ext uri="{FF2B5EF4-FFF2-40B4-BE49-F238E27FC236}">
                <a16:creationId xmlns:a16="http://schemas.microsoft.com/office/drawing/2014/main" id="{E8536422-FAE3-76BD-9E40-FCCC986F4954}"/>
              </a:ext>
            </a:extLst>
          </p:cNvPr>
          <p:cNvSpPr txBox="1"/>
          <p:nvPr/>
        </p:nvSpPr>
        <p:spPr>
          <a:xfrm>
            <a:off x="5244973" y="1760188"/>
            <a:ext cx="3526200" cy="253916"/>
          </a:xfrm>
          <a:prstGeom prst="rect">
            <a:avLst/>
          </a:prstGeom>
          <a:noFill/>
        </p:spPr>
        <p:txBody>
          <a:bodyPr wrap="square">
            <a:spAutoFit/>
          </a:bodyPr>
          <a:lstStyle/>
          <a:p>
            <a:pPr marL="108000" marR="0" lvl="0" indent="-10800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法定与管理架构的合并处理工作量大，报表周期长</a:t>
            </a:r>
          </a:p>
        </p:txBody>
      </p:sp>
      <p:sp>
        <p:nvSpPr>
          <p:cNvPr id="23" name="文本框 22">
            <a:extLst>
              <a:ext uri="{FF2B5EF4-FFF2-40B4-BE49-F238E27FC236}">
                <a16:creationId xmlns:a16="http://schemas.microsoft.com/office/drawing/2014/main" id="{2D6651CA-4227-6E44-5818-38357FB658B5}"/>
              </a:ext>
            </a:extLst>
          </p:cNvPr>
          <p:cNvSpPr txBox="1"/>
          <p:nvPr/>
        </p:nvSpPr>
        <p:spPr>
          <a:xfrm>
            <a:off x="8811612" y="1504662"/>
            <a:ext cx="3023914" cy="261610"/>
          </a:xfrm>
          <a:prstGeom prst="rect">
            <a:avLst/>
          </a:prstGeom>
          <a:noFill/>
        </p:spPr>
        <p:txBody>
          <a:bodyPr wrap="square">
            <a:spAutoFit/>
          </a:bodyPr>
          <a:lstStyle/>
          <a:p>
            <a:pPr marL="108000" marR="0" lvl="0" indent="-10800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单体数据、内部抵销及调整无法追溯到数据源</a:t>
            </a:r>
          </a:p>
        </p:txBody>
      </p:sp>
      <p:sp>
        <p:nvSpPr>
          <p:cNvPr id="24" name="文本框 23">
            <a:extLst>
              <a:ext uri="{FF2B5EF4-FFF2-40B4-BE49-F238E27FC236}">
                <a16:creationId xmlns:a16="http://schemas.microsoft.com/office/drawing/2014/main" id="{B5CAABA0-6258-0BA7-B83D-2EC920A89EBC}"/>
              </a:ext>
            </a:extLst>
          </p:cNvPr>
          <p:cNvSpPr txBox="1"/>
          <p:nvPr/>
        </p:nvSpPr>
        <p:spPr>
          <a:xfrm>
            <a:off x="8811612" y="1760188"/>
            <a:ext cx="3023914" cy="261610"/>
          </a:xfrm>
          <a:prstGeom prst="rect">
            <a:avLst/>
          </a:prstGeom>
          <a:noFill/>
        </p:spPr>
        <p:txBody>
          <a:bodyPr wrap="square">
            <a:spAutoFit/>
          </a:bodyPr>
          <a:lstStyle/>
          <a:p>
            <a:pPr marL="108000" marR="0" lvl="0" indent="-10800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快报</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法报</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管报等体系割裂，数据难共享复用</a:t>
            </a:r>
          </a:p>
        </p:txBody>
      </p:sp>
      <p:sp>
        <p:nvSpPr>
          <p:cNvPr id="30" name="文本占位符 3">
            <a:extLst>
              <a:ext uri="{FF2B5EF4-FFF2-40B4-BE49-F238E27FC236}">
                <a16:creationId xmlns:a16="http://schemas.microsoft.com/office/drawing/2014/main" id="{AB80E4DE-8BD7-50CF-12B7-83B216A356B2}"/>
              </a:ext>
            </a:extLst>
          </p:cNvPr>
          <p:cNvSpPr txBox="1"/>
          <p:nvPr/>
        </p:nvSpPr>
        <p:spPr>
          <a:xfrm>
            <a:off x="5373872" y="5286994"/>
            <a:ext cx="1152000" cy="26161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rPr>
              <a:t>统一标准</a:t>
            </a:r>
            <a:endParaRPr kumimoji="0" lang="en-US" altLang="zh-CN"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endParaRPr>
          </a:p>
        </p:txBody>
      </p:sp>
      <p:sp>
        <p:nvSpPr>
          <p:cNvPr id="31" name="文本占位符 3">
            <a:extLst>
              <a:ext uri="{FF2B5EF4-FFF2-40B4-BE49-F238E27FC236}">
                <a16:creationId xmlns:a16="http://schemas.microsoft.com/office/drawing/2014/main" id="{BC2019CD-4DA2-9D02-F3AD-BFE437E5C212}"/>
              </a:ext>
            </a:extLst>
          </p:cNvPr>
          <p:cNvSpPr txBox="1"/>
          <p:nvPr/>
        </p:nvSpPr>
        <p:spPr>
          <a:xfrm>
            <a:off x="7063645" y="5286994"/>
            <a:ext cx="1224000" cy="26161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rPr>
              <a:t>智能合并</a:t>
            </a:r>
          </a:p>
        </p:txBody>
      </p:sp>
      <p:sp>
        <p:nvSpPr>
          <p:cNvPr id="32" name="文本占位符 3">
            <a:extLst>
              <a:ext uri="{FF2B5EF4-FFF2-40B4-BE49-F238E27FC236}">
                <a16:creationId xmlns:a16="http://schemas.microsoft.com/office/drawing/2014/main" id="{93A0914E-E9AD-F78F-C504-6AC6D9A49B9B}"/>
              </a:ext>
            </a:extLst>
          </p:cNvPr>
          <p:cNvSpPr txBox="1"/>
          <p:nvPr/>
        </p:nvSpPr>
        <p:spPr>
          <a:xfrm>
            <a:off x="8724772" y="5286994"/>
            <a:ext cx="1224000" cy="26161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rPr>
              <a:t>数据洞察</a:t>
            </a:r>
          </a:p>
        </p:txBody>
      </p:sp>
      <p:sp>
        <p:nvSpPr>
          <p:cNvPr id="33" name="文本占位符 3">
            <a:extLst>
              <a:ext uri="{FF2B5EF4-FFF2-40B4-BE49-F238E27FC236}">
                <a16:creationId xmlns:a16="http://schemas.microsoft.com/office/drawing/2014/main" id="{C67009AB-0B1A-DEF2-A274-528EA1D8887F}"/>
              </a:ext>
            </a:extLst>
          </p:cNvPr>
          <p:cNvSpPr txBox="1"/>
          <p:nvPr/>
        </p:nvSpPr>
        <p:spPr>
          <a:xfrm>
            <a:off x="10439897" y="5286994"/>
            <a:ext cx="1116000" cy="26161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rPr>
              <a:t>数据复用</a:t>
            </a:r>
            <a:endParaRPr kumimoji="0" lang="en-US" altLang="zh-CN"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宋体" panose="02010600030101010101" pitchFamily="2" charset="-122"/>
            </a:endParaRPr>
          </a:p>
        </p:txBody>
      </p:sp>
      <p:sp>
        <p:nvSpPr>
          <p:cNvPr id="34" name="矩形 33">
            <a:extLst>
              <a:ext uri="{FF2B5EF4-FFF2-40B4-BE49-F238E27FC236}">
                <a16:creationId xmlns:a16="http://schemas.microsoft.com/office/drawing/2014/main" id="{D817DE0E-B978-3B29-6161-1AB1B32BAAD9}"/>
              </a:ext>
            </a:extLst>
          </p:cNvPr>
          <p:cNvSpPr/>
          <p:nvPr/>
        </p:nvSpPr>
        <p:spPr>
          <a:xfrm>
            <a:off x="5244973" y="5499324"/>
            <a:ext cx="1594189" cy="11785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统一核算操作，进行核算改造，</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rPr>
              <a:t>提升了客户精细化管理水平，</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rPr>
              <a:t>形成了财务共享项目的基本文件</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rPr>
              <a:t>统一合并工作流程和规范，</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增强数据集中管理能力，更好的适应未来发展和变化需求。</a:t>
            </a:r>
            <a:endParaRPr kumimoji="0" lang="en-US" altLang="zh-CN"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endParaRPr>
          </a:p>
        </p:txBody>
      </p:sp>
      <p:sp>
        <p:nvSpPr>
          <p:cNvPr id="35" name="矩形 34">
            <a:extLst>
              <a:ext uri="{FF2B5EF4-FFF2-40B4-BE49-F238E27FC236}">
                <a16:creationId xmlns:a16="http://schemas.microsoft.com/office/drawing/2014/main" id="{BD70299A-F2D7-6C6B-AEE0-B76979C10FEA}"/>
              </a:ext>
            </a:extLst>
          </p:cNvPr>
          <p:cNvSpPr/>
          <p:nvPr/>
        </p:nvSpPr>
        <p:spPr>
          <a:xfrm>
            <a:off x="6883514" y="5499324"/>
            <a:ext cx="1604313" cy="11785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全产业链未实现追溯、股权变动自动处理，主附表联动，极大的提升了合并报表的出具效率，使</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合并报表出具从</a:t>
            </a:r>
            <a:r>
              <a:rPr kumimoji="0" lang="en-US" altLang="zh-CN"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5</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天缩短到了</a:t>
            </a:r>
            <a:r>
              <a:rPr kumimoji="0" lang="en-US" altLang="zh-CN"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3</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天</a:t>
            </a:r>
            <a:r>
              <a:rPr kumimoji="0" lang="zh-CN" altLang="en-US" sz="800" b="1"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使</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rPr>
              <a:t>决策者更快速地获取重要信息。</a:t>
            </a:r>
          </a:p>
        </p:txBody>
      </p:sp>
      <p:sp>
        <p:nvSpPr>
          <p:cNvPr id="36" name="矩形 35">
            <a:extLst>
              <a:ext uri="{FF2B5EF4-FFF2-40B4-BE49-F238E27FC236}">
                <a16:creationId xmlns:a16="http://schemas.microsoft.com/office/drawing/2014/main" id="{B388486C-782F-9AF4-D2EE-1099FD55EB80}"/>
              </a:ext>
            </a:extLst>
          </p:cNvPr>
          <p:cNvSpPr/>
          <p:nvPr/>
        </p:nvSpPr>
        <p:spPr>
          <a:xfrm>
            <a:off x="8591041" y="5499324"/>
            <a:ext cx="1568989" cy="11785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单体、内部抵销和调整数据可追溯到数据源，提高了解决异常数据的速度，</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处理过程透明化</a:t>
            </a:r>
            <a:r>
              <a:rPr kumimoji="0" lang="zh-CN" altLang="en-US" sz="800" b="0"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多种图表直观展示</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财务指标，支持指标按层级展开，提升数据分析便捷性。</a:t>
            </a:r>
          </a:p>
        </p:txBody>
      </p:sp>
      <p:sp>
        <p:nvSpPr>
          <p:cNvPr id="37" name="矩形 36">
            <a:extLst>
              <a:ext uri="{FF2B5EF4-FFF2-40B4-BE49-F238E27FC236}">
                <a16:creationId xmlns:a16="http://schemas.microsoft.com/office/drawing/2014/main" id="{CAB54F09-2F93-60DC-77E3-3DAE65C1C897}"/>
              </a:ext>
            </a:extLst>
          </p:cNvPr>
          <p:cNvSpPr/>
          <p:nvPr/>
        </p:nvSpPr>
        <p:spPr>
          <a:xfrm>
            <a:off x="10192749" y="5499324"/>
            <a:ext cx="1631858" cy="11785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整合快报、法报、管理报表和运营分析报表，形成一体化的报表体系，</a:t>
            </a:r>
            <a:r>
              <a:rPr kumimoji="0" lang="zh-CN" altLang="en-US" sz="800" b="1" i="0" u="none" strike="noStrike" kern="1200" cap="none" spc="0" normalizeH="0" baseline="0" noProof="0" dirty="0">
                <a:ln>
                  <a:noFill/>
                </a:ln>
                <a:solidFill>
                  <a:srgbClr val="5555FF"/>
                </a:solidFill>
                <a:effectLst/>
                <a:uLnTx/>
                <a:uFillTx/>
                <a:latin typeface="微软雅黑" panose="020B0503020204020204" charset="-122"/>
                <a:ea typeface="微软雅黑" panose="020B0503020204020204" charset="-122"/>
                <a:cs typeface="+mn-ea"/>
                <a:sym typeface="+mn-lt"/>
              </a:rPr>
              <a:t>数据在各个报表、各个部门间共享复用</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rPr>
              <a:t>，</a:t>
            </a:r>
            <a:r>
              <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rPr>
              <a:t>为管理层提供综合性的数据分析和报告，为决策提供更全面、准确的支持。</a:t>
            </a:r>
            <a:endParaRPr kumimoji="0" lang="zh-CN" altLang="en-US" sz="800" b="0" i="0" u="none" strike="noStrike" kern="1200" cap="none" spc="0" normalizeH="0" baseline="0" noProof="0" dirty="0">
              <a:ln>
                <a:noFill/>
              </a:ln>
              <a:solidFill>
                <a:srgbClr val="191848">
                  <a:lumMod val="95000"/>
                  <a:lumOff val="5000"/>
                </a:srgbClr>
              </a:solidFill>
              <a:effectLst/>
              <a:uLnTx/>
              <a:uFillTx/>
              <a:latin typeface="微软雅黑" panose="020B0503020204020204" charset="-122"/>
              <a:ea typeface="微软雅黑" panose="020B0503020204020204" charset="-122"/>
              <a:cs typeface="+mn-ea"/>
              <a:sym typeface="+mn-lt"/>
            </a:endParaRPr>
          </a:p>
        </p:txBody>
      </p:sp>
      <p:sp>
        <p:nvSpPr>
          <p:cNvPr id="16" name="梯形 15">
            <a:extLst>
              <a:ext uri="{FF2B5EF4-FFF2-40B4-BE49-F238E27FC236}">
                <a16:creationId xmlns:a16="http://schemas.microsoft.com/office/drawing/2014/main" id="{CFEF92B1-8A6C-DF3E-585E-A80E85D9AF21}"/>
              </a:ext>
            </a:extLst>
          </p:cNvPr>
          <p:cNvSpPr/>
          <p:nvPr/>
        </p:nvSpPr>
        <p:spPr>
          <a:xfrm rot="16200000">
            <a:off x="6650160" y="3508463"/>
            <a:ext cx="2137939" cy="276458"/>
          </a:xfrm>
          <a:prstGeom prst="trapezoid">
            <a:avLst>
              <a:gd name="adj" fmla="val 221093"/>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marL="342900" marR="0" lvl="0" indent="-342900" algn="l" defTabSz="91376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zh-CN" altLang="en-US" sz="14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grpSp>
        <p:nvGrpSpPr>
          <p:cNvPr id="17" name="组合 16">
            <a:extLst>
              <a:ext uri="{FF2B5EF4-FFF2-40B4-BE49-F238E27FC236}">
                <a16:creationId xmlns:a16="http://schemas.microsoft.com/office/drawing/2014/main" id="{720DF4D4-B7A1-A44B-0BB9-D632CB6332A3}"/>
              </a:ext>
            </a:extLst>
          </p:cNvPr>
          <p:cNvGrpSpPr/>
          <p:nvPr/>
        </p:nvGrpSpPr>
        <p:grpSpPr>
          <a:xfrm>
            <a:off x="7981226" y="2598684"/>
            <a:ext cx="2218210" cy="2022090"/>
            <a:chOff x="5839070" y="1452210"/>
            <a:chExt cx="3346583" cy="2369078"/>
          </a:xfrm>
          <a:solidFill>
            <a:schemeClr val="tx2">
              <a:lumMod val="10000"/>
              <a:lumOff val="90000"/>
            </a:schemeClr>
          </a:solidFill>
        </p:grpSpPr>
        <p:sp>
          <p:nvSpPr>
            <p:cNvPr id="18" name="Rounded Rectangle 7">
              <a:extLst>
                <a:ext uri="{FF2B5EF4-FFF2-40B4-BE49-F238E27FC236}">
                  <a16:creationId xmlns:a16="http://schemas.microsoft.com/office/drawing/2014/main" id="{636F0E34-9F84-5609-1E0D-64E90E357EC4}"/>
                </a:ext>
              </a:extLst>
            </p:cNvPr>
            <p:cNvSpPr/>
            <p:nvPr/>
          </p:nvSpPr>
          <p:spPr>
            <a:xfrm>
              <a:off x="5839070" y="1452210"/>
              <a:ext cx="3346583"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endParaRPr>
            </a:p>
          </p:txBody>
        </p:sp>
        <p:sp>
          <p:nvSpPr>
            <p:cNvPr id="25" name="Rounded Rectangle 7">
              <a:extLst>
                <a:ext uri="{FF2B5EF4-FFF2-40B4-BE49-F238E27FC236}">
                  <a16:creationId xmlns:a16="http://schemas.microsoft.com/office/drawing/2014/main" id="{D096CC99-9A17-50ED-382E-16E76D566D47}"/>
                </a:ext>
              </a:extLst>
            </p:cNvPr>
            <p:cNvSpPr/>
            <p:nvPr/>
          </p:nvSpPr>
          <p:spPr>
            <a:xfrm>
              <a:off x="5839070" y="2067524"/>
              <a:ext cx="3346583"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555FFF"/>
                </a:solidFill>
                <a:effectLst/>
                <a:uLnTx/>
                <a:uFillTx/>
                <a:latin typeface="微软雅黑" panose="020B0503020204020204" charset="-122"/>
                <a:ea typeface="微软雅黑" panose="020B0503020204020204" charset="-122"/>
                <a:cs typeface="+mn-cs"/>
              </a:endParaRPr>
            </a:p>
          </p:txBody>
        </p:sp>
        <p:sp>
          <p:nvSpPr>
            <p:cNvPr id="26" name="Rounded Rectangle 7">
              <a:extLst>
                <a:ext uri="{FF2B5EF4-FFF2-40B4-BE49-F238E27FC236}">
                  <a16:creationId xmlns:a16="http://schemas.microsoft.com/office/drawing/2014/main" id="{E9AFA940-DDB6-10D0-414E-E363045DFD26}"/>
                </a:ext>
              </a:extLst>
            </p:cNvPr>
            <p:cNvSpPr/>
            <p:nvPr/>
          </p:nvSpPr>
          <p:spPr>
            <a:xfrm>
              <a:off x="5839070" y="2682838"/>
              <a:ext cx="3346583"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555FFF"/>
                </a:solidFill>
                <a:effectLst/>
                <a:uLnTx/>
                <a:uFillTx/>
                <a:latin typeface="微软雅黑" panose="020B0503020204020204" charset="-122"/>
                <a:ea typeface="微软雅黑" panose="020B0503020204020204" charset="-122"/>
                <a:cs typeface="+mn-cs"/>
              </a:endParaRPr>
            </a:p>
          </p:txBody>
        </p:sp>
        <p:sp>
          <p:nvSpPr>
            <p:cNvPr id="27" name="Rounded Rectangle 7">
              <a:extLst>
                <a:ext uri="{FF2B5EF4-FFF2-40B4-BE49-F238E27FC236}">
                  <a16:creationId xmlns:a16="http://schemas.microsoft.com/office/drawing/2014/main" id="{3BF92256-47B1-2006-C136-6928A2D892B4}"/>
                </a:ext>
              </a:extLst>
            </p:cNvPr>
            <p:cNvSpPr/>
            <p:nvPr/>
          </p:nvSpPr>
          <p:spPr>
            <a:xfrm>
              <a:off x="5839070" y="3298152"/>
              <a:ext cx="3346583"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555FFF"/>
                </a:solidFill>
                <a:effectLst/>
                <a:uLnTx/>
                <a:uFillTx/>
                <a:latin typeface="微软雅黑" panose="020B0503020204020204" charset="-122"/>
                <a:ea typeface="微软雅黑" panose="020B0503020204020204" charset="-122"/>
                <a:cs typeface="+mn-cs"/>
              </a:endParaRPr>
            </a:p>
          </p:txBody>
        </p:sp>
        <p:sp>
          <p:nvSpPr>
            <p:cNvPr id="28" name="文本占位符 3">
              <a:extLst>
                <a:ext uri="{FF2B5EF4-FFF2-40B4-BE49-F238E27FC236}">
                  <a16:creationId xmlns:a16="http://schemas.microsoft.com/office/drawing/2014/main" id="{392DB8D4-BF36-D843-B109-68435B94BF6A}"/>
                </a:ext>
              </a:extLst>
            </p:cNvPr>
            <p:cNvSpPr txBox="1"/>
            <p:nvPr/>
          </p:nvSpPr>
          <p:spPr>
            <a:xfrm>
              <a:off x="5839070" y="1571784"/>
              <a:ext cx="3343665" cy="307777"/>
            </a:xfrm>
            <a:prstGeom prst="rect">
              <a:avLst/>
            </a:prstGeom>
            <a:solidFill>
              <a:srgbClr val="E8EDF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defPPr>
                <a:defRPr lang="zh-CN"/>
              </a:defPPr>
              <a:lvl1pPr marR="0" lvl="0" indent="0" algn="ctr" defTabSz="622300" fontAlgn="auto">
                <a:lnSpc>
                  <a:spcPct val="90000"/>
                </a:lnSpc>
                <a:spcBef>
                  <a:spcPct val="0"/>
                </a:spcBef>
                <a:spcAft>
                  <a:spcPct val="35000"/>
                </a:spcAft>
                <a:buClrTx/>
                <a:buSzTx/>
                <a:buFontTx/>
                <a:buNone/>
                <a:tabLst/>
                <a:defRPr kumimoji="0" sz="1200" b="1" i="0" u="none" strike="noStrike" cap="none" spc="0" normalizeH="0" baseline="0">
                  <a:ln>
                    <a:noFill/>
                  </a:ln>
                  <a:solidFill>
                    <a:srgbClr val="555FFF"/>
                  </a:solidFill>
                  <a:effectLst/>
                  <a:uLnTx/>
                  <a:uFillTx/>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zh-CN" altLang="en-US"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线下操作不统一，难以保证数据质量</a:t>
              </a:r>
              <a:endParaRPr kumimoji="0" lang="en-US" altLang="zh-CN"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endParaRPr>
            </a:p>
          </p:txBody>
        </p:sp>
        <p:sp>
          <p:nvSpPr>
            <p:cNvPr id="29" name="文本占位符 3">
              <a:extLst>
                <a:ext uri="{FF2B5EF4-FFF2-40B4-BE49-F238E27FC236}">
                  <a16:creationId xmlns:a16="http://schemas.microsoft.com/office/drawing/2014/main" id="{A0F76266-666D-EE6B-2E47-7EB0A3F4F7D7}"/>
                </a:ext>
              </a:extLst>
            </p:cNvPr>
            <p:cNvSpPr txBox="1"/>
            <p:nvPr/>
          </p:nvSpPr>
          <p:spPr>
            <a:xfrm>
              <a:off x="5839070" y="2184090"/>
              <a:ext cx="3343665" cy="307777"/>
            </a:xfrm>
            <a:prstGeom prst="rect">
              <a:avLst/>
            </a:prstGeom>
            <a:solidFill>
              <a:srgbClr val="E8EDF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defPPr>
                <a:defRPr lang="zh-CN"/>
              </a:defPPr>
              <a:lvl1pPr marR="0" lvl="0" indent="0" algn="ctr" defTabSz="622300" fontAlgn="auto">
                <a:lnSpc>
                  <a:spcPct val="90000"/>
                </a:lnSpc>
                <a:spcBef>
                  <a:spcPct val="0"/>
                </a:spcBef>
                <a:spcAft>
                  <a:spcPct val="35000"/>
                </a:spcAft>
                <a:buClrTx/>
                <a:buSzTx/>
                <a:buFontTx/>
                <a:buNone/>
                <a:tabLst/>
                <a:defRPr kumimoji="0" sz="1200" b="1" i="0" u="none" strike="noStrike" cap="none" spc="0" normalizeH="0" baseline="0">
                  <a:ln>
                    <a:noFill/>
                  </a:ln>
                  <a:solidFill>
                    <a:srgbClr val="555FFF"/>
                  </a:solidFill>
                  <a:effectLst/>
                  <a:uLnTx/>
                  <a:uFillTx/>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zh-CN" altLang="en-US"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法定</a:t>
              </a:r>
              <a:r>
                <a:rPr kumimoji="0" lang="en-US" altLang="zh-CN"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&amp;</a:t>
              </a:r>
              <a:r>
                <a:rPr kumimoji="0" lang="zh-CN" altLang="en-US"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管理架构工作量大，工作效率低</a:t>
              </a:r>
            </a:p>
          </p:txBody>
        </p:sp>
        <p:sp>
          <p:nvSpPr>
            <p:cNvPr id="38" name="文本占位符 3">
              <a:extLst>
                <a:ext uri="{FF2B5EF4-FFF2-40B4-BE49-F238E27FC236}">
                  <a16:creationId xmlns:a16="http://schemas.microsoft.com/office/drawing/2014/main" id="{26DAD05F-8ABF-4D5D-DD23-B4FD35F31522}"/>
                </a:ext>
              </a:extLst>
            </p:cNvPr>
            <p:cNvSpPr txBox="1"/>
            <p:nvPr/>
          </p:nvSpPr>
          <p:spPr>
            <a:xfrm>
              <a:off x="5839070" y="2796396"/>
              <a:ext cx="3343665" cy="307777"/>
            </a:xfrm>
            <a:prstGeom prst="rect">
              <a:avLst/>
            </a:prstGeom>
            <a:solidFill>
              <a:srgbClr val="E8EDF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defPPr>
                <a:defRPr lang="zh-CN"/>
              </a:defPPr>
              <a:lvl1pPr marR="0" lvl="0" indent="0" algn="ctr" defTabSz="622300" fontAlgn="auto">
                <a:lnSpc>
                  <a:spcPct val="90000"/>
                </a:lnSpc>
                <a:spcBef>
                  <a:spcPct val="0"/>
                </a:spcBef>
                <a:spcAft>
                  <a:spcPct val="35000"/>
                </a:spcAft>
                <a:buClrTx/>
                <a:buSzTx/>
                <a:buFontTx/>
                <a:buNone/>
                <a:tabLst/>
                <a:defRPr kumimoji="0" sz="1200" b="1" i="0" u="none" strike="noStrike" cap="none" spc="0" normalizeH="0" baseline="0">
                  <a:ln>
                    <a:noFill/>
                  </a:ln>
                  <a:solidFill>
                    <a:srgbClr val="555FFF"/>
                  </a:solidFill>
                  <a:effectLst/>
                  <a:uLnTx/>
                  <a:uFillTx/>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zh-CN" altLang="en-US"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线下处理过程不透明，数据追溯困难</a:t>
              </a:r>
            </a:p>
          </p:txBody>
        </p:sp>
        <p:sp>
          <p:nvSpPr>
            <p:cNvPr id="39" name="文本占位符 3">
              <a:extLst>
                <a:ext uri="{FF2B5EF4-FFF2-40B4-BE49-F238E27FC236}">
                  <a16:creationId xmlns:a16="http://schemas.microsoft.com/office/drawing/2014/main" id="{CD1E0D99-5ED1-CF57-77D1-C89D59B488AF}"/>
                </a:ext>
              </a:extLst>
            </p:cNvPr>
            <p:cNvSpPr txBox="1"/>
            <p:nvPr/>
          </p:nvSpPr>
          <p:spPr>
            <a:xfrm>
              <a:off x="5839070" y="3408702"/>
              <a:ext cx="3343665" cy="307777"/>
            </a:xfrm>
            <a:prstGeom prst="rect">
              <a:avLst/>
            </a:prstGeom>
            <a:solidFill>
              <a:srgbClr val="E8EDF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defPPr>
                <a:defRPr lang="zh-CN"/>
              </a:defPPr>
              <a:lvl1pPr marR="0" lvl="0" indent="0" algn="ctr" defTabSz="622300" fontAlgn="auto">
                <a:lnSpc>
                  <a:spcPct val="90000"/>
                </a:lnSpc>
                <a:spcBef>
                  <a:spcPct val="0"/>
                </a:spcBef>
                <a:spcAft>
                  <a:spcPct val="35000"/>
                </a:spcAft>
                <a:buClrTx/>
                <a:buSzTx/>
                <a:buFontTx/>
                <a:buNone/>
                <a:tabLst/>
                <a:defRPr kumimoji="0" sz="1200" b="1" i="0" u="none" strike="noStrike" cap="none" spc="0" normalizeH="0" baseline="0">
                  <a:ln>
                    <a:noFill/>
                  </a:ln>
                  <a:solidFill>
                    <a:srgbClr val="555FFF"/>
                  </a:solidFill>
                  <a:effectLst/>
                  <a:uLnTx/>
                  <a:uFillTx/>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zh-CN" altLang="en-US"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rPr>
                <a:t>重复取数，数据不同源，无法复用共享</a:t>
              </a:r>
              <a:endParaRPr kumimoji="0" lang="en-US" altLang="zh-CN" sz="900" b="0" i="0" u="none" strike="noStrike" kern="1200" cap="none" spc="0" normalizeH="0" baseline="0" noProof="0" dirty="0">
                <a:ln>
                  <a:noFill/>
                </a:ln>
                <a:solidFill>
                  <a:srgbClr val="555FFF"/>
                </a:solidFill>
                <a:effectLst/>
                <a:uLnTx/>
                <a:uFillTx/>
                <a:latin typeface="微软雅黑" panose="020B0503020204020204" charset="-122"/>
                <a:ea typeface="微软雅黑" panose="020B0503020204020204" charset="-122"/>
                <a:cs typeface="+mn-cs"/>
              </a:endParaRPr>
            </a:p>
          </p:txBody>
        </p:sp>
      </p:grpSp>
      <p:sp>
        <p:nvSpPr>
          <p:cNvPr id="40" name="梯形 39">
            <a:extLst>
              <a:ext uri="{FF2B5EF4-FFF2-40B4-BE49-F238E27FC236}">
                <a16:creationId xmlns:a16="http://schemas.microsoft.com/office/drawing/2014/main" id="{7C97E4D9-B31F-8BB8-CA39-63FBA23B17EF}"/>
              </a:ext>
            </a:extLst>
          </p:cNvPr>
          <p:cNvSpPr/>
          <p:nvPr/>
        </p:nvSpPr>
        <p:spPr>
          <a:xfrm rot="5400000">
            <a:off x="9439015" y="3508463"/>
            <a:ext cx="2137939" cy="276458"/>
          </a:xfrm>
          <a:prstGeom prst="trapezoid">
            <a:avLst>
              <a:gd name="adj" fmla="val 221093"/>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marL="342900" marR="0" lvl="0" indent="-342900" algn="l" defTabSz="91376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zh-CN" altLang="en-US" sz="14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grpSp>
        <p:nvGrpSpPr>
          <p:cNvPr id="41" name="组合 40">
            <a:extLst>
              <a:ext uri="{FF2B5EF4-FFF2-40B4-BE49-F238E27FC236}">
                <a16:creationId xmlns:a16="http://schemas.microsoft.com/office/drawing/2014/main" id="{7A1E064E-13E1-11D7-5D97-2750CE1E83F8}"/>
              </a:ext>
            </a:extLst>
          </p:cNvPr>
          <p:cNvGrpSpPr/>
          <p:nvPr/>
        </p:nvGrpSpPr>
        <p:grpSpPr>
          <a:xfrm>
            <a:off x="10753531" y="2598684"/>
            <a:ext cx="956473" cy="2022090"/>
            <a:chOff x="9975858" y="1452210"/>
            <a:chExt cx="1453141" cy="2369078"/>
          </a:xfrm>
        </p:grpSpPr>
        <p:grpSp>
          <p:nvGrpSpPr>
            <p:cNvPr id="42" name="组合 41">
              <a:extLst>
                <a:ext uri="{FF2B5EF4-FFF2-40B4-BE49-F238E27FC236}">
                  <a16:creationId xmlns:a16="http://schemas.microsoft.com/office/drawing/2014/main" id="{D3B954D2-EB2E-9305-4154-0126A7C1D290}"/>
                </a:ext>
              </a:extLst>
            </p:cNvPr>
            <p:cNvGrpSpPr/>
            <p:nvPr/>
          </p:nvGrpSpPr>
          <p:grpSpPr>
            <a:xfrm>
              <a:off x="9975858" y="1452210"/>
              <a:ext cx="1453132" cy="2369078"/>
              <a:chOff x="9810758" y="1452210"/>
              <a:chExt cx="1453132" cy="2369078"/>
            </a:xfrm>
          </p:grpSpPr>
          <p:sp>
            <p:nvSpPr>
              <p:cNvPr id="48" name="Rounded Rectangle 7">
                <a:extLst>
                  <a:ext uri="{FF2B5EF4-FFF2-40B4-BE49-F238E27FC236}">
                    <a16:creationId xmlns:a16="http://schemas.microsoft.com/office/drawing/2014/main" id="{54AA0781-ADD5-D0B5-797F-BAC5AADB5193}"/>
                  </a:ext>
                </a:extLst>
              </p:cNvPr>
              <p:cNvSpPr/>
              <p:nvPr/>
            </p:nvSpPr>
            <p:spPr>
              <a:xfrm>
                <a:off x="9810758" y="1452210"/>
                <a:ext cx="1453132"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49" name="Rounded Rectangle 7">
                <a:extLst>
                  <a:ext uri="{FF2B5EF4-FFF2-40B4-BE49-F238E27FC236}">
                    <a16:creationId xmlns:a16="http://schemas.microsoft.com/office/drawing/2014/main" id="{01BFD172-ECB4-6737-48F5-CFF143B92D28}"/>
                  </a:ext>
                </a:extLst>
              </p:cNvPr>
              <p:cNvSpPr/>
              <p:nvPr/>
            </p:nvSpPr>
            <p:spPr>
              <a:xfrm>
                <a:off x="9810758" y="2067524"/>
                <a:ext cx="1453132"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50" name="Rounded Rectangle 7">
                <a:extLst>
                  <a:ext uri="{FF2B5EF4-FFF2-40B4-BE49-F238E27FC236}">
                    <a16:creationId xmlns:a16="http://schemas.microsoft.com/office/drawing/2014/main" id="{170C0799-54C6-6A06-33EB-27FEF452CEE1}"/>
                  </a:ext>
                </a:extLst>
              </p:cNvPr>
              <p:cNvSpPr/>
              <p:nvPr/>
            </p:nvSpPr>
            <p:spPr>
              <a:xfrm>
                <a:off x="9810758" y="2682839"/>
                <a:ext cx="1453132"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51" name="Rounded Rectangle 7">
                <a:extLst>
                  <a:ext uri="{FF2B5EF4-FFF2-40B4-BE49-F238E27FC236}">
                    <a16:creationId xmlns:a16="http://schemas.microsoft.com/office/drawing/2014/main" id="{A5071F64-BC7A-70AF-F925-56CBC4A02BE4}"/>
                  </a:ext>
                </a:extLst>
              </p:cNvPr>
              <p:cNvSpPr/>
              <p:nvPr/>
            </p:nvSpPr>
            <p:spPr>
              <a:xfrm>
                <a:off x="9810758" y="3298152"/>
                <a:ext cx="1453132" cy="523136"/>
              </a:xfrm>
              <a:prstGeom prst="roundRect">
                <a:avLst>
                  <a:gd name="adj" fmla="val 3781"/>
                </a:avLst>
              </a:prstGeom>
              <a:solidFill>
                <a:srgbClr val="E8ED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US" sz="1000" b="1" i="0" u="none" strike="noStrike" kern="1200" cap="none" spc="0" normalizeH="0" baseline="0" noProof="0">
                  <a:ln>
                    <a:noFill/>
                  </a:ln>
                  <a:solidFill>
                    <a:srgbClr val="002060"/>
                  </a:solidFill>
                  <a:effectLst/>
                  <a:uLnTx/>
                  <a:uFillTx/>
                  <a:latin typeface="微软雅黑" panose="020B0503020204020204" charset="-122"/>
                  <a:ea typeface="微软雅黑" panose="020B0503020204020204" charset="-122"/>
                  <a:cs typeface="+mn-cs"/>
                </a:endParaRPr>
              </a:p>
            </p:txBody>
          </p:sp>
        </p:grpSp>
        <p:grpSp>
          <p:nvGrpSpPr>
            <p:cNvPr id="43" name="组合 42">
              <a:extLst>
                <a:ext uri="{FF2B5EF4-FFF2-40B4-BE49-F238E27FC236}">
                  <a16:creationId xmlns:a16="http://schemas.microsoft.com/office/drawing/2014/main" id="{3DB51C20-D770-E765-E099-38AE05874E23}"/>
                </a:ext>
              </a:extLst>
            </p:cNvPr>
            <p:cNvGrpSpPr/>
            <p:nvPr/>
          </p:nvGrpSpPr>
          <p:grpSpPr>
            <a:xfrm>
              <a:off x="9975860" y="1581389"/>
              <a:ext cx="1453139" cy="2134406"/>
              <a:chOff x="9804033" y="1581389"/>
              <a:chExt cx="3247133" cy="2134406"/>
            </a:xfrm>
          </p:grpSpPr>
          <p:sp>
            <p:nvSpPr>
              <p:cNvPr id="44" name="文本占位符 3">
                <a:extLst>
                  <a:ext uri="{FF2B5EF4-FFF2-40B4-BE49-F238E27FC236}">
                    <a16:creationId xmlns:a16="http://schemas.microsoft.com/office/drawing/2014/main" id="{65F4CB5D-ACF8-5C6F-1503-FD2E935DB966}"/>
                  </a:ext>
                </a:extLst>
              </p:cNvPr>
              <p:cNvSpPr txBox="1"/>
              <p:nvPr/>
            </p:nvSpPr>
            <p:spPr>
              <a:xfrm>
                <a:off x="9804050" y="1581389"/>
                <a:ext cx="3247116" cy="297488"/>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统一标准</a:t>
                </a:r>
                <a:endParaRPr kumimoji="0" lang="en-US" altLang="zh-CN"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endParaRPr>
              </a:p>
            </p:txBody>
          </p:sp>
          <p:sp>
            <p:nvSpPr>
              <p:cNvPr id="45" name="文本占位符 3">
                <a:extLst>
                  <a:ext uri="{FF2B5EF4-FFF2-40B4-BE49-F238E27FC236}">
                    <a16:creationId xmlns:a16="http://schemas.microsoft.com/office/drawing/2014/main" id="{EEC84F04-8EF0-B3CF-4A67-8A2B16EE6B58}"/>
                  </a:ext>
                </a:extLst>
              </p:cNvPr>
              <p:cNvSpPr txBox="1"/>
              <p:nvPr/>
            </p:nvSpPr>
            <p:spPr>
              <a:xfrm>
                <a:off x="9804040" y="2193695"/>
                <a:ext cx="3247113" cy="297488"/>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智能合并</a:t>
                </a:r>
              </a:p>
            </p:txBody>
          </p:sp>
          <p:sp>
            <p:nvSpPr>
              <p:cNvPr id="46" name="文本占位符 3">
                <a:extLst>
                  <a:ext uri="{FF2B5EF4-FFF2-40B4-BE49-F238E27FC236}">
                    <a16:creationId xmlns:a16="http://schemas.microsoft.com/office/drawing/2014/main" id="{A23D5968-6134-7AA3-3516-E9C776D9B3A5}"/>
                  </a:ext>
                </a:extLst>
              </p:cNvPr>
              <p:cNvSpPr txBox="1"/>
              <p:nvPr/>
            </p:nvSpPr>
            <p:spPr>
              <a:xfrm>
                <a:off x="9804033" y="2806002"/>
                <a:ext cx="3247116" cy="297488"/>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数据洞察</a:t>
                </a:r>
              </a:p>
            </p:txBody>
          </p:sp>
          <p:sp>
            <p:nvSpPr>
              <p:cNvPr id="47" name="文本占位符 3">
                <a:extLst>
                  <a:ext uri="{FF2B5EF4-FFF2-40B4-BE49-F238E27FC236}">
                    <a16:creationId xmlns:a16="http://schemas.microsoft.com/office/drawing/2014/main" id="{A1A18287-C2F9-09E1-04FE-346441D9DB30}"/>
                  </a:ext>
                </a:extLst>
              </p:cNvPr>
              <p:cNvSpPr txBox="1"/>
              <p:nvPr/>
            </p:nvSpPr>
            <p:spPr>
              <a:xfrm>
                <a:off x="9804033" y="3418307"/>
                <a:ext cx="3247116" cy="297488"/>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zh-CN" altLang="en-US"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数据复用</a:t>
                </a:r>
                <a:endParaRPr kumimoji="0" lang="en-US" altLang="zh-CN" sz="1050" b="0" i="0" u="none" strike="noStrike" kern="0" cap="none" spc="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endParaRPr>
              </a:p>
            </p:txBody>
          </p:sp>
        </p:grpSp>
      </p:grpSp>
      <p:grpSp>
        <p:nvGrpSpPr>
          <p:cNvPr id="52" name="组合 51">
            <a:extLst>
              <a:ext uri="{FF2B5EF4-FFF2-40B4-BE49-F238E27FC236}">
                <a16:creationId xmlns:a16="http://schemas.microsoft.com/office/drawing/2014/main" id="{E8DC31EA-CFFB-E693-53D3-44FA74AE5F9D}"/>
              </a:ext>
            </a:extLst>
          </p:cNvPr>
          <p:cNvGrpSpPr/>
          <p:nvPr/>
        </p:nvGrpSpPr>
        <p:grpSpPr>
          <a:xfrm>
            <a:off x="5761393" y="2759338"/>
            <a:ext cx="1703267" cy="1771978"/>
            <a:chOff x="1182370" y="1810385"/>
            <a:chExt cx="4217097" cy="4387215"/>
          </a:xfrm>
        </p:grpSpPr>
        <p:sp>
          <p:nvSpPr>
            <p:cNvPr id="53" name="圆角矩形 41">
              <a:extLst>
                <a:ext uri="{FF2B5EF4-FFF2-40B4-BE49-F238E27FC236}">
                  <a16:creationId xmlns:a16="http://schemas.microsoft.com/office/drawing/2014/main" id="{83B25273-EE60-1D8C-3ECB-546B81E700AB}"/>
                </a:ext>
              </a:extLst>
            </p:cNvPr>
            <p:cNvSpPr/>
            <p:nvPr>
              <p:custDataLst>
                <p:tags r:id="rId1"/>
              </p:custDataLst>
            </p:nvPr>
          </p:nvSpPr>
          <p:spPr>
            <a:xfrm>
              <a:off x="3067684" y="3745864"/>
              <a:ext cx="2331783" cy="523875"/>
            </a:xfrm>
            <a:prstGeom prst="roundRect">
              <a:avLst>
                <a:gd name="adj" fmla="val 50000"/>
              </a:avLst>
            </a:prstGeom>
            <a:solidFill>
              <a:schemeClr val="bg1">
                <a:lumMod val="65000"/>
              </a:schemeClr>
            </a:solidFill>
            <a:ln>
              <a:noFill/>
            </a:ln>
            <a:effectLst>
              <a:outerShdw blurRad="50800" dist="38100" dir="18900000" algn="bl"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CFAFF"/>
                  </a:solidFill>
                  <a:effectLst/>
                  <a:uLnTx/>
                  <a:uFillTx/>
                  <a:latin typeface="Arial" panose="020B0604020202020204" pitchFamily="34" charset="0"/>
                  <a:ea typeface="微软雅黑" panose="020B0503020204020204" charset="-122"/>
                  <a:cs typeface="+mn-cs"/>
                  <a:sym typeface="+mn-ea"/>
                </a:rPr>
                <a:t>存货模块治理</a:t>
              </a:r>
            </a:p>
          </p:txBody>
        </p:sp>
        <p:grpSp>
          <p:nvGrpSpPr>
            <p:cNvPr id="54" name="组合 53">
              <a:extLst>
                <a:ext uri="{FF2B5EF4-FFF2-40B4-BE49-F238E27FC236}">
                  <a16:creationId xmlns:a16="http://schemas.microsoft.com/office/drawing/2014/main" id="{EE104DDF-CC42-32DD-6451-B79E404B36D0}"/>
                </a:ext>
              </a:extLst>
            </p:cNvPr>
            <p:cNvGrpSpPr/>
            <p:nvPr/>
          </p:nvGrpSpPr>
          <p:grpSpPr>
            <a:xfrm>
              <a:off x="1182370" y="1810385"/>
              <a:ext cx="3993577" cy="4387215"/>
              <a:chOff x="1182370" y="1810385"/>
              <a:chExt cx="3993577" cy="4387215"/>
            </a:xfrm>
          </p:grpSpPr>
          <p:sp>
            <p:nvSpPr>
              <p:cNvPr id="55" name="椭圆 54">
                <a:extLst>
                  <a:ext uri="{FF2B5EF4-FFF2-40B4-BE49-F238E27FC236}">
                    <a16:creationId xmlns:a16="http://schemas.microsoft.com/office/drawing/2014/main" id="{2D84C446-7857-7AF6-D07E-3AEE87D5439C}"/>
                  </a:ext>
                </a:extLst>
              </p:cNvPr>
              <p:cNvSpPr/>
              <p:nvPr>
                <p:custDataLst>
                  <p:tags r:id="rId2"/>
                </p:custDataLst>
              </p:nvPr>
            </p:nvSpPr>
            <p:spPr>
              <a:xfrm>
                <a:off x="1938020" y="3725545"/>
                <a:ext cx="556895" cy="556895"/>
              </a:xfrm>
              <a:prstGeom prst="ellipse">
                <a:avLst/>
              </a:prstGeom>
              <a:solidFill>
                <a:schemeClr val="bg1"/>
              </a:solidFill>
              <a:ln>
                <a:noFill/>
              </a:ln>
              <a:effectLst>
                <a:outerShdw blurRad="63500" sx="102000" sy="102000" algn="ctr"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a:ln>
                      <a:noFill/>
                    </a:ln>
                    <a:solidFill>
                      <a:srgbClr val="555FFF"/>
                    </a:solidFill>
                    <a:effectLst/>
                    <a:uLnTx/>
                    <a:uFillTx/>
                    <a:latin typeface="微软雅黑" panose="020B0503020204020204" pitchFamily="34" charset="-122"/>
                    <a:ea typeface="微软雅黑" panose="020B0503020204020204" pitchFamily="34" charset="-122"/>
                    <a:cs typeface="+mn-ea"/>
                    <a:sym typeface="+mn-ea"/>
                  </a:rPr>
                  <a:t>3</a:t>
                </a:r>
              </a:p>
            </p:txBody>
          </p:sp>
          <p:sp>
            <p:nvSpPr>
              <p:cNvPr id="56" name="圆角矩形 43">
                <a:extLst>
                  <a:ext uri="{FF2B5EF4-FFF2-40B4-BE49-F238E27FC236}">
                    <a16:creationId xmlns:a16="http://schemas.microsoft.com/office/drawing/2014/main" id="{D384ECC9-9D0D-BB9C-AFB1-50A8FBA6BD8B}"/>
                  </a:ext>
                </a:extLst>
              </p:cNvPr>
              <p:cNvSpPr/>
              <p:nvPr>
                <p:custDataLst>
                  <p:tags r:id="rId3"/>
                </p:custDataLst>
              </p:nvPr>
            </p:nvSpPr>
            <p:spPr>
              <a:xfrm>
                <a:off x="2305686" y="1824354"/>
                <a:ext cx="2331783" cy="523875"/>
              </a:xfrm>
              <a:prstGeom prst="roundRect">
                <a:avLst>
                  <a:gd name="adj" fmla="val 50000"/>
                </a:avLst>
              </a:prstGeom>
              <a:solidFill>
                <a:schemeClr val="bg1">
                  <a:lumMod val="65000"/>
                </a:schemeClr>
              </a:solidFill>
              <a:ln>
                <a:noFill/>
              </a:ln>
              <a:effectLst>
                <a:outerShdw blurRad="50800" dist="38100" dir="18900000" algn="bl"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CFAFF"/>
                    </a:solidFill>
                    <a:effectLst/>
                    <a:uLnTx/>
                    <a:uFillTx/>
                    <a:latin typeface="Arial" panose="020B0604020202020204" pitchFamily="34" charset="0"/>
                    <a:ea typeface="微软雅黑" panose="020B0503020204020204" charset="-122"/>
                    <a:cs typeface="+mn-cs"/>
                    <a:sym typeface="+mn-ea"/>
                  </a:rPr>
                  <a:t>核算维度治理</a:t>
                </a:r>
                <a:endParaRPr kumimoji="0" lang="zh-CN" altLang="en-US" sz="900" b="1" i="0" u="none" strike="noStrike" kern="1200" cap="none" spc="0" normalizeH="0" baseline="0" noProof="0" dirty="0">
                  <a:ln>
                    <a:noFill/>
                  </a:ln>
                  <a:solidFill>
                    <a:srgbClr val="FCFAFF"/>
                  </a:solidFill>
                  <a:effectLst/>
                  <a:uLnTx/>
                  <a:uFillTx/>
                  <a:latin typeface="等线" panose="02010600030101010101" pitchFamily="2" charset="-122"/>
                  <a:ea typeface="等线" panose="02010600030101010101" pitchFamily="2" charset="-122"/>
                  <a:cs typeface="+mn-ea"/>
                  <a:sym typeface="+mn-ea"/>
                </a:endParaRPr>
              </a:p>
            </p:txBody>
          </p:sp>
          <p:sp>
            <p:nvSpPr>
              <p:cNvPr id="57" name="椭圆 56">
                <a:extLst>
                  <a:ext uri="{FF2B5EF4-FFF2-40B4-BE49-F238E27FC236}">
                    <a16:creationId xmlns:a16="http://schemas.microsoft.com/office/drawing/2014/main" id="{94894942-E6C5-F7EE-11D4-6F4A628119C5}"/>
                  </a:ext>
                </a:extLst>
              </p:cNvPr>
              <p:cNvSpPr/>
              <p:nvPr>
                <p:custDataLst>
                  <p:tags r:id="rId4"/>
                </p:custDataLst>
              </p:nvPr>
            </p:nvSpPr>
            <p:spPr>
              <a:xfrm>
                <a:off x="1263650" y="1810385"/>
                <a:ext cx="556895" cy="556895"/>
              </a:xfrm>
              <a:prstGeom prst="ellipse">
                <a:avLst/>
              </a:prstGeom>
              <a:solidFill>
                <a:schemeClr val="bg1"/>
              </a:solidFill>
              <a:ln>
                <a:noFill/>
              </a:ln>
              <a:effectLst>
                <a:outerShdw blurRad="63500" sx="102000" sy="102000" algn="ctr"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a:ln>
                      <a:noFill/>
                    </a:ln>
                    <a:solidFill>
                      <a:srgbClr val="555FFF"/>
                    </a:solidFill>
                    <a:effectLst/>
                    <a:uLnTx/>
                    <a:uFillTx/>
                    <a:latin typeface="微软雅黑" panose="020B0503020204020204" pitchFamily="34" charset="-122"/>
                    <a:ea typeface="微软雅黑" panose="020B0503020204020204" pitchFamily="34" charset="-122"/>
                    <a:cs typeface="+mn-ea"/>
                    <a:sym typeface="+mn-ea"/>
                  </a:rPr>
                  <a:t>1</a:t>
                </a:r>
              </a:p>
            </p:txBody>
          </p:sp>
          <p:sp>
            <p:nvSpPr>
              <p:cNvPr id="58" name="圆角矩形 45">
                <a:extLst>
                  <a:ext uri="{FF2B5EF4-FFF2-40B4-BE49-F238E27FC236}">
                    <a16:creationId xmlns:a16="http://schemas.microsoft.com/office/drawing/2014/main" id="{AD4B389B-B8AE-15BC-F91D-02261262031E}"/>
                  </a:ext>
                </a:extLst>
              </p:cNvPr>
              <p:cNvSpPr/>
              <p:nvPr>
                <p:custDataLst>
                  <p:tags r:id="rId5"/>
                </p:custDataLst>
              </p:nvPr>
            </p:nvSpPr>
            <p:spPr>
              <a:xfrm>
                <a:off x="2844164" y="2785109"/>
                <a:ext cx="2331783" cy="523875"/>
              </a:xfrm>
              <a:prstGeom prst="roundRect">
                <a:avLst>
                  <a:gd name="adj" fmla="val 50000"/>
                </a:avLst>
              </a:prstGeom>
              <a:solidFill>
                <a:srgbClr val="555FFF"/>
              </a:solidFill>
              <a:ln>
                <a:noFill/>
              </a:ln>
              <a:effectLst>
                <a:outerShdw blurRad="50800" dist="38100" dir="18900000" algn="bl"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2" indent="0" algn="ctr" defTabSz="914400" rtl="0" eaLnBrk="1" fontAlgn="auto" latinLnBrk="0" hangingPunct="1">
                  <a:lnSpc>
                    <a:spcPct val="100000"/>
                  </a:lnSpc>
                  <a:spcBef>
                    <a:spcPct val="0"/>
                  </a:spcBef>
                  <a:spcAft>
                    <a:spcPct val="0"/>
                  </a:spcAft>
                  <a:buClrTx/>
                  <a:buSzTx/>
                  <a:buFontTx/>
                  <a:buNone/>
                  <a:tabLst/>
                  <a:defRPr/>
                </a:pPr>
                <a:r>
                  <a:rPr kumimoji="0" lang="zh-CN" altLang="en-US" sz="900" b="1" i="0" u="none" strike="noStrike" kern="1200" cap="none" spc="0" normalizeH="0" baseline="0" noProof="0">
                    <a:ln>
                      <a:noFill/>
                    </a:ln>
                    <a:solidFill>
                      <a:srgbClr val="FCFAFF"/>
                    </a:solidFill>
                    <a:effectLst/>
                    <a:uLnTx/>
                    <a:uFillTx/>
                    <a:latin typeface="Arial" panose="020B0604020202020204" pitchFamily="34" charset="0"/>
                    <a:ea typeface="微软雅黑" panose="020B0503020204020204" charset="-122"/>
                    <a:cs typeface="+mn-cs"/>
                    <a:sym typeface="+mn-ea"/>
                  </a:rPr>
                  <a:t>往来模块治理</a:t>
                </a:r>
                <a:endParaRPr kumimoji="0" lang="zh-CN" altLang="en-US" sz="900" b="1" i="0" u="none" strike="noStrike" kern="1200" cap="none" spc="0" normalizeH="0" baseline="0" noProof="0">
                  <a:ln>
                    <a:noFill/>
                  </a:ln>
                  <a:solidFill>
                    <a:srgbClr val="FCFAFF"/>
                  </a:solidFill>
                  <a:effectLst/>
                  <a:uLnTx/>
                  <a:uFillTx/>
                  <a:latin typeface="等线" panose="02010600030101010101" pitchFamily="2" charset="-122"/>
                  <a:ea typeface="等线" panose="02010600030101010101" pitchFamily="2" charset="-122"/>
                  <a:cs typeface="+mn-ea"/>
                  <a:sym typeface="+mn-ea"/>
                </a:endParaRPr>
              </a:p>
            </p:txBody>
          </p:sp>
          <p:sp>
            <p:nvSpPr>
              <p:cNvPr id="59" name="椭圆 58">
                <a:extLst>
                  <a:ext uri="{FF2B5EF4-FFF2-40B4-BE49-F238E27FC236}">
                    <a16:creationId xmlns:a16="http://schemas.microsoft.com/office/drawing/2014/main" id="{40133BD4-D33D-16C2-FB11-E1C2D02AA64C}"/>
                  </a:ext>
                </a:extLst>
              </p:cNvPr>
              <p:cNvSpPr/>
              <p:nvPr>
                <p:custDataLst>
                  <p:tags r:id="rId6"/>
                </p:custDataLst>
              </p:nvPr>
            </p:nvSpPr>
            <p:spPr>
              <a:xfrm>
                <a:off x="1797685" y="2767965"/>
                <a:ext cx="556895" cy="556895"/>
              </a:xfrm>
              <a:prstGeom prst="ellipse">
                <a:avLst/>
              </a:prstGeom>
              <a:solidFill>
                <a:schemeClr val="bg1"/>
              </a:solidFill>
              <a:ln>
                <a:noFill/>
              </a:ln>
              <a:effectLst>
                <a:outerShdw blurRad="63500" sx="102000" sy="102000" algn="ctr"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a:ln>
                      <a:noFill/>
                    </a:ln>
                    <a:solidFill>
                      <a:srgbClr val="555FFF"/>
                    </a:solidFill>
                    <a:effectLst/>
                    <a:uLnTx/>
                    <a:uFillTx/>
                    <a:latin typeface="微软雅黑" panose="020B0503020204020204" pitchFamily="34" charset="-122"/>
                    <a:ea typeface="微软雅黑" panose="020B0503020204020204" pitchFamily="34" charset="-122"/>
                    <a:cs typeface="+mn-ea"/>
                    <a:sym typeface="+mn-ea"/>
                  </a:rPr>
                  <a:t>2</a:t>
                </a:r>
              </a:p>
            </p:txBody>
          </p:sp>
          <p:sp>
            <p:nvSpPr>
              <p:cNvPr id="60" name="圆角矩形 47">
                <a:extLst>
                  <a:ext uri="{FF2B5EF4-FFF2-40B4-BE49-F238E27FC236}">
                    <a16:creationId xmlns:a16="http://schemas.microsoft.com/office/drawing/2014/main" id="{A1F3C655-543E-C0BE-3461-EB84788EDC45}"/>
                  </a:ext>
                </a:extLst>
              </p:cNvPr>
              <p:cNvSpPr/>
              <p:nvPr>
                <p:custDataLst>
                  <p:tags r:id="rId7"/>
                </p:custDataLst>
              </p:nvPr>
            </p:nvSpPr>
            <p:spPr>
              <a:xfrm>
                <a:off x="2305686" y="5659756"/>
                <a:ext cx="2331783" cy="523875"/>
              </a:xfrm>
              <a:prstGeom prst="roundRect">
                <a:avLst>
                  <a:gd name="adj" fmla="val 50000"/>
                </a:avLst>
              </a:prstGeom>
              <a:solidFill>
                <a:schemeClr val="bg1">
                  <a:lumMod val="65000"/>
                </a:schemeClr>
              </a:solidFill>
              <a:ln>
                <a:noFill/>
              </a:ln>
              <a:effectLst>
                <a:outerShdw blurRad="50800" dist="38100" dir="18900000" algn="bl"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FCFAFF"/>
                    </a:solidFill>
                    <a:effectLst/>
                    <a:uLnTx/>
                    <a:uFillTx/>
                    <a:latin typeface="Arial" panose="020B0604020202020204" pitchFamily="34" charset="0"/>
                    <a:ea typeface="微软雅黑" panose="020B0503020204020204" charset="-122"/>
                    <a:cs typeface="+mn-cs"/>
                    <a:sym typeface="+mn-ea"/>
                  </a:rPr>
                  <a:t>核算操作治理</a:t>
                </a:r>
              </a:p>
            </p:txBody>
          </p:sp>
          <p:sp>
            <p:nvSpPr>
              <p:cNvPr id="61" name="椭圆 60">
                <a:extLst>
                  <a:ext uri="{FF2B5EF4-FFF2-40B4-BE49-F238E27FC236}">
                    <a16:creationId xmlns:a16="http://schemas.microsoft.com/office/drawing/2014/main" id="{8EB90F2D-9838-EFB7-C70C-E3F8FA1F0318}"/>
                  </a:ext>
                </a:extLst>
              </p:cNvPr>
              <p:cNvSpPr/>
              <p:nvPr>
                <p:custDataLst>
                  <p:tags r:id="rId8"/>
                </p:custDataLst>
              </p:nvPr>
            </p:nvSpPr>
            <p:spPr>
              <a:xfrm>
                <a:off x="1182370" y="5640705"/>
                <a:ext cx="556895" cy="556895"/>
              </a:xfrm>
              <a:prstGeom prst="ellipse">
                <a:avLst/>
              </a:prstGeom>
              <a:solidFill>
                <a:schemeClr val="bg1"/>
              </a:solidFill>
              <a:ln>
                <a:noFill/>
              </a:ln>
              <a:effectLst>
                <a:outerShdw blurRad="63500" sx="102000" sy="102000" algn="ctr"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a:ln>
                      <a:noFill/>
                    </a:ln>
                    <a:solidFill>
                      <a:srgbClr val="555FFF"/>
                    </a:solidFill>
                    <a:effectLst/>
                    <a:uLnTx/>
                    <a:uFillTx/>
                    <a:latin typeface="微软雅黑" panose="020B0503020204020204" pitchFamily="34" charset="-122"/>
                    <a:ea typeface="微软雅黑" panose="020B0503020204020204" pitchFamily="34" charset="-122"/>
                    <a:cs typeface="+mn-ea"/>
                    <a:sym typeface="+mn-ea"/>
                  </a:rPr>
                  <a:t>5</a:t>
                </a:r>
              </a:p>
            </p:txBody>
          </p:sp>
          <p:sp>
            <p:nvSpPr>
              <p:cNvPr id="62" name="椭圆 61">
                <a:extLst>
                  <a:ext uri="{FF2B5EF4-FFF2-40B4-BE49-F238E27FC236}">
                    <a16:creationId xmlns:a16="http://schemas.microsoft.com/office/drawing/2014/main" id="{2CB18F8C-0E5C-D6F7-D571-C9A7EA72531C}"/>
                  </a:ext>
                </a:extLst>
              </p:cNvPr>
              <p:cNvSpPr/>
              <p:nvPr>
                <p:custDataLst>
                  <p:tags r:id="rId9"/>
                </p:custDataLst>
              </p:nvPr>
            </p:nvSpPr>
            <p:spPr>
              <a:xfrm>
                <a:off x="1767205" y="4683125"/>
                <a:ext cx="556895" cy="556895"/>
              </a:xfrm>
              <a:prstGeom prst="ellipse">
                <a:avLst/>
              </a:prstGeom>
              <a:solidFill>
                <a:schemeClr val="bg1"/>
              </a:solidFill>
              <a:ln>
                <a:noFill/>
              </a:ln>
              <a:effectLst>
                <a:outerShdw blurRad="63500" sx="102000" sy="102000" algn="ctr"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zh-CN" sz="1050" b="1" i="0" u="none" strike="noStrike" kern="1200" cap="none" spc="0" normalizeH="0" baseline="0" noProof="0" dirty="0">
                    <a:ln>
                      <a:noFill/>
                    </a:ln>
                    <a:solidFill>
                      <a:srgbClr val="555FFF"/>
                    </a:solidFill>
                    <a:effectLst/>
                    <a:uLnTx/>
                    <a:uFillTx/>
                    <a:latin typeface="微软雅黑" panose="020B0503020204020204" pitchFamily="34" charset="-122"/>
                    <a:ea typeface="微软雅黑" panose="020B0503020204020204" pitchFamily="34" charset="-122"/>
                    <a:cs typeface="+mn-ea"/>
                    <a:sym typeface="+mn-ea"/>
                  </a:rPr>
                  <a:t>4</a:t>
                </a:r>
              </a:p>
            </p:txBody>
          </p:sp>
          <p:sp>
            <p:nvSpPr>
              <p:cNvPr id="63" name="圆角矩形 50">
                <a:extLst>
                  <a:ext uri="{FF2B5EF4-FFF2-40B4-BE49-F238E27FC236}">
                    <a16:creationId xmlns:a16="http://schemas.microsoft.com/office/drawing/2014/main" id="{C2735FE4-1092-383B-BE21-7497B306A400}"/>
                  </a:ext>
                </a:extLst>
              </p:cNvPr>
              <p:cNvSpPr/>
              <p:nvPr>
                <p:custDataLst>
                  <p:tags r:id="rId10"/>
                </p:custDataLst>
              </p:nvPr>
            </p:nvSpPr>
            <p:spPr>
              <a:xfrm>
                <a:off x="2844164" y="4706619"/>
                <a:ext cx="2331783" cy="523875"/>
              </a:xfrm>
              <a:prstGeom prst="roundRect">
                <a:avLst>
                  <a:gd name="adj" fmla="val 50000"/>
                </a:avLst>
              </a:prstGeom>
              <a:solidFill>
                <a:srgbClr val="555FFF"/>
              </a:solidFill>
              <a:ln>
                <a:noFill/>
              </a:ln>
              <a:effectLst>
                <a:outerShdw blurRad="50800" dist="38100" dir="18900000" algn="bl" rotWithShape="0">
                  <a:schemeClr val="lt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zh-CN" altLang="en-US" sz="900" b="1" i="0" u="none" strike="noStrike" kern="1200" cap="none" spc="0" normalizeH="0" baseline="0" noProof="0">
                    <a:ln>
                      <a:noFill/>
                    </a:ln>
                    <a:solidFill>
                      <a:srgbClr val="FCFAFF"/>
                    </a:solidFill>
                    <a:effectLst/>
                    <a:uLnTx/>
                    <a:uFillTx/>
                    <a:latin typeface="Arial" panose="020B0604020202020204" pitchFamily="34" charset="0"/>
                    <a:ea typeface="微软雅黑" panose="020B0503020204020204" charset="-122"/>
                    <a:cs typeface="+mn-cs"/>
                    <a:sym typeface="+mn-ea"/>
                  </a:rPr>
                  <a:t>销售模块治理</a:t>
                </a:r>
                <a:endParaRPr kumimoji="0" lang="zh-CN" altLang="en-US" sz="900" b="1" i="0" u="none" strike="noStrike" kern="1200" cap="none" spc="0" normalizeH="0" baseline="0" noProof="0" dirty="0">
                  <a:ln>
                    <a:noFill/>
                  </a:ln>
                  <a:solidFill>
                    <a:srgbClr val="FCFAFF"/>
                  </a:solidFill>
                  <a:effectLst/>
                  <a:uLnTx/>
                  <a:uFillTx/>
                  <a:latin typeface="等线" panose="02010600030101010101" pitchFamily="2" charset="-122"/>
                  <a:ea typeface="等线" panose="02010600030101010101" pitchFamily="2" charset="-122"/>
                  <a:cs typeface="+mn-ea"/>
                  <a:sym typeface="+mn-ea"/>
                </a:endParaRPr>
              </a:p>
            </p:txBody>
          </p:sp>
          <p:cxnSp>
            <p:nvCxnSpPr>
              <p:cNvPr id="65" name="直接连接符 64">
                <a:extLst>
                  <a:ext uri="{FF2B5EF4-FFF2-40B4-BE49-F238E27FC236}">
                    <a16:creationId xmlns:a16="http://schemas.microsoft.com/office/drawing/2014/main" id="{C7A2B5C2-BDA3-9E27-74BA-1B1B27F3C487}"/>
                  </a:ext>
                </a:extLst>
              </p:cNvPr>
              <p:cNvCxnSpPr>
                <a:cxnSpLocks/>
                <a:stCxn id="57" idx="6"/>
                <a:endCxn id="56" idx="1"/>
              </p:cNvCxnSpPr>
              <p:nvPr/>
            </p:nvCxnSpPr>
            <p:spPr>
              <a:xfrm flipV="1">
                <a:off x="1820543" y="2086293"/>
                <a:ext cx="485143" cy="2540"/>
              </a:xfrm>
              <a:prstGeom prst="line">
                <a:avLst/>
              </a:prstGeom>
              <a:ln>
                <a:solidFill>
                  <a:srgbClr val="555FFF"/>
                </a:solidFill>
                <a:prstDash val="sysDot"/>
              </a:ln>
            </p:spPr>
            <p:style>
              <a:lnRef idx="2">
                <a:schemeClr val="accent1"/>
              </a:lnRef>
              <a:fillRef idx="0">
                <a:schemeClr val="accent1"/>
              </a:fillRef>
              <a:effectRef idx="1">
                <a:schemeClr val="accent1"/>
              </a:effectRef>
              <a:fontRef idx="minor">
                <a:schemeClr val="tx1"/>
              </a:fontRef>
            </p:style>
          </p:cxnSp>
          <p:cxnSp>
            <p:nvCxnSpPr>
              <p:cNvPr id="66" name="直接连接符 65">
                <a:extLst>
                  <a:ext uri="{FF2B5EF4-FFF2-40B4-BE49-F238E27FC236}">
                    <a16:creationId xmlns:a16="http://schemas.microsoft.com/office/drawing/2014/main" id="{580CF45C-820D-6F8B-0CE8-BEE9106D8F4B}"/>
                  </a:ext>
                </a:extLst>
              </p:cNvPr>
              <p:cNvCxnSpPr>
                <a:cxnSpLocks/>
                <a:stCxn id="59" idx="6"/>
                <a:endCxn id="58" idx="1"/>
              </p:cNvCxnSpPr>
              <p:nvPr/>
            </p:nvCxnSpPr>
            <p:spPr>
              <a:xfrm>
                <a:off x="2354579" y="3046414"/>
                <a:ext cx="489584" cy="634"/>
              </a:xfrm>
              <a:prstGeom prst="line">
                <a:avLst/>
              </a:prstGeom>
              <a:ln>
                <a:solidFill>
                  <a:srgbClr val="555FFF"/>
                </a:solidFill>
                <a:prstDash val="sysDot"/>
              </a:ln>
            </p:spPr>
            <p:style>
              <a:lnRef idx="2">
                <a:schemeClr val="accent1"/>
              </a:lnRef>
              <a:fillRef idx="0">
                <a:schemeClr val="accent1"/>
              </a:fillRef>
              <a:effectRef idx="1">
                <a:schemeClr val="accent1"/>
              </a:effectRef>
              <a:fontRef idx="minor">
                <a:schemeClr val="tx1"/>
              </a:fontRef>
            </p:style>
          </p:cxnSp>
          <p:cxnSp>
            <p:nvCxnSpPr>
              <p:cNvPr id="67" name="直接连接符 66">
                <a:extLst>
                  <a:ext uri="{FF2B5EF4-FFF2-40B4-BE49-F238E27FC236}">
                    <a16:creationId xmlns:a16="http://schemas.microsoft.com/office/drawing/2014/main" id="{FE65D107-49D6-A911-4101-FACD22DE4343}"/>
                  </a:ext>
                </a:extLst>
              </p:cNvPr>
              <p:cNvCxnSpPr>
                <a:cxnSpLocks/>
                <a:stCxn id="55" idx="6"/>
                <a:endCxn id="53" idx="1"/>
              </p:cNvCxnSpPr>
              <p:nvPr/>
            </p:nvCxnSpPr>
            <p:spPr>
              <a:xfrm>
                <a:off x="2494913" y="4003992"/>
                <a:ext cx="572772" cy="3810"/>
              </a:xfrm>
              <a:prstGeom prst="line">
                <a:avLst/>
              </a:prstGeom>
              <a:ln>
                <a:solidFill>
                  <a:srgbClr val="555FFF"/>
                </a:solidFill>
                <a:prstDash val="sysDot"/>
              </a:ln>
            </p:spPr>
            <p:style>
              <a:lnRef idx="2">
                <a:schemeClr val="accent1"/>
              </a:lnRef>
              <a:fillRef idx="0">
                <a:schemeClr val="accent1"/>
              </a:fillRef>
              <a:effectRef idx="1">
                <a:schemeClr val="accent1"/>
              </a:effectRef>
              <a:fontRef idx="minor">
                <a:schemeClr val="tx1"/>
              </a:fontRef>
            </p:style>
          </p:cxnSp>
          <p:cxnSp>
            <p:nvCxnSpPr>
              <p:cNvPr id="68" name="直接连接符 67">
                <a:extLst>
                  <a:ext uri="{FF2B5EF4-FFF2-40B4-BE49-F238E27FC236}">
                    <a16:creationId xmlns:a16="http://schemas.microsoft.com/office/drawing/2014/main" id="{7C30D8E5-097C-FF95-6C19-B29858CAB42D}"/>
                  </a:ext>
                </a:extLst>
              </p:cNvPr>
              <p:cNvCxnSpPr>
                <a:cxnSpLocks/>
                <a:stCxn id="62" idx="6"/>
                <a:endCxn id="63" idx="1"/>
              </p:cNvCxnSpPr>
              <p:nvPr/>
            </p:nvCxnSpPr>
            <p:spPr>
              <a:xfrm>
                <a:off x="2324099" y="4961573"/>
                <a:ext cx="520065" cy="6984"/>
              </a:xfrm>
              <a:prstGeom prst="line">
                <a:avLst/>
              </a:prstGeom>
              <a:ln>
                <a:solidFill>
                  <a:srgbClr val="555FFF"/>
                </a:solidFill>
                <a:prstDash val="sysDot"/>
              </a:ln>
            </p:spPr>
            <p:style>
              <a:lnRef idx="2">
                <a:schemeClr val="accent1"/>
              </a:lnRef>
              <a:fillRef idx="0">
                <a:schemeClr val="accent1"/>
              </a:fillRef>
              <a:effectRef idx="1">
                <a:schemeClr val="accent1"/>
              </a:effectRef>
              <a:fontRef idx="minor">
                <a:schemeClr val="tx1"/>
              </a:fontRef>
            </p:style>
          </p:cxnSp>
          <p:cxnSp>
            <p:nvCxnSpPr>
              <p:cNvPr id="69" name="直接连接符 68">
                <a:extLst>
                  <a:ext uri="{FF2B5EF4-FFF2-40B4-BE49-F238E27FC236}">
                    <a16:creationId xmlns:a16="http://schemas.microsoft.com/office/drawing/2014/main" id="{E37DF637-F829-AB2F-1B1A-0687214C043B}"/>
                  </a:ext>
                </a:extLst>
              </p:cNvPr>
              <p:cNvCxnSpPr>
                <a:cxnSpLocks/>
                <a:stCxn id="61" idx="6"/>
                <a:endCxn id="60" idx="1"/>
              </p:cNvCxnSpPr>
              <p:nvPr/>
            </p:nvCxnSpPr>
            <p:spPr>
              <a:xfrm>
                <a:off x="1739264" y="5919152"/>
                <a:ext cx="566421" cy="2543"/>
              </a:xfrm>
              <a:prstGeom prst="line">
                <a:avLst/>
              </a:prstGeom>
              <a:ln>
                <a:solidFill>
                  <a:srgbClr val="555FFF"/>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20" name="组合 19">
            <a:extLst>
              <a:ext uri="{FF2B5EF4-FFF2-40B4-BE49-F238E27FC236}">
                <a16:creationId xmlns:a16="http://schemas.microsoft.com/office/drawing/2014/main" id="{810EBEE9-EEA8-C817-7391-DB145482F49A}"/>
              </a:ext>
            </a:extLst>
          </p:cNvPr>
          <p:cNvGrpSpPr/>
          <p:nvPr/>
        </p:nvGrpSpPr>
        <p:grpSpPr>
          <a:xfrm>
            <a:off x="485785" y="3512796"/>
            <a:ext cx="4552559" cy="2869092"/>
            <a:chOff x="485785" y="3512796"/>
            <a:chExt cx="4552559" cy="2869092"/>
          </a:xfrm>
        </p:grpSpPr>
        <p:pic>
          <p:nvPicPr>
            <p:cNvPr id="10" name="图片 9">
              <a:extLst>
                <a:ext uri="{FF2B5EF4-FFF2-40B4-BE49-F238E27FC236}">
                  <a16:creationId xmlns:a16="http://schemas.microsoft.com/office/drawing/2014/main" id="{254E74C9-2300-3C43-CB3C-E189FD3C6809}"/>
                </a:ext>
              </a:extLst>
            </p:cNvPr>
            <p:cNvPicPr>
              <a:picLocks noChangeAspect="1"/>
            </p:cNvPicPr>
            <p:nvPr/>
          </p:nvPicPr>
          <p:blipFill>
            <a:blip r:embed="rId12"/>
            <a:stretch>
              <a:fillRect/>
            </a:stretch>
          </p:blipFill>
          <p:spPr>
            <a:xfrm>
              <a:off x="485785" y="3512796"/>
              <a:ext cx="4552559" cy="2869092"/>
            </a:xfrm>
            <a:prstGeom prst="rect">
              <a:avLst/>
            </a:prstGeom>
          </p:spPr>
        </p:pic>
        <p:pic>
          <p:nvPicPr>
            <p:cNvPr id="1026" name="Picture 2" descr="图片">
              <a:extLst>
                <a:ext uri="{FF2B5EF4-FFF2-40B4-BE49-F238E27FC236}">
                  <a16:creationId xmlns:a16="http://schemas.microsoft.com/office/drawing/2014/main" id="{39C66F39-5F62-4D41-1C36-3C44B99C2C9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1269" y="3817257"/>
              <a:ext cx="3462778" cy="1935981"/>
            </a:xfrm>
            <a:prstGeom prst="rect">
              <a:avLst/>
            </a:prstGeom>
            <a:noFill/>
            <a:extLst>
              <a:ext uri="{909E8E84-426E-40DD-AFC4-6F175D3DCCD1}">
                <a14:hiddenFill xmlns:a14="http://schemas.microsoft.com/office/drawing/2010/main">
                  <a:solidFill>
                    <a:srgbClr val="FFFFFF"/>
                  </a:solidFill>
                </a14:hiddenFill>
              </a:ext>
            </a:extLst>
          </p:spPr>
        </p:pic>
      </p:grpSp>
      <p:sp>
        <p:nvSpPr>
          <p:cNvPr id="76" name="文本占位符 3">
            <a:extLst>
              <a:ext uri="{FF2B5EF4-FFF2-40B4-BE49-F238E27FC236}">
                <a16:creationId xmlns:a16="http://schemas.microsoft.com/office/drawing/2014/main" id="{4847EE19-3B3F-6220-07AA-9DB898533DA9}"/>
              </a:ext>
            </a:extLst>
          </p:cNvPr>
          <p:cNvSpPr txBox="1"/>
          <p:nvPr/>
        </p:nvSpPr>
        <p:spPr>
          <a:xfrm>
            <a:off x="5313719" y="3302878"/>
            <a:ext cx="635192" cy="646331"/>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200" b="1" i="0" u="none" strike="noStrike" kern="0" cap="none" spc="30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核算</a:t>
            </a:r>
            <a:endParaRPr kumimoji="0" lang="en-US" altLang="zh-CN" sz="1200" b="1" i="0" u="none" strike="noStrike" kern="0" cap="none" spc="30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200" b="1" i="0" u="none" strike="noStrike" kern="0" cap="none" spc="30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改造</a:t>
            </a:r>
            <a:endParaRPr kumimoji="0" lang="en-US" altLang="zh-CN" sz="1200" b="1" i="0" u="none" strike="noStrike" kern="0" cap="none" spc="30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1" i="0" u="none" strike="noStrike" kern="0" cap="none" spc="300" normalizeH="0" baseline="0" noProof="0" dirty="0">
                <a:ln>
                  <a:noFill/>
                </a:ln>
                <a:solidFill>
                  <a:srgbClr val="002060"/>
                </a:solidFill>
                <a:effectLst/>
                <a:uLnTx/>
                <a:uFillTx/>
                <a:latin typeface="微软雅黑" panose="020B0503020204020204" charset="-122"/>
                <a:ea typeface="微软雅黑" panose="020B0503020204020204" charset="-122"/>
                <a:cs typeface="宋体" panose="02010600030101010101" pitchFamily="2" charset="-122"/>
              </a:rPr>
              <a:t>60+</a:t>
            </a:r>
          </a:p>
        </p:txBody>
      </p:sp>
      <p:pic>
        <p:nvPicPr>
          <p:cNvPr id="77" name="图片 76">
            <a:extLst>
              <a:ext uri="{FF2B5EF4-FFF2-40B4-BE49-F238E27FC236}">
                <a16:creationId xmlns:a16="http://schemas.microsoft.com/office/drawing/2014/main" id="{2CC81C00-5268-4096-659B-4908E52486AC}"/>
              </a:ext>
            </a:extLst>
          </p:cNvPr>
          <p:cNvPicPr>
            <a:picLocks noChangeAspect="1"/>
          </p:cNvPicPr>
          <p:nvPr/>
        </p:nvPicPr>
        <p:blipFill>
          <a:blip r:embed="rId14"/>
          <a:stretch>
            <a:fillRect/>
          </a:stretch>
        </p:blipFill>
        <p:spPr>
          <a:xfrm>
            <a:off x="10965206" y="385128"/>
            <a:ext cx="871071" cy="414000"/>
          </a:xfrm>
          <a:prstGeom prst="rect">
            <a:avLst/>
          </a:prstGeom>
        </p:spPr>
      </p:pic>
    </p:spTree>
    <p:extLst>
      <p:ext uri="{BB962C8B-B14F-4D97-AF65-F5344CB8AC3E}">
        <p14:creationId xmlns:p14="http://schemas.microsoft.com/office/powerpoint/2010/main" val="1981914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A4A06A6-DA25-E138-4C07-DC142CD48E48}"/>
              </a:ext>
            </a:extLst>
          </p:cNvPr>
          <p:cNvSpPr/>
          <p:nvPr/>
        </p:nvSpPr>
        <p:spPr>
          <a:xfrm>
            <a:off x="5138619" y="2608421"/>
            <a:ext cx="6723961" cy="29740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2" name="标题 1">
            <a:extLst>
              <a:ext uri="{FF2B5EF4-FFF2-40B4-BE49-F238E27FC236}">
                <a16:creationId xmlns:a16="http://schemas.microsoft.com/office/drawing/2014/main" id="{82866EF1-B206-B7C5-3382-EEE5374989BA}"/>
              </a:ext>
            </a:extLst>
          </p:cNvPr>
          <p:cNvSpPr>
            <a:spLocks noGrp="1"/>
          </p:cNvSpPr>
          <p:nvPr>
            <p:ph type="title"/>
          </p:nvPr>
        </p:nvSpPr>
        <p:spPr/>
        <p:txBody>
          <a:bodyPr>
            <a:normAutofit/>
          </a:bodyPr>
          <a:lstStyle/>
          <a:p>
            <a:r>
              <a:rPr lang="zh-CN" altLang="en-US" dirty="0"/>
              <a:t>OPPO</a:t>
            </a:r>
            <a:r>
              <a:rPr lang="en-US" altLang="zh-CN" dirty="0"/>
              <a:t>-</a:t>
            </a:r>
            <a:r>
              <a:rPr lang="zh-CN" altLang="en-US" dirty="0">
                <a:sym typeface="+mn-ea"/>
              </a:rPr>
              <a:t>支撑企业财务精细化管理，提升财务数据披露时效性</a:t>
            </a:r>
            <a:endParaRPr kumimoji="1" lang="zh-CN" altLang="en-US" sz="2600" dirty="0"/>
          </a:p>
        </p:txBody>
      </p:sp>
      <p:sp>
        <p:nvSpPr>
          <p:cNvPr id="3" name="圆角矩形 11">
            <a:extLst>
              <a:ext uri="{FF2B5EF4-FFF2-40B4-BE49-F238E27FC236}">
                <a16:creationId xmlns:a16="http://schemas.microsoft.com/office/drawing/2014/main" id="{9BB11C84-B18D-C6BF-A72E-B33C54675B09}"/>
              </a:ext>
            </a:extLst>
          </p:cNvPr>
          <p:cNvSpPr/>
          <p:nvPr/>
        </p:nvSpPr>
        <p:spPr>
          <a:xfrm>
            <a:off x="785194" y="929006"/>
            <a:ext cx="4192571" cy="1805864"/>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 name="文本框 3">
            <a:extLst>
              <a:ext uri="{FF2B5EF4-FFF2-40B4-BE49-F238E27FC236}">
                <a16:creationId xmlns:a16="http://schemas.microsoft.com/office/drawing/2014/main" id="{4D669D83-A60A-8786-8581-C3CA4C77CFC0}"/>
              </a:ext>
            </a:extLst>
          </p:cNvPr>
          <p:cNvSpPr txBox="1"/>
          <p:nvPr/>
        </p:nvSpPr>
        <p:spPr>
          <a:xfrm>
            <a:off x="939480" y="1048133"/>
            <a:ext cx="390398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广东欧加控股有限公司</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成立于</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2004</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年</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10</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月</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10</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日，总部位于广东东莞，是一个集研发、生产、销售和服务于一体的综合性企业，旗下拥有多个手机品牌，包括</a:t>
            </a:r>
            <a:r>
              <a:rPr kumimoji="1" lang="en"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OPPO</a:t>
            </a:r>
            <a:r>
              <a:rPr kumimoji="1" lang="zh-CN" altLang="e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真我（</a:t>
            </a:r>
            <a:r>
              <a:rPr kumimoji="1" lang="en" altLang="zh-CN" sz="1200" b="0" i="0" u="none" strike="noStrike" kern="1200" cap="none" spc="0" normalizeH="0" baseline="0" noProof="0" dirty="0" err="1">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realme</a:t>
            </a:r>
            <a:r>
              <a:rPr kumimoji="1" lang="zh-CN" altLang="e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一加（</a:t>
            </a:r>
            <a:r>
              <a:rPr kumimoji="0" lang="en"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OnePlus</a:t>
            </a:r>
            <a:r>
              <a:rPr kumimoji="0" lang="zh-CN" altLang="e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等。业务遍及</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50</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多个国家和地区， 通过</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40</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多万个销售网点及</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2500</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个服务中心，与全球用户共享科技之美。是全球第四大智能手机制造商</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包括一加</a:t>
            </a:r>
            <a:r>
              <a:rPr kumimoji="1" lang="en-US" altLang="zh-CN"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 </a:t>
            </a:r>
          </a:p>
        </p:txBody>
      </p:sp>
      <p:sp>
        <p:nvSpPr>
          <p:cNvPr id="5" name="矩形 4">
            <a:extLst>
              <a:ext uri="{FF2B5EF4-FFF2-40B4-BE49-F238E27FC236}">
                <a16:creationId xmlns:a16="http://schemas.microsoft.com/office/drawing/2014/main" id="{E9FE4D28-32B6-6A9C-538F-099B37DF5544}"/>
              </a:ext>
            </a:extLst>
          </p:cNvPr>
          <p:cNvSpPr/>
          <p:nvPr/>
        </p:nvSpPr>
        <p:spPr>
          <a:xfrm>
            <a:off x="5138420" y="929006"/>
            <a:ext cx="6724015" cy="14124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6" name="文本框 5">
            <a:extLst>
              <a:ext uri="{FF2B5EF4-FFF2-40B4-BE49-F238E27FC236}">
                <a16:creationId xmlns:a16="http://schemas.microsoft.com/office/drawing/2014/main" id="{BEB48A28-2432-0A6A-EBA4-83F4ACA863BF}"/>
              </a:ext>
            </a:extLst>
          </p:cNvPr>
          <p:cNvSpPr txBox="1"/>
          <p:nvPr/>
        </p:nvSpPr>
        <p:spPr>
          <a:xfrm>
            <a:off x="5133655" y="929269"/>
            <a:ext cx="6723961" cy="27559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背景</a:t>
            </a:r>
            <a:endParaRPr kumimoji="1" lang="en-US" altLang="zh-CN"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8" name="文本框 7">
            <a:extLst>
              <a:ext uri="{FF2B5EF4-FFF2-40B4-BE49-F238E27FC236}">
                <a16:creationId xmlns:a16="http://schemas.microsoft.com/office/drawing/2014/main" id="{9BD00FD6-4728-A73D-097F-3E064F98C5BC}"/>
              </a:ext>
            </a:extLst>
          </p:cNvPr>
          <p:cNvSpPr txBox="1"/>
          <p:nvPr/>
        </p:nvSpPr>
        <p:spPr>
          <a:xfrm>
            <a:off x="5133655" y="233446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方案</a:t>
            </a:r>
          </a:p>
        </p:txBody>
      </p:sp>
      <p:sp>
        <p:nvSpPr>
          <p:cNvPr id="9" name="矩形 8">
            <a:extLst>
              <a:ext uri="{FF2B5EF4-FFF2-40B4-BE49-F238E27FC236}">
                <a16:creationId xmlns:a16="http://schemas.microsoft.com/office/drawing/2014/main" id="{337D4EE1-4EE8-C22F-5059-BCB48C0A1860}"/>
              </a:ext>
            </a:extLst>
          </p:cNvPr>
          <p:cNvSpPr/>
          <p:nvPr/>
        </p:nvSpPr>
        <p:spPr>
          <a:xfrm>
            <a:off x="5138420" y="5585460"/>
            <a:ext cx="6724015" cy="10902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nvGrpSpPr>
          <p:cNvPr id="16" name="组合 15">
            <a:extLst>
              <a:ext uri="{FF2B5EF4-FFF2-40B4-BE49-F238E27FC236}">
                <a16:creationId xmlns:a16="http://schemas.microsoft.com/office/drawing/2014/main" id="{1FB063C8-C6FA-4544-A36E-042AEFAF1FDA}"/>
              </a:ext>
            </a:extLst>
          </p:cNvPr>
          <p:cNvGrpSpPr/>
          <p:nvPr/>
        </p:nvGrpSpPr>
        <p:grpSpPr>
          <a:xfrm>
            <a:off x="552267" y="3675256"/>
            <a:ext cx="4552559" cy="2869092"/>
            <a:chOff x="485785" y="3512796"/>
            <a:chExt cx="4552559" cy="2869092"/>
          </a:xfrm>
        </p:grpSpPr>
        <p:pic>
          <p:nvPicPr>
            <p:cNvPr id="17" name="图片 16">
              <a:extLst>
                <a:ext uri="{FF2B5EF4-FFF2-40B4-BE49-F238E27FC236}">
                  <a16:creationId xmlns:a16="http://schemas.microsoft.com/office/drawing/2014/main" id="{3844E2FD-B39A-B17B-B50F-88DBA07FB3FA}"/>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8" name="矩形 17">
              <a:extLst>
                <a:ext uri="{FF2B5EF4-FFF2-40B4-BE49-F238E27FC236}">
                  <a16:creationId xmlns:a16="http://schemas.microsoft.com/office/drawing/2014/main" id="{1E00365D-0D90-0BC8-D211-DF3380D78C2B}"/>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sp>
        <p:nvSpPr>
          <p:cNvPr id="19" name="Flowchart: Alternate Process 19">
            <a:extLst>
              <a:ext uri="{FF2B5EF4-FFF2-40B4-BE49-F238E27FC236}">
                <a16:creationId xmlns:a16="http://schemas.microsoft.com/office/drawing/2014/main" id="{FEDC1F94-4D8C-752D-3005-76892216B84F}"/>
              </a:ext>
            </a:extLst>
          </p:cNvPr>
          <p:cNvSpPr/>
          <p:nvPr/>
        </p:nvSpPr>
        <p:spPr>
          <a:xfrm>
            <a:off x="5190751" y="5928731"/>
            <a:ext cx="2300552" cy="887678"/>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rPr>
              <a:t>自动化报表合并</a:t>
            </a:r>
            <a:endParaRPr kumimoji="0" lang="en-US" altLang="zh-CN"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建立报表合并制度规范，实现报表合并自动化，缩短合并报表周期；</a:t>
            </a:r>
            <a:endParaRPr kumimoji="0" lang="en-US" altLang="zh-CN"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endParaRPr>
          </a:p>
        </p:txBody>
      </p:sp>
      <p:sp>
        <p:nvSpPr>
          <p:cNvPr id="24" name="Flowchart: Alternate Process 19">
            <a:extLst>
              <a:ext uri="{FF2B5EF4-FFF2-40B4-BE49-F238E27FC236}">
                <a16:creationId xmlns:a16="http://schemas.microsoft.com/office/drawing/2014/main" id="{173F0D47-9457-7333-00AB-BE789D7B96FF}"/>
              </a:ext>
            </a:extLst>
          </p:cNvPr>
          <p:cNvSpPr/>
          <p:nvPr/>
        </p:nvSpPr>
        <p:spPr>
          <a:xfrm>
            <a:off x="7491303" y="5928731"/>
            <a:ext cx="1817503" cy="693601"/>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rPr>
              <a:t>构建分析体系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构建欧加集团法人</a:t>
            </a:r>
            <a:r>
              <a:rPr kumimoji="0" lang="en-US" altLang="zh-CN"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a:t>
            </a: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管理分析体系，高效实现法报的合并披露及内部管理报表的出具</a:t>
            </a:r>
            <a:endParaRPr kumimoji="0" lang="zh-CN" altLang="en-US" sz="900" b="1" i="0" u="none" strike="noStrike" kern="1200" cap="none" spc="0" normalizeH="0" baseline="0" noProof="0" dirty="0">
              <a:ln>
                <a:noFill/>
              </a:ln>
              <a:solidFill>
                <a:srgbClr val="272ADF">
                  <a:lumMod val="50000"/>
                </a:srgbClr>
              </a:solidFill>
              <a:effectLst/>
              <a:uLnTx/>
              <a:uFillTx/>
              <a:latin typeface="微软雅黑" panose="020B0503020204020204" charset="-122"/>
              <a:ea typeface="微软雅黑" panose="020B0503020204020204" charset="-122"/>
              <a:cs typeface="+mn-cs"/>
              <a:sym typeface="+mn-ea"/>
            </a:endParaRPr>
          </a:p>
        </p:txBody>
      </p:sp>
      <p:sp>
        <p:nvSpPr>
          <p:cNvPr id="25" name="Flowchart: Alternate Process 19">
            <a:extLst>
              <a:ext uri="{FF2B5EF4-FFF2-40B4-BE49-F238E27FC236}">
                <a16:creationId xmlns:a16="http://schemas.microsoft.com/office/drawing/2014/main" id="{1D39458F-0397-2A1F-81EB-54FE408C93D8}"/>
              </a:ext>
            </a:extLst>
          </p:cNvPr>
          <p:cNvSpPr/>
          <p:nvPr/>
        </p:nvSpPr>
        <p:spPr>
          <a:xfrm>
            <a:off x="9573458" y="5928731"/>
            <a:ext cx="2019505" cy="693601"/>
          </a:xfrm>
          <a:prstGeom prst="flowChartAlternateProcess">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rPr>
              <a:t>精细化管理</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承接</a:t>
            </a:r>
            <a:r>
              <a:rPr kumimoji="0" lang="en-US" altLang="zh-CN"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OU</a:t>
            </a: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报表的落地实现，聚焦于</a:t>
            </a:r>
            <a:r>
              <a:rPr kumimoji="0" lang="en-US" altLang="zh-CN"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OU</a:t>
            </a:r>
            <a:r>
              <a:rPr kumimoji="0" lang="zh-CN" altLang="en-US" sz="9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层级的精确核算与分析，提升集团精细化管理能力</a:t>
            </a:r>
          </a:p>
        </p:txBody>
      </p:sp>
      <p:sp>
        <p:nvSpPr>
          <p:cNvPr id="10" name="文本框 9">
            <a:extLst>
              <a:ext uri="{FF2B5EF4-FFF2-40B4-BE49-F238E27FC236}">
                <a16:creationId xmlns:a16="http://schemas.microsoft.com/office/drawing/2014/main" id="{15731071-C58E-E50F-3AAA-1BDB05285A5C}"/>
              </a:ext>
            </a:extLst>
          </p:cNvPr>
          <p:cNvSpPr txBox="1"/>
          <p:nvPr/>
        </p:nvSpPr>
        <p:spPr>
          <a:xfrm>
            <a:off x="5133655" y="5582495"/>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价值</a:t>
            </a:r>
          </a:p>
        </p:txBody>
      </p:sp>
      <p:pic>
        <p:nvPicPr>
          <p:cNvPr id="14" name="图片 13">
            <a:extLst>
              <a:ext uri="{FF2B5EF4-FFF2-40B4-BE49-F238E27FC236}">
                <a16:creationId xmlns:a16="http://schemas.microsoft.com/office/drawing/2014/main" id="{710C5BED-8DBB-AF7F-0F05-351C2233E38B}"/>
              </a:ext>
            </a:extLst>
          </p:cNvPr>
          <p:cNvPicPr/>
          <p:nvPr/>
        </p:nvPicPr>
        <p:blipFill>
          <a:blip r:embed="rId3"/>
          <a:stretch>
            <a:fillRect/>
          </a:stretch>
        </p:blipFill>
        <p:spPr>
          <a:xfrm>
            <a:off x="10814307" y="304434"/>
            <a:ext cx="1050902" cy="544509"/>
          </a:xfrm>
          <a:prstGeom prst="rect">
            <a:avLst/>
          </a:prstGeom>
        </p:spPr>
      </p:pic>
      <p:sp>
        <p:nvSpPr>
          <p:cNvPr id="23" name="Flowchart: Alternate Process 23">
            <a:extLst>
              <a:ext uri="{FF2B5EF4-FFF2-40B4-BE49-F238E27FC236}">
                <a16:creationId xmlns:a16="http://schemas.microsoft.com/office/drawing/2014/main" id="{DAAA1192-11FA-6D73-C931-40F429F49101}"/>
              </a:ext>
            </a:extLst>
          </p:cNvPr>
          <p:cNvSpPr/>
          <p:nvPr/>
        </p:nvSpPr>
        <p:spPr>
          <a:xfrm>
            <a:off x="1857655"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rPr>
              <a:t>合并报表</a:t>
            </a:r>
          </a:p>
        </p:txBody>
      </p:sp>
      <p:sp>
        <p:nvSpPr>
          <p:cNvPr id="26" name="Flowchart: Alternate Process 23">
            <a:extLst>
              <a:ext uri="{FF2B5EF4-FFF2-40B4-BE49-F238E27FC236}">
                <a16:creationId xmlns:a16="http://schemas.microsoft.com/office/drawing/2014/main" id="{BB6ED628-6BC8-2728-F68B-60B8541A33FE}"/>
              </a:ext>
            </a:extLst>
          </p:cNvPr>
          <p:cNvSpPr/>
          <p:nvPr/>
        </p:nvSpPr>
        <p:spPr>
          <a:xfrm>
            <a:off x="2818708"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rPr>
              <a:t>管理报告</a:t>
            </a:r>
          </a:p>
        </p:txBody>
      </p:sp>
      <p:sp>
        <p:nvSpPr>
          <p:cNvPr id="28" name="文本框 27">
            <a:extLst>
              <a:ext uri="{FF2B5EF4-FFF2-40B4-BE49-F238E27FC236}">
                <a16:creationId xmlns:a16="http://schemas.microsoft.com/office/drawing/2014/main" id="{15A97BFC-0B79-C08D-02CE-B6D32E853BEE}"/>
              </a:ext>
            </a:extLst>
          </p:cNvPr>
          <p:cNvSpPr txBox="1"/>
          <p:nvPr/>
        </p:nvSpPr>
        <p:spPr>
          <a:xfrm>
            <a:off x="5241524" y="1300300"/>
            <a:ext cx="6508221" cy="9387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现阶段客户单家财务主体报表通过Oracle ERP记账后使用其标准的FSG功能出具，出具单家报表后，人工计算整理合并抵消的数据，然后将抵消分录录入ERP的多个管理账本中。以上各类数据录入完毕，检查无误后，会从ERP取出各个单家财务主体报表及抵消分录，结合抵消分录底稿通过线外excel的方式出具分层分级的合并财务报表。</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微软雅黑" panose="020B0503020204020204" charset="-122"/>
                <a:sym typeface="+mn-ea"/>
              </a:rPr>
              <a:t>客户目前已有超200家财务主体，覆盖OPPO、realme、OnePlus三品牌业务，现行的做法时效性已经不能满足公司的财务报表出具的需求，准确性也难以保证。</a:t>
            </a:r>
          </a:p>
        </p:txBody>
      </p:sp>
      <p:sp>
        <p:nvSpPr>
          <p:cNvPr id="33" name="等腰三角形 23">
            <a:extLst>
              <a:ext uri="{FF2B5EF4-FFF2-40B4-BE49-F238E27FC236}">
                <a16:creationId xmlns:a16="http://schemas.microsoft.com/office/drawing/2014/main" id="{0DB03EA0-26BE-8427-DD6C-A92A370C13D1}"/>
              </a:ext>
            </a:extLst>
          </p:cNvPr>
          <p:cNvSpPr/>
          <p:nvPr/>
        </p:nvSpPr>
        <p:spPr>
          <a:xfrm>
            <a:off x="5492779" y="2726631"/>
            <a:ext cx="6001799" cy="25159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34" name="文本框 33">
            <a:extLst>
              <a:ext uri="{FF2B5EF4-FFF2-40B4-BE49-F238E27FC236}">
                <a16:creationId xmlns:a16="http://schemas.microsoft.com/office/drawing/2014/main" id="{22D312BF-4683-333C-2FC1-92F3B57AC1B8}"/>
              </a:ext>
            </a:extLst>
          </p:cNvPr>
          <p:cNvSpPr txBox="1"/>
          <p:nvPr/>
        </p:nvSpPr>
        <p:spPr>
          <a:xfrm>
            <a:off x="8177604" y="2776534"/>
            <a:ext cx="640679" cy="245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目标</a:t>
            </a:r>
          </a:p>
        </p:txBody>
      </p:sp>
      <p:sp>
        <p:nvSpPr>
          <p:cNvPr id="35" name="矩形 34">
            <a:extLst>
              <a:ext uri="{FF2B5EF4-FFF2-40B4-BE49-F238E27FC236}">
                <a16:creationId xmlns:a16="http://schemas.microsoft.com/office/drawing/2014/main" id="{05AEE060-0DBB-0BF9-A4F5-51CA0CEE0D30}"/>
              </a:ext>
            </a:extLst>
          </p:cNvPr>
          <p:cNvSpPr/>
          <p:nvPr/>
        </p:nvSpPr>
        <p:spPr>
          <a:xfrm>
            <a:off x="5906367" y="3100753"/>
            <a:ext cx="733030" cy="175430"/>
          </a:xfrm>
          <a:prstGeom prst="rect">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准确性</a:t>
            </a:r>
          </a:p>
        </p:txBody>
      </p:sp>
      <p:sp>
        <p:nvSpPr>
          <p:cNvPr id="43" name="矩形 42">
            <a:extLst>
              <a:ext uri="{FF2B5EF4-FFF2-40B4-BE49-F238E27FC236}">
                <a16:creationId xmlns:a16="http://schemas.microsoft.com/office/drawing/2014/main" id="{20984342-8E22-4143-B84C-745F7C49BD9F}"/>
              </a:ext>
            </a:extLst>
          </p:cNvPr>
          <p:cNvSpPr/>
          <p:nvPr/>
        </p:nvSpPr>
        <p:spPr>
          <a:xfrm>
            <a:off x="7338757" y="3100753"/>
            <a:ext cx="733030" cy="175430"/>
          </a:xfrm>
          <a:prstGeom prst="rect">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及时性</a:t>
            </a:r>
          </a:p>
        </p:txBody>
      </p:sp>
      <p:sp>
        <p:nvSpPr>
          <p:cNvPr id="58" name="矩形 57">
            <a:extLst>
              <a:ext uri="{FF2B5EF4-FFF2-40B4-BE49-F238E27FC236}">
                <a16:creationId xmlns:a16="http://schemas.microsoft.com/office/drawing/2014/main" id="{CF5418CB-E27F-AFCA-C806-590E2138EAEA}"/>
              </a:ext>
            </a:extLst>
          </p:cNvPr>
          <p:cNvSpPr/>
          <p:nvPr/>
        </p:nvSpPr>
        <p:spPr>
          <a:xfrm>
            <a:off x="8802411" y="3106285"/>
            <a:ext cx="733030" cy="175430"/>
          </a:xfrm>
          <a:prstGeom prst="rect">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一致性</a:t>
            </a:r>
          </a:p>
        </p:txBody>
      </p:sp>
      <p:sp>
        <p:nvSpPr>
          <p:cNvPr id="59" name="矩形 58">
            <a:extLst>
              <a:ext uri="{FF2B5EF4-FFF2-40B4-BE49-F238E27FC236}">
                <a16:creationId xmlns:a16="http://schemas.microsoft.com/office/drawing/2014/main" id="{152DAF63-8289-2DF1-066E-3F11EF2076FA}"/>
              </a:ext>
            </a:extLst>
          </p:cNvPr>
          <p:cNvSpPr/>
          <p:nvPr/>
        </p:nvSpPr>
        <p:spPr>
          <a:xfrm>
            <a:off x="10275684" y="3105495"/>
            <a:ext cx="733030" cy="175430"/>
          </a:xfrm>
          <a:prstGeom prst="rect">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900" b="0" i="0" u="none" strike="noStrike" kern="1200" cap="none" spc="0" normalizeH="0" baseline="0" noProof="0" dirty="0">
                <a:ln>
                  <a:noFill/>
                </a:ln>
                <a:solidFill>
                  <a:srgbClr val="FCFAFF"/>
                </a:solidFill>
                <a:effectLst/>
                <a:uLnTx/>
                <a:uFillTx/>
                <a:latin typeface="微软雅黑" panose="020B0503020204020204" charset="-122"/>
                <a:ea typeface="微软雅黑" panose="020B0503020204020204" charset="-122"/>
                <a:cs typeface="+mn-cs"/>
              </a:rPr>
              <a:t>可追溯性</a:t>
            </a:r>
          </a:p>
        </p:txBody>
      </p:sp>
      <p:sp>
        <p:nvSpPr>
          <p:cNvPr id="113" name="矩形 112">
            <a:extLst>
              <a:ext uri="{FF2B5EF4-FFF2-40B4-BE49-F238E27FC236}">
                <a16:creationId xmlns:a16="http://schemas.microsoft.com/office/drawing/2014/main" id="{BA445F9C-B130-3BCC-1502-AC599A2C810D}"/>
              </a:ext>
            </a:extLst>
          </p:cNvPr>
          <p:cNvSpPr/>
          <p:nvPr/>
        </p:nvSpPr>
        <p:spPr>
          <a:xfrm>
            <a:off x="5492779" y="345677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16" name="五边形 13">
            <a:extLst>
              <a:ext uri="{FF2B5EF4-FFF2-40B4-BE49-F238E27FC236}">
                <a16:creationId xmlns:a16="http://schemas.microsoft.com/office/drawing/2014/main" id="{0520D35A-D61B-22C5-C62F-4CCFDE012D82}"/>
              </a:ext>
            </a:extLst>
          </p:cNvPr>
          <p:cNvSpPr/>
          <p:nvPr/>
        </p:nvSpPr>
        <p:spPr>
          <a:xfrm>
            <a:off x="5810233" y="339171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1</a:t>
            </a:r>
          </a:p>
        </p:txBody>
      </p:sp>
      <p:sp>
        <p:nvSpPr>
          <p:cNvPr id="118" name="文本框 117">
            <a:extLst>
              <a:ext uri="{FF2B5EF4-FFF2-40B4-BE49-F238E27FC236}">
                <a16:creationId xmlns:a16="http://schemas.microsoft.com/office/drawing/2014/main" id="{98948340-17FB-7B85-3378-9411471EA934}"/>
              </a:ext>
            </a:extLst>
          </p:cNvPr>
          <p:cNvSpPr txBox="1"/>
          <p:nvPr/>
        </p:nvSpPr>
        <p:spPr>
          <a:xfrm>
            <a:off x="5425440" y="359261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自动化数据采集</a:t>
            </a:r>
          </a:p>
        </p:txBody>
      </p:sp>
      <p:sp>
        <p:nvSpPr>
          <p:cNvPr id="110" name="矩形 109">
            <a:extLst>
              <a:ext uri="{FF2B5EF4-FFF2-40B4-BE49-F238E27FC236}">
                <a16:creationId xmlns:a16="http://schemas.microsoft.com/office/drawing/2014/main" id="{132674FC-F53A-5810-F5A2-DAB598C17FA1}"/>
              </a:ext>
            </a:extLst>
          </p:cNvPr>
          <p:cNvSpPr/>
          <p:nvPr/>
        </p:nvSpPr>
        <p:spPr>
          <a:xfrm>
            <a:off x="6506707" y="345677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11" name="五边形 19">
            <a:extLst>
              <a:ext uri="{FF2B5EF4-FFF2-40B4-BE49-F238E27FC236}">
                <a16:creationId xmlns:a16="http://schemas.microsoft.com/office/drawing/2014/main" id="{7B770E1D-AC5A-39ED-4C4B-0DD929F9C6E8}"/>
              </a:ext>
            </a:extLst>
          </p:cNvPr>
          <p:cNvSpPr/>
          <p:nvPr/>
        </p:nvSpPr>
        <p:spPr>
          <a:xfrm>
            <a:off x="6824161" y="339171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2</a:t>
            </a:r>
          </a:p>
        </p:txBody>
      </p:sp>
      <p:sp>
        <p:nvSpPr>
          <p:cNvPr id="112" name="文本框 111">
            <a:extLst>
              <a:ext uri="{FF2B5EF4-FFF2-40B4-BE49-F238E27FC236}">
                <a16:creationId xmlns:a16="http://schemas.microsoft.com/office/drawing/2014/main" id="{94B207A2-B0FC-97EE-A116-84450796BD88}"/>
              </a:ext>
            </a:extLst>
          </p:cNvPr>
          <p:cNvSpPr txBox="1"/>
          <p:nvPr/>
        </p:nvSpPr>
        <p:spPr>
          <a:xfrm>
            <a:off x="6439368" y="359261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关联交易对账抵消</a:t>
            </a:r>
          </a:p>
        </p:txBody>
      </p:sp>
      <p:sp>
        <p:nvSpPr>
          <p:cNvPr id="107" name="矩形 106">
            <a:extLst>
              <a:ext uri="{FF2B5EF4-FFF2-40B4-BE49-F238E27FC236}">
                <a16:creationId xmlns:a16="http://schemas.microsoft.com/office/drawing/2014/main" id="{8174854E-8374-F4D9-6DED-650B2799BF44}"/>
              </a:ext>
            </a:extLst>
          </p:cNvPr>
          <p:cNvSpPr/>
          <p:nvPr/>
        </p:nvSpPr>
        <p:spPr>
          <a:xfrm>
            <a:off x="7536026" y="345677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8" name="五边形 27">
            <a:extLst>
              <a:ext uri="{FF2B5EF4-FFF2-40B4-BE49-F238E27FC236}">
                <a16:creationId xmlns:a16="http://schemas.microsoft.com/office/drawing/2014/main" id="{389C802D-280A-BDB5-3F30-8532CE97157B}"/>
              </a:ext>
            </a:extLst>
          </p:cNvPr>
          <p:cNvSpPr/>
          <p:nvPr/>
        </p:nvSpPr>
        <p:spPr>
          <a:xfrm>
            <a:off x="7853480" y="339171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3</a:t>
            </a:r>
          </a:p>
        </p:txBody>
      </p:sp>
      <p:sp>
        <p:nvSpPr>
          <p:cNvPr id="109" name="文本框 108">
            <a:extLst>
              <a:ext uri="{FF2B5EF4-FFF2-40B4-BE49-F238E27FC236}">
                <a16:creationId xmlns:a16="http://schemas.microsoft.com/office/drawing/2014/main" id="{1FB265AC-A3C3-6D38-D7A9-164272770B50}"/>
              </a:ext>
            </a:extLst>
          </p:cNvPr>
          <p:cNvSpPr txBox="1"/>
          <p:nvPr/>
        </p:nvSpPr>
        <p:spPr>
          <a:xfrm>
            <a:off x="7468687" y="359261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数据校验处理</a:t>
            </a:r>
          </a:p>
        </p:txBody>
      </p:sp>
      <p:sp>
        <p:nvSpPr>
          <p:cNvPr id="102" name="矩形 101">
            <a:extLst>
              <a:ext uri="{FF2B5EF4-FFF2-40B4-BE49-F238E27FC236}">
                <a16:creationId xmlns:a16="http://schemas.microsoft.com/office/drawing/2014/main" id="{46831936-3B43-D17D-A6AE-570FC02B894B}"/>
              </a:ext>
            </a:extLst>
          </p:cNvPr>
          <p:cNvSpPr/>
          <p:nvPr/>
        </p:nvSpPr>
        <p:spPr>
          <a:xfrm>
            <a:off x="8554764" y="345677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3" name="五边形 31">
            <a:extLst>
              <a:ext uri="{FF2B5EF4-FFF2-40B4-BE49-F238E27FC236}">
                <a16:creationId xmlns:a16="http://schemas.microsoft.com/office/drawing/2014/main" id="{E7F9B24A-CE81-8992-9157-6FBD168586A9}"/>
              </a:ext>
            </a:extLst>
          </p:cNvPr>
          <p:cNvSpPr/>
          <p:nvPr/>
        </p:nvSpPr>
        <p:spPr>
          <a:xfrm>
            <a:off x="8872218" y="339171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4</a:t>
            </a:r>
          </a:p>
        </p:txBody>
      </p:sp>
      <p:sp>
        <p:nvSpPr>
          <p:cNvPr id="104" name="文本框 103">
            <a:extLst>
              <a:ext uri="{FF2B5EF4-FFF2-40B4-BE49-F238E27FC236}">
                <a16:creationId xmlns:a16="http://schemas.microsoft.com/office/drawing/2014/main" id="{0B66FFF5-A6D5-BAB9-8064-40D540F8E588}"/>
              </a:ext>
            </a:extLst>
          </p:cNvPr>
          <p:cNvSpPr txBox="1"/>
          <p:nvPr/>
        </p:nvSpPr>
        <p:spPr>
          <a:xfrm>
            <a:off x="8487425" y="359261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附注自动生成</a:t>
            </a:r>
          </a:p>
        </p:txBody>
      </p:sp>
      <p:sp>
        <p:nvSpPr>
          <p:cNvPr id="98" name="矩形 97">
            <a:extLst>
              <a:ext uri="{FF2B5EF4-FFF2-40B4-BE49-F238E27FC236}">
                <a16:creationId xmlns:a16="http://schemas.microsoft.com/office/drawing/2014/main" id="{7CFD07FA-25F3-D23B-362F-40021391668E}"/>
              </a:ext>
            </a:extLst>
          </p:cNvPr>
          <p:cNvSpPr/>
          <p:nvPr/>
        </p:nvSpPr>
        <p:spPr>
          <a:xfrm>
            <a:off x="9551377" y="345598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0" name="五边形 35">
            <a:extLst>
              <a:ext uri="{FF2B5EF4-FFF2-40B4-BE49-F238E27FC236}">
                <a16:creationId xmlns:a16="http://schemas.microsoft.com/office/drawing/2014/main" id="{2E431FB4-7F47-9C4C-D6D3-B587375D7E73}"/>
              </a:ext>
            </a:extLst>
          </p:cNvPr>
          <p:cNvSpPr/>
          <p:nvPr/>
        </p:nvSpPr>
        <p:spPr>
          <a:xfrm>
            <a:off x="9868831" y="339092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5</a:t>
            </a:r>
          </a:p>
        </p:txBody>
      </p:sp>
      <p:sp>
        <p:nvSpPr>
          <p:cNvPr id="101" name="文本框 100">
            <a:extLst>
              <a:ext uri="{FF2B5EF4-FFF2-40B4-BE49-F238E27FC236}">
                <a16:creationId xmlns:a16="http://schemas.microsoft.com/office/drawing/2014/main" id="{BB360D46-9638-8608-8526-233637EE6CBB}"/>
              </a:ext>
            </a:extLst>
          </p:cNvPr>
          <p:cNvSpPr txBox="1"/>
          <p:nvPr/>
        </p:nvSpPr>
        <p:spPr>
          <a:xfrm>
            <a:off x="9484038" y="359182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报表自助分析</a:t>
            </a:r>
          </a:p>
        </p:txBody>
      </p:sp>
      <p:sp>
        <p:nvSpPr>
          <p:cNvPr id="93" name="矩形 92">
            <a:extLst>
              <a:ext uri="{FF2B5EF4-FFF2-40B4-BE49-F238E27FC236}">
                <a16:creationId xmlns:a16="http://schemas.microsoft.com/office/drawing/2014/main" id="{409239B4-2998-C142-C79B-2643CE971CE0}"/>
              </a:ext>
            </a:extLst>
          </p:cNvPr>
          <p:cNvSpPr/>
          <p:nvPr/>
        </p:nvSpPr>
        <p:spPr>
          <a:xfrm>
            <a:off x="10547990" y="3455192"/>
            <a:ext cx="946589" cy="355043"/>
          </a:xfrm>
          <a:prstGeom prst="rect">
            <a:avLst/>
          </a:prstGeom>
          <a:solidFill>
            <a:srgbClr val="C6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94" name="五边形 39">
            <a:extLst>
              <a:ext uri="{FF2B5EF4-FFF2-40B4-BE49-F238E27FC236}">
                <a16:creationId xmlns:a16="http://schemas.microsoft.com/office/drawing/2014/main" id="{CC618408-F856-B3CE-80E5-D43DC32DE3F6}"/>
              </a:ext>
            </a:extLst>
          </p:cNvPr>
          <p:cNvSpPr/>
          <p:nvPr/>
        </p:nvSpPr>
        <p:spPr>
          <a:xfrm>
            <a:off x="10865444" y="3390135"/>
            <a:ext cx="294366" cy="169503"/>
          </a:xfrm>
          <a:prstGeom prst="pentagon">
            <a:avLst/>
          </a:prstGeom>
          <a:solidFill>
            <a:srgbClr val="829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srgbClr val="FCFAFF"/>
                </a:solidFill>
                <a:effectLst/>
                <a:uLnTx/>
                <a:uFillTx/>
                <a:latin typeface="等线"/>
                <a:ea typeface="等线" panose="02010600030101010101" pitchFamily="2" charset="-122"/>
                <a:cs typeface="+mn-cs"/>
              </a:rPr>
              <a:t>6</a:t>
            </a:r>
          </a:p>
        </p:txBody>
      </p:sp>
      <p:sp>
        <p:nvSpPr>
          <p:cNvPr id="96" name="文本框 95">
            <a:extLst>
              <a:ext uri="{FF2B5EF4-FFF2-40B4-BE49-F238E27FC236}">
                <a16:creationId xmlns:a16="http://schemas.microsoft.com/office/drawing/2014/main" id="{1F281FAB-32C9-2A57-9E64-3C2AF74E1927}"/>
              </a:ext>
            </a:extLst>
          </p:cNvPr>
          <p:cNvSpPr txBox="1"/>
          <p:nvPr/>
        </p:nvSpPr>
        <p:spPr>
          <a:xfrm>
            <a:off x="10480651" y="3591037"/>
            <a:ext cx="10870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业财数据追溯</a:t>
            </a:r>
          </a:p>
        </p:txBody>
      </p:sp>
      <p:sp>
        <p:nvSpPr>
          <p:cNvPr id="74" name="矩形 73">
            <a:extLst>
              <a:ext uri="{FF2B5EF4-FFF2-40B4-BE49-F238E27FC236}">
                <a16:creationId xmlns:a16="http://schemas.microsoft.com/office/drawing/2014/main" id="{A98C9904-DA37-C9B8-294E-A321F89B0A58}"/>
              </a:ext>
            </a:extLst>
          </p:cNvPr>
          <p:cNvSpPr/>
          <p:nvPr/>
        </p:nvSpPr>
        <p:spPr>
          <a:xfrm>
            <a:off x="5492750" y="3911541"/>
            <a:ext cx="6002020" cy="1501775"/>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cxnSp>
        <p:nvCxnSpPr>
          <p:cNvPr id="75" name="直接箭头连接符 104">
            <a:extLst>
              <a:ext uri="{FF2B5EF4-FFF2-40B4-BE49-F238E27FC236}">
                <a16:creationId xmlns:a16="http://schemas.microsoft.com/office/drawing/2014/main" id="{EF2909FC-72A7-3EC6-E9C0-2CED3BE807F3}"/>
              </a:ext>
            </a:extLst>
          </p:cNvPr>
          <p:cNvCxnSpPr/>
          <p:nvPr/>
        </p:nvCxnSpPr>
        <p:spPr>
          <a:xfrm>
            <a:off x="6058361" y="4001402"/>
            <a:ext cx="0" cy="12903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6" name="直接连接符 105">
            <a:extLst>
              <a:ext uri="{FF2B5EF4-FFF2-40B4-BE49-F238E27FC236}">
                <a16:creationId xmlns:a16="http://schemas.microsoft.com/office/drawing/2014/main" id="{BAE6D1A1-C9E8-218B-EE3B-840B32AA2D86}"/>
              </a:ext>
            </a:extLst>
          </p:cNvPr>
          <p:cNvCxnSpPr>
            <a:cxnSpLocks/>
          </p:cNvCxnSpPr>
          <p:nvPr/>
        </p:nvCxnSpPr>
        <p:spPr>
          <a:xfrm>
            <a:off x="6058361" y="4001402"/>
            <a:ext cx="5304362"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7" name="文本框 76">
            <a:extLst>
              <a:ext uri="{FF2B5EF4-FFF2-40B4-BE49-F238E27FC236}">
                <a16:creationId xmlns:a16="http://schemas.microsoft.com/office/drawing/2014/main" id="{9EB42279-8719-9BA6-0966-59FEBE5AFFED}"/>
              </a:ext>
            </a:extLst>
          </p:cNvPr>
          <p:cNvSpPr txBox="1"/>
          <p:nvPr/>
        </p:nvSpPr>
        <p:spPr>
          <a:xfrm>
            <a:off x="6218113" y="4048903"/>
            <a:ext cx="1635367" cy="52197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合并报表流程固化</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合并系统建设</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全集团自动合并报表（法定）</a:t>
            </a:r>
          </a:p>
        </p:txBody>
      </p:sp>
      <p:cxnSp>
        <p:nvCxnSpPr>
          <p:cNvPr id="79" name="直接连接符 107">
            <a:extLst>
              <a:ext uri="{FF2B5EF4-FFF2-40B4-BE49-F238E27FC236}">
                <a16:creationId xmlns:a16="http://schemas.microsoft.com/office/drawing/2014/main" id="{EC282823-6354-F4D6-2C72-971A12B8FA89}"/>
              </a:ext>
            </a:extLst>
          </p:cNvPr>
          <p:cNvCxnSpPr/>
          <p:nvPr/>
        </p:nvCxnSpPr>
        <p:spPr>
          <a:xfrm flipV="1">
            <a:off x="6104599" y="4427078"/>
            <a:ext cx="5258124" cy="0"/>
          </a:xfrm>
          <a:prstGeom prst="line">
            <a:avLst/>
          </a:prstGeom>
          <a:ln w="9525">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80" name="文本框 79">
            <a:extLst>
              <a:ext uri="{FF2B5EF4-FFF2-40B4-BE49-F238E27FC236}">
                <a16:creationId xmlns:a16="http://schemas.microsoft.com/office/drawing/2014/main" id="{E90CA642-5C92-B6D1-BD7B-EF0A9CCD9F01}"/>
              </a:ext>
            </a:extLst>
          </p:cNvPr>
          <p:cNvSpPr txBox="1"/>
          <p:nvPr/>
        </p:nvSpPr>
        <p:spPr>
          <a:xfrm>
            <a:off x="7865745" y="4393506"/>
            <a:ext cx="1922780" cy="6299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OU</a:t>
            </a: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报表出具</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股权</a:t>
            </a:r>
            <a:r>
              <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内部往来</a:t>
            </a:r>
            <a:r>
              <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内部交易自动抵消</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报表附注自动化</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GL</a:t>
            </a: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凭证级追溯</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产业链抵消及过程展示</a:t>
            </a:r>
          </a:p>
        </p:txBody>
      </p:sp>
      <p:cxnSp>
        <p:nvCxnSpPr>
          <p:cNvPr id="81" name="直接连接符 109">
            <a:extLst>
              <a:ext uri="{FF2B5EF4-FFF2-40B4-BE49-F238E27FC236}">
                <a16:creationId xmlns:a16="http://schemas.microsoft.com/office/drawing/2014/main" id="{FB44F366-A43E-087D-2BE7-13DA2AED6E61}"/>
              </a:ext>
            </a:extLst>
          </p:cNvPr>
          <p:cNvCxnSpPr/>
          <p:nvPr/>
        </p:nvCxnSpPr>
        <p:spPr>
          <a:xfrm flipV="1">
            <a:off x="6104599" y="4962496"/>
            <a:ext cx="5258124" cy="0"/>
          </a:xfrm>
          <a:prstGeom prst="line">
            <a:avLst/>
          </a:prstGeom>
          <a:ln w="9525">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82" name="文本框 81">
            <a:extLst>
              <a:ext uri="{FF2B5EF4-FFF2-40B4-BE49-F238E27FC236}">
                <a16:creationId xmlns:a16="http://schemas.microsoft.com/office/drawing/2014/main" id="{FDE69EBE-3791-B928-F816-EB3EE79803F6}"/>
              </a:ext>
            </a:extLst>
          </p:cNvPr>
          <p:cNvSpPr txBox="1"/>
          <p:nvPr/>
        </p:nvSpPr>
        <p:spPr>
          <a:xfrm>
            <a:off x="10078478" y="4914283"/>
            <a:ext cx="1635367" cy="52197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AR\AP</a:t>
            </a: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凭证级追溯</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多准则报表出具</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海外特制化报表出具</a:t>
            </a:r>
            <a:endParaRPr kumimoji="0" lang="en-US" altLang="zh-CN"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7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税务千户报表</a:t>
            </a:r>
          </a:p>
        </p:txBody>
      </p:sp>
      <p:sp>
        <p:nvSpPr>
          <p:cNvPr id="83" name="文本框 82">
            <a:extLst>
              <a:ext uri="{FF2B5EF4-FFF2-40B4-BE49-F238E27FC236}">
                <a16:creationId xmlns:a16="http://schemas.microsoft.com/office/drawing/2014/main" id="{4704D4E8-3567-2352-2238-57A88A90040F}"/>
              </a:ext>
            </a:extLst>
          </p:cNvPr>
          <p:cNvSpPr txBox="1"/>
          <p:nvPr/>
        </p:nvSpPr>
        <p:spPr>
          <a:xfrm>
            <a:off x="5600065" y="4134426"/>
            <a:ext cx="458470" cy="198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dirty="0">
                <a:ln>
                  <a:noFill/>
                </a:ln>
                <a:solidFill>
                  <a:srgbClr val="191848"/>
                </a:solidFill>
                <a:effectLst/>
                <a:uLnTx/>
                <a:uFillTx/>
                <a:latin typeface="等线"/>
                <a:ea typeface="等线" panose="02010600030101010101" pitchFamily="2" charset="-122"/>
                <a:cs typeface="+mn-cs"/>
              </a:rPr>
              <a:t>2021</a:t>
            </a:r>
          </a:p>
        </p:txBody>
      </p:sp>
      <p:sp>
        <p:nvSpPr>
          <p:cNvPr id="84" name="文本框 83">
            <a:extLst>
              <a:ext uri="{FF2B5EF4-FFF2-40B4-BE49-F238E27FC236}">
                <a16:creationId xmlns:a16="http://schemas.microsoft.com/office/drawing/2014/main" id="{F83FF067-29CD-AFED-AC13-8D3344FBD88E}"/>
              </a:ext>
            </a:extLst>
          </p:cNvPr>
          <p:cNvSpPr txBox="1"/>
          <p:nvPr/>
        </p:nvSpPr>
        <p:spPr>
          <a:xfrm>
            <a:off x="5600065" y="4534476"/>
            <a:ext cx="565785" cy="198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dirty="0">
                <a:ln>
                  <a:noFill/>
                </a:ln>
                <a:solidFill>
                  <a:srgbClr val="191848"/>
                </a:solidFill>
                <a:effectLst/>
                <a:uLnTx/>
                <a:uFillTx/>
                <a:latin typeface="等线"/>
                <a:ea typeface="等线" panose="02010600030101010101" pitchFamily="2" charset="-122"/>
                <a:cs typeface="+mn-cs"/>
              </a:rPr>
              <a:t>2022</a:t>
            </a:r>
          </a:p>
        </p:txBody>
      </p:sp>
      <p:sp>
        <p:nvSpPr>
          <p:cNvPr id="85" name="文本框 84">
            <a:extLst>
              <a:ext uri="{FF2B5EF4-FFF2-40B4-BE49-F238E27FC236}">
                <a16:creationId xmlns:a16="http://schemas.microsoft.com/office/drawing/2014/main" id="{02AEBC1B-C168-A6DC-0ED6-73FD3B560A11}"/>
              </a:ext>
            </a:extLst>
          </p:cNvPr>
          <p:cNvSpPr txBox="1"/>
          <p:nvPr/>
        </p:nvSpPr>
        <p:spPr>
          <a:xfrm>
            <a:off x="5600065" y="5020251"/>
            <a:ext cx="458470" cy="198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dirty="0">
                <a:ln>
                  <a:noFill/>
                </a:ln>
                <a:solidFill>
                  <a:srgbClr val="191848"/>
                </a:solidFill>
                <a:effectLst/>
                <a:uLnTx/>
                <a:uFillTx/>
                <a:latin typeface="等线"/>
                <a:ea typeface="等线" panose="02010600030101010101" pitchFamily="2" charset="-122"/>
                <a:cs typeface="+mn-cs"/>
              </a:rPr>
              <a:t>2023</a:t>
            </a:r>
          </a:p>
        </p:txBody>
      </p:sp>
      <p:pic>
        <p:nvPicPr>
          <p:cNvPr id="11" name="图片 10">
            <a:extLst>
              <a:ext uri="{FF2B5EF4-FFF2-40B4-BE49-F238E27FC236}">
                <a16:creationId xmlns:a16="http://schemas.microsoft.com/office/drawing/2014/main" id="{DB72FC9B-82A6-6BA4-082A-D13D2886F63B}"/>
              </a:ext>
            </a:extLst>
          </p:cNvPr>
          <p:cNvPicPr>
            <a:picLocks noChangeAspect="1"/>
          </p:cNvPicPr>
          <p:nvPr/>
        </p:nvPicPr>
        <p:blipFill>
          <a:blip r:embed="rId4"/>
          <a:stretch>
            <a:fillRect/>
          </a:stretch>
        </p:blipFill>
        <p:spPr>
          <a:xfrm>
            <a:off x="1140983" y="4010221"/>
            <a:ext cx="3355794" cy="1945511"/>
          </a:xfrm>
          <a:prstGeom prst="rect">
            <a:avLst/>
          </a:prstGeom>
        </p:spPr>
      </p:pic>
    </p:spTree>
    <p:extLst>
      <p:ext uri="{BB962C8B-B14F-4D97-AF65-F5344CB8AC3E}">
        <p14:creationId xmlns:p14="http://schemas.microsoft.com/office/powerpoint/2010/main" val="3724090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圆角矩形 11">
            <a:extLst>
              <a:ext uri="{FF2B5EF4-FFF2-40B4-BE49-F238E27FC236}">
                <a16:creationId xmlns:a16="http://schemas.microsoft.com/office/drawing/2014/main" id="{141B6AA9-7667-28CD-1242-33CA5B730362}"/>
              </a:ext>
            </a:extLst>
          </p:cNvPr>
          <p:cNvSpPr/>
          <p:nvPr/>
        </p:nvSpPr>
        <p:spPr>
          <a:xfrm>
            <a:off x="785194" y="929270"/>
            <a:ext cx="4046559" cy="1954169"/>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14" name="矩形 113">
            <a:extLst>
              <a:ext uri="{FF2B5EF4-FFF2-40B4-BE49-F238E27FC236}">
                <a16:creationId xmlns:a16="http://schemas.microsoft.com/office/drawing/2014/main" id="{5412FB58-A36D-B136-720B-A54991C81B1E}"/>
              </a:ext>
            </a:extLst>
          </p:cNvPr>
          <p:cNvSpPr/>
          <p:nvPr/>
        </p:nvSpPr>
        <p:spPr>
          <a:xfrm>
            <a:off x="5138619" y="929271"/>
            <a:ext cx="6723961" cy="10099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15" name="文本框 114">
            <a:extLst>
              <a:ext uri="{FF2B5EF4-FFF2-40B4-BE49-F238E27FC236}">
                <a16:creationId xmlns:a16="http://schemas.microsoft.com/office/drawing/2014/main" id="{CF8761A0-0925-36F8-8411-E0A927DCCFA9}"/>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116" name="矩形 115">
            <a:extLst>
              <a:ext uri="{FF2B5EF4-FFF2-40B4-BE49-F238E27FC236}">
                <a16:creationId xmlns:a16="http://schemas.microsoft.com/office/drawing/2014/main" id="{C21A7708-8C1D-9473-D61F-445CFF5D6178}"/>
              </a:ext>
            </a:extLst>
          </p:cNvPr>
          <p:cNvSpPr/>
          <p:nvPr/>
        </p:nvSpPr>
        <p:spPr>
          <a:xfrm>
            <a:off x="5123899" y="2199073"/>
            <a:ext cx="6723961" cy="33115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17" name="文本框 116">
            <a:extLst>
              <a:ext uri="{FF2B5EF4-FFF2-40B4-BE49-F238E27FC236}">
                <a16:creationId xmlns:a16="http://schemas.microsoft.com/office/drawing/2014/main" id="{CEAE8996-762B-8E05-1AE2-F9FCF2D3FD7C}"/>
              </a:ext>
            </a:extLst>
          </p:cNvPr>
          <p:cNvSpPr txBox="1"/>
          <p:nvPr/>
        </p:nvSpPr>
        <p:spPr>
          <a:xfrm>
            <a:off x="5133655" y="1953335"/>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118" name="Flowchart: Alternate Process 23">
            <a:extLst>
              <a:ext uri="{FF2B5EF4-FFF2-40B4-BE49-F238E27FC236}">
                <a16:creationId xmlns:a16="http://schemas.microsoft.com/office/drawing/2014/main" id="{CD3EB4F3-3D0B-3221-B909-66660E18694F}"/>
              </a:ext>
            </a:extLst>
          </p:cNvPr>
          <p:cNvSpPr/>
          <p:nvPr/>
        </p:nvSpPr>
        <p:spPr>
          <a:xfrm>
            <a:off x="1913289"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合并报表</a:t>
            </a:r>
          </a:p>
        </p:txBody>
      </p:sp>
      <p:pic>
        <p:nvPicPr>
          <p:cNvPr id="119" name="图片 118">
            <a:extLst>
              <a:ext uri="{FF2B5EF4-FFF2-40B4-BE49-F238E27FC236}">
                <a16:creationId xmlns:a16="http://schemas.microsoft.com/office/drawing/2014/main" id="{8C447C3A-D493-E6BA-A6A7-9F54038B4FD1}"/>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20" name="文本框 119">
            <a:extLst>
              <a:ext uri="{FF2B5EF4-FFF2-40B4-BE49-F238E27FC236}">
                <a16:creationId xmlns:a16="http://schemas.microsoft.com/office/drawing/2014/main" id="{2D900E8E-1223-DD8B-90D1-27A20D29680B}"/>
              </a:ext>
            </a:extLst>
          </p:cNvPr>
          <p:cNvSpPr txBox="1"/>
          <p:nvPr/>
        </p:nvSpPr>
        <p:spPr>
          <a:xfrm>
            <a:off x="1077340" y="1104585"/>
            <a:ext cx="3661571" cy="1703223"/>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国家开发银行</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作为中央金融企业，是全球最大的开发性金融机构，中国最大的对外投融资合作银行、中长期信贷银行和债券银行，其下属子公司</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501</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家，分行</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46</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家。先胜业财</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协助国开行实现了流水级的关联交易对账、子公司数据自动采集及数据交互、系统与财政部单机版数据互推、流程化监督和管理分支机构等，满足集团化发展、精细化管理及监管需要，增强了对集团深化改革的支撑。</a:t>
            </a:r>
          </a:p>
        </p:txBody>
      </p:sp>
      <p:sp>
        <p:nvSpPr>
          <p:cNvPr id="121" name="Flowchart: Alternate Process 23">
            <a:extLst>
              <a:ext uri="{FF2B5EF4-FFF2-40B4-BE49-F238E27FC236}">
                <a16:creationId xmlns:a16="http://schemas.microsoft.com/office/drawing/2014/main" id="{430F9D81-3452-6796-7F69-501B8ABA5439}"/>
              </a:ext>
            </a:extLst>
          </p:cNvPr>
          <p:cNvSpPr/>
          <p:nvPr/>
        </p:nvSpPr>
        <p:spPr>
          <a:xfrm>
            <a:off x="2905380"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管理报告</a:t>
            </a:r>
          </a:p>
        </p:txBody>
      </p:sp>
      <p:sp>
        <p:nvSpPr>
          <p:cNvPr id="122" name="文本框 121">
            <a:extLst>
              <a:ext uri="{FF2B5EF4-FFF2-40B4-BE49-F238E27FC236}">
                <a16:creationId xmlns:a16="http://schemas.microsoft.com/office/drawing/2014/main" id="{37D09053-AA58-1080-EC8D-364ABC065D4E}"/>
              </a:ext>
            </a:extLst>
          </p:cNvPr>
          <p:cNvSpPr txBox="1"/>
          <p:nvPr/>
        </p:nvSpPr>
        <p:spPr>
          <a:xfrm>
            <a:off x="5133655" y="5641273"/>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23" name="矩形 122">
            <a:extLst>
              <a:ext uri="{FF2B5EF4-FFF2-40B4-BE49-F238E27FC236}">
                <a16:creationId xmlns:a16="http://schemas.microsoft.com/office/drawing/2014/main" id="{DBA7C37F-7773-7DE9-690F-4CA6F82579DD}"/>
              </a:ext>
            </a:extLst>
          </p:cNvPr>
          <p:cNvSpPr/>
          <p:nvPr/>
        </p:nvSpPr>
        <p:spPr>
          <a:xfrm>
            <a:off x="5123899" y="5928729"/>
            <a:ext cx="6723961" cy="7176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24" name="文本框 123">
            <a:extLst>
              <a:ext uri="{FF2B5EF4-FFF2-40B4-BE49-F238E27FC236}">
                <a16:creationId xmlns:a16="http://schemas.microsoft.com/office/drawing/2014/main" id="{1AC161BB-0BB6-150E-ECBD-40D27A02D94A}"/>
              </a:ext>
            </a:extLst>
          </p:cNvPr>
          <p:cNvSpPr txBox="1"/>
          <p:nvPr/>
        </p:nvSpPr>
        <p:spPr>
          <a:xfrm>
            <a:off x="5379292" y="6020323"/>
            <a:ext cx="2015868" cy="461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各报表体系自动化率达</a:t>
            </a:r>
            <a:r>
              <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70%</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，且数据准确性高，生成的主表数据可与审计数据保持元角分一致</a:t>
            </a:r>
            <a:endParaRPr kumimoji="0" lang="zh-CN" altLang="en-US" sz="8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
        <p:nvSpPr>
          <p:cNvPr id="2" name="标题 1">
            <a:extLst>
              <a:ext uri="{FF2B5EF4-FFF2-40B4-BE49-F238E27FC236}">
                <a16:creationId xmlns:a16="http://schemas.microsoft.com/office/drawing/2014/main" id="{F53C7F9D-CFA9-51D2-9FEF-D076E7040E56}"/>
              </a:ext>
            </a:extLst>
          </p:cNvPr>
          <p:cNvSpPr>
            <a:spLocks noGrp="1"/>
          </p:cNvSpPr>
          <p:nvPr>
            <p:ph type="title"/>
          </p:nvPr>
        </p:nvSpPr>
        <p:spPr>
          <a:xfrm>
            <a:off x="783590" y="194993"/>
            <a:ext cx="11041017" cy="772160"/>
          </a:xfrm>
        </p:spPr>
        <p:txBody>
          <a:bodyPr>
            <a:normAutofit/>
          </a:bodyPr>
          <a:lstStyle/>
          <a:p>
            <a:r>
              <a:rPr lang="zh-CN" altLang="en-US" dirty="0"/>
              <a:t>国家开发银行</a:t>
            </a:r>
            <a:r>
              <a:rPr lang="en-US" altLang="zh-CN" dirty="0"/>
              <a:t>-</a:t>
            </a:r>
            <a:r>
              <a:rPr lang="zh-CN" altLang="en-US" dirty="0"/>
              <a:t>全级次财报体系赋能管理决策</a:t>
            </a:r>
          </a:p>
        </p:txBody>
      </p:sp>
      <p:pic>
        <p:nvPicPr>
          <p:cNvPr id="8" name="图片 140" descr="图片 140">
            <a:extLst>
              <a:ext uri="{FF2B5EF4-FFF2-40B4-BE49-F238E27FC236}">
                <a16:creationId xmlns:a16="http://schemas.microsoft.com/office/drawing/2014/main" id="{9B62A352-3A43-CD9F-11B8-DF4B0FCC1712}"/>
              </a:ext>
            </a:extLst>
          </p:cNvPr>
          <p:cNvPicPr>
            <a:picLocks noChangeAspect="1"/>
          </p:cNvPicPr>
          <p:nvPr/>
        </p:nvPicPr>
        <p:blipFill>
          <a:blip r:embed="rId3"/>
          <a:stretch>
            <a:fillRect/>
          </a:stretch>
        </p:blipFill>
        <p:spPr>
          <a:xfrm>
            <a:off x="10045326" y="386128"/>
            <a:ext cx="1812290" cy="389890"/>
          </a:xfrm>
          <a:prstGeom prst="rect">
            <a:avLst/>
          </a:prstGeom>
          <a:ln w="12700">
            <a:miter lim="400000"/>
            <a:headEnd/>
            <a:tailEnd/>
          </a:ln>
        </p:spPr>
      </p:pic>
      <p:grpSp>
        <p:nvGrpSpPr>
          <p:cNvPr id="103" name="组合 102">
            <a:extLst>
              <a:ext uri="{FF2B5EF4-FFF2-40B4-BE49-F238E27FC236}">
                <a16:creationId xmlns:a16="http://schemas.microsoft.com/office/drawing/2014/main" id="{9EEFA9F6-4551-D4AC-A96C-FAEFA65DBA0E}"/>
              </a:ext>
            </a:extLst>
          </p:cNvPr>
          <p:cNvGrpSpPr/>
          <p:nvPr/>
        </p:nvGrpSpPr>
        <p:grpSpPr>
          <a:xfrm>
            <a:off x="5330490" y="2404627"/>
            <a:ext cx="6345485" cy="3072301"/>
            <a:chOff x="783590" y="2083266"/>
            <a:chExt cx="7193659" cy="4509347"/>
          </a:xfrm>
        </p:grpSpPr>
        <p:sp>
          <p:nvSpPr>
            <p:cNvPr id="3" name="圆角矩形 296">
              <a:extLst>
                <a:ext uri="{FF2B5EF4-FFF2-40B4-BE49-F238E27FC236}">
                  <a16:creationId xmlns:a16="http://schemas.microsoft.com/office/drawing/2014/main" id="{F18A42B7-1AE6-3F20-F307-AB6A876917BA}"/>
                </a:ext>
              </a:extLst>
            </p:cNvPr>
            <p:cNvSpPr/>
            <p:nvPr/>
          </p:nvSpPr>
          <p:spPr>
            <a:xfrm>
              <a:off x="4450426" y="4670584"/>
              <a:ext cx="3526823" cy="865860"/>
            </a:xfrm>
            <a:prstGeom prst="roundRect">
              <a:avLst>
                <a:gd name="adj" fmla="val 0"/>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4" name="圆角矩形 295">
              <a:extLst>
                <a:ext uri="{FF2B5EF4-FFF2-40B4-BE49-F238E27FC236}">
                  <a16:creationId xmlns:a16="http://schemas.microsoft.com/office/drawing/2014/main" id="{A47DF4F3-7FF1-2AC0-531B-765241D82B65}"/>
                </a:ext>
              </a:extLst>
            </p:cNvPr>
            <p:cNvSpPr/>
            <p:nvPr/>
          </p:nvSpPr>
          <p:spPr>
            <a:xfrm>
              <a:off x="4450426" y="3273583"/>
              <a:ext cx="3526823" cy="1295575"/>
            </a:xfrm>
            <a:prstGeom prst="roundRect">
              <a:avLst>
                <a:gd name="adj" fmla="val 0"/>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19" name="圆角矩形 5">
              <a:extLst>
                <a:ext uri="{FF2B5EF4-FFF2-40B4-BE49-F238E27FC236}">
                  <a16:creationId xmlns:a16="http://schemas.microsoft.com/office/drawing/2014/main" id="{E3C30B01-2B53-C4C4-0956-55BC3F4FCD07}"/>
                </a:ext>
              </a:extLst>
            </p:cNvPr>
            <p:cNvSpPr/>
            <p:nvPr/>
          </p:nvSpPr>
          <p:spPr>
            <a:xfrm>
              <a:off x="783590" y="2231542"/>
              <a:ext cx="1574323" cy="1478913"/>
            </a:xfrm>
            <a:prstGeom prst="roundRect">
              <a:avLst>
                <a:gd name="adj" fmla="val 0"/>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20" name="圆角矩形 183">
              <a:extLst>
                <a:ext uri="{FF2B5EF4-FFF2-40B4-BE49-F238E27FC236}">
                  <a16:creationId xmlns:a16="http://schemas.microsoft.com/office/drawing/2014/main" id="{1844CA51-1263-4B8C-EABD-BB945C4DDD0D}"/>
                </a:ext>
              </a:extLst>
            </p:cNvPr>
            <p:cNvSpPr/>
            <p:nvPr/>
          </p:nvSpPr>
          <p:spPr>
            <a:xfrm>
              <a:off x="1645969" y="2537276"/>
              <a:ext cx="589363" cy="27278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集市</a:t>
              </a:r>
            </a:p>
          </p:txBody>
        </p:sp>
        <p:sp>
          <p:nvSpPr>
            <p:cNvPr id="21" name="圆角矩形 184">
              <a:extLst>
                <a:ext uri="{FF2B5EF4-FFF2-40B4-BE49-F238E27FC236}">
                  <a16:creationId xmlns:a16="http://schemas.microsoft.com/office/drawing/2014/main" id="{D971DC89-78CC-A88D-30C4-E17F6B0B59CF}"/>
                </a:ext>
              </a:extLst>
            </p:cNvPr>
            <p:cNvSpPr/>
            <p:nvPr/>
          </p:nvSpPr>
          <p:spPr>
            <a:xfrm>
              <a:off x="1645969" y="2911349"/>
              <a:ext cx="589363" cy="27278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集市</a:t>
              </a:r>
            </a:p>
          </p:txBody>
        </p:sp>
        <p:sp>
          <p:nvSpPr>
            <p:cNvPr id="22" name="圆角矩形 185">
              <a:extLst>
                <a:ext uri="{FF2B5EF4-FFF2-40B4-BE49-F238E27FC236}">
                  <a16:creationId xmlns:a16="http://schemas.microsoft.com/office/drawing/2014/main" id="{17742F24-B030-6EE6-B97B-DEE890AA0D85}"/>
                </a:ext>
              </a:extLst>
            </p:cNvPr>
            <p:cNvSpPr/>
            <p:nvPr/>
          </p:nvSpPr>
          <p:spPr>
            <a:xfrm>
              <a:off x="1645969" y="3285422"/>
              <a:ext cx="589363" cy="27278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集市</a:t>
              </a:r>
            </a:p>
          </p:txBody>
        </p:sp>
        <p:sp>
          <p:nvSpPr>
            <p:cNvPr id="23" name="Rectangle 109">
              <a:extLst>
                <a:ext uri="{FF2B5EF4-FFF2-40B4-BE49-F238E27FC236}">
                  <a16:creationId xmlns:a16="http://schemas.microsoft.com/office/drawing/2014/main" id="{12169459-4A40-D438-46A1-9D9BAA819A7E}"/>
                </a:ext>
              </a:extLst>
            </p:cNvPr>
            <p:cNvSpPr txBox="1"/>
            <p:nvPr/>
          </p:nvSpPr>
          <p:spPr>
            <a:xfrm>
              <a:off x="1281538" y="2137594"/>
              <a:ext cx="540377" cy="668763"/>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本行</a:t>
              </a:r>
              <a:endParaRPr kumimoji="0"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24" name="圆角矩形 187">
              <a:extLst>
                <a:ext uri="{FF2B5EF4-FFF2-40B4-BE49-F238E27FC236}">
                  <a16:creationId xmlns:a16="http://schemas.microsoft.com/office/drawing/2014/main" id="{D553D69D-8E48-54B3-29D6-6B7DE0249F4C}"/>
                </a:ext>
              </a:extLst>
            </p:cNvPr>
            <p:cNvSpPr/>
            <p:nvPr/>
          </p:nvSpPr>
          <p:spPr>
            <a:xfrm>
              <a:off x="2483482" y="2231542"/>
              <a:ext cx="1859941" cy="1478913"/>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25" name="Rectangle 109">
              <a:extLst>
                <a:ext uri="{FF2B5EF4-FFF2-40B4-BE49-F238E27FC236}">
                  <a16:creationId xmlns:a16="http://schemas.microsoft.com/office/drawing/2014/main" id="{9DA5B713-8B52-16FA-536F-F8B5617EB838}"/>
                </a:ext>
              </a:extLst>
            </p:cNvPr>
            <p:cNvSpPr txBox="1"/>
            <p:nvPr/>
          </p:nvSpPr>
          <p:spPr>
            <a:xfrm>
              <a:off x="2816609" y="2119475"/>
              <a:ext cx="1290628" cy="896427"/>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rPr>
                <a:t>通过自动采集实现数据集市对接</a:t>
              </a:r>
              <a:endParaRPr kumimoji="0" lang="en-US" altLang="zh-CN"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26" name="Rectangle 19">
              <a:extLst>
                <a:ext uri="{FF2B5EF4-FFF2-40B4-BE49-F238E27FC236}">
                  <a16:creationId xmlns:a16="http://schemas.microsoft.com/office/drawing/2014/main" id="{636DCD93-082C-32B9-FA72-15858A01EA4E}"/>
                </a:ext>
              </a:extLst>
            </p:cNvPr>
            <p:cNvSpPr>
              <a:spLocks noChangeArrowheads="1"/>
            </p:cNvSpPr>
            <p:nvPr/>
          </p:nvSpPr>
          <p:spPr bwMode="auto">
            <a:xfrm>
              <a:off x="2725777" y="2855072"/>
              <a:ext cx="259703" cy="483659"/>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抽取</a:t>
              </a:r>
              <a:endPar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27" name="AutoShape 51">
              <a:extLst>
                <a:ext uri="{FF2B5EF4-FFF2-40B4-BE49-F238E27FC236}">
                  <a16:creationId xmlns:a16="http://schemas.microsoft.com/office/drawing/2014/main" id="{14342644-90AD-A499-39F2-39B4F8017207}"/>
                </a:ext>
              </a:extLst>
            </p:cNvPr>
            <p:cNvSpPr>
              <a:spLocks noChangeArrowheads="1"/>
            </p:cNvSpPr>
            <p:nvPr/>
          </p:nvSpPr>
          <p:spPr bwMode="auto">
            <a:xfrm>
              <a:off x="3435817" y="2914838"/>
              <a:ext cx="639039" cy="295219"/>
            </a:xfrm>
            <a:prstGeom prst="can">
              <a:avLst>
                <a:gd name="adj" fmla="val 25000"/>
              </a:avLst>
            </a:prstGeom>
            <a:solidFill>
              <a:schemeClr val="bg2">
                <a:lumMod val="25000"/>
              </a:schemeClr>
            </a:solidFill>
            <a:ln w="12700" cap="flat" cmpd="sng" algn="ctr">
              <a:noFill/>
              <a:prstDash val="solid"/>
              <a:miter lim="800000"/>
            </a:ln>
            <a:effectLst/>
          </p:spPr>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sym typeface="Arial" panose="020B0604020202020204" pitchFamily="34" charset="0"/>
                </a:rPr>
                <a:t>二维表</a:t>
              </a:r>
              <a:endParaRPr kumimoji="0" lang="zh-CN" altLang="en-US" sz="800" u="none" strike="noStrike" kern="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28" name="Rectangle 19">
              <a:extLst>
                <a:ext uri="{FF2B5EF4-FFF2-40B4-BE49-F238E27FC236}">
                  <a16:creationId xmlns:a16="http://schemas.microsoft.com/office/drawing/2014/main" id="{8212FF94-B2DB-558D-27F7-A93BD773C9E6}"/>
                </a:ext>
              </a:extLst>
            </p:cNvPr>
            <p:cNvSpPr>
              <a:spLocks noChangeArrowheads="1"/>
            </p:cNvSpPr>
            <p:nvPr/>
          </p:nvSpPr>
          <p:spPr bwMode="auto">
            <a:xfrm>
              <a:off x="3302668" y="3369148"/>
              <a:ext cx="892177" cy="252000"/>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多维化加载</a:t>
              </a:r>
              <a:endParaRPr kumimoji="0" lang="en-US" altLang="zh-CN"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cxnSp>
          <p:nvCxnSpPr>
            <p:cNvPr id="29" name="AutoShape 70">
              <a:extLst>
                <a:ext uri="{FF2B5EF4-FFF2-40B4-BE49-F238E27FC236}">
                  <a16:creationId xmlns:a16="http://schemas.microsoft.com/office/drawing/2014/main" id="{F3207DCF-8FE1-0536-E00D-94ACAE007BE2}"/>
                </a:ext>
              </a:extLst>
            </p:cNvPr>
            <p:cNvCxnSpPr>
              <a:cxnSpLocks noChangeShapeType="1"/>
            </p:cNvCxnSpPr>
            <p:nvPr/>
          </p:nvCxnSpPr>
          <p:spPr bwMode="gray">
            <a:xfrm>
              <a:off x="3753163" y="3210057"/>
              <a:ext cx="0" cy="154627"/>
            </a:xfrm>
            <a:prstGeom prst="straightConnector1">
              <a:avLst/>
            </a:prstGeom>
            <a:noFill/>
            <a:ln w="9525">
              <a:solidFill>
                <a:srgbClr val="535EFF"/>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0" name="直线箭头连接符 17">
              <a:extLst>
                <a:ext uri="{FF2B5EF4-FFF2-40B4-BE49-F238E27FC236}">
                  <a16:creationId xmlns:a16="http://schemas.microsoft.com/office/drawing/2014/main" id="{30A403F0-1301-707C-46E1-797754ACA82C}"/>
                </a:ext>
              </a:extLst>
            </p:cNvPr>
            <p:cNvCxnSpPr>
              <a:cxnSpLocks/>
            </p:cNvCxnSpPr>
            <p:nvPr/>
          </p:nvCxnSpPr>
          <p:spPr>
            <a:xfrm>
              <a:off x="2999274" y="3086959"/>
              <a:ext cx="4341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圆角矩形 194">
              <a:extLst>
                <a:ext uri="{FF2B5EF4-FFF2-40B4-BE49-F238E27FC236}">
                  <a16:creationId xmlns:a16="http://schemas.microsoft.com/office/drawing/2014/main" id="{9D67AB69-990F-98BE-A329-32BBFCB19ACF}"/>
                </a:ext>
              </a:extLst>
            </p:cNvPr>
            <p:cNvSpPr/>
            <p:nvPr/>
          </p:nvSpPr>
          <p:spPr>
            <a:xfrm>
              <a:off x="2483482" y="3803167"/>
              <a:ext cx="1859941" cy="163585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32" name="Rectangle 109">
              <a:extLst>
                <a:ext uri="{FF2B5EF4-FFF2-40B4-BE49-F238E27FC236}">
                  <a16:creationId xmlns:a16="http://schemas.microsoft.com/office/drawing/2014/main" id="{5239A311-2E32-2D55-073D-CF5D7D9B76FF}"/>
                </a:ext>
              </a:extLst>
            </p:cNvPr>
            <p:cNvSpPr txBox="1"/>
            <p:nvPr/>
          </p:nvSpPr>
          <p:spPr>
            <a:xfrm>
              <a:off x="2816609" y="3617699"/>
              <a:ext cx="1290628" cy="896428"/>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rPr>
                <a:t>实现与子公司</a:t>
              </a:r>
              <a:r>
                <a:rPr kumimoji="0" lang="en-US" altLang="zh-CN"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rPr>
                <a:t>ERP</a:t>
              </a:r>
              <a:r>
                <a:rPr kumimoji="0" lang="zh-CN" altLang="en-US"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rPr>
                <a:t>数据对接</a:t>
              </a:r>
              <a:endParaRPr kumimoji="0" lang="en-US" altLang="zh-CN"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33" name="Rectangle 19">
              <a:extLst>
                <a:ext uri="{FF2B5EF4-FFF2-40B4-BE49-F238E27FC236}">
                  <a16:creationId xmlns:a16="http://schemas.microsoft.com/office/drawing/2014/main" id="{303E3BD6-1130-7C95-6587-A1414EA04232}"/>
                </a:ext>
              </a:extLst>
            </p:cNvPr>
            <p:cNvSpPr>
              <a:spLocks noChangeArrowheads="1"/>
            </p:cNvSpPr>
            <p:nvPr/>
          </p:nvSpPr>
          <p:spPr bwMode="auto">
            <a:xfrm>
              <a:off x="3623438" y="4381687"/>
              <a:ext cx="604366" cy="15241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抽取</a:t>
              </a:r>
              <a:endPar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34" name="Rectangle 19">
              <a:extLst>
                <a:ext uri="{FF2B5EF4-FFF2-40B4-BE49-F238E27FC236}">
                  <a16:creationId xmlns:a16="http://schemas.microsoft.com/office/drawing/2014/main" id="{28BEC4AC-1F50-9630-77CE-DC3ECFF3C2A6}"/>
                </a:ext>
              </a:extLst>
            </p:cNvPr>
            <p:cNvSpPr>
              <a:spLocks noChangeArrowheads="1"/>
            </p:cNvSpPr>
            <p:nvPr/>
          </p:nvSpPr>
          <p:spPr bwMode="auto">
            <a:xfrm>
              <a:off x="3623438" y="4769571"/>
              <a:ext cx="604366" cy="16093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映射转换</a:t>
              </a:r>
              <a:endPar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35" name="Rectangle 19">
              <a:extLst>
                <a:ext uri="{FF2B5EF4-FFF2-40B4-BE49-F238E27FC236}">
                  <a16:creationId xmlns:a16="http://schemas.microsoft.com/office/drawing/2014/main" id="{DE0E6460-9EC6-E45D-8F4D-73691E58E970}"/>
                </a:ext>
              </a:extLst>
            </p:cNvPr>
            <p:cNvSpPr>
              <a:spLocks noChangeArrowheads="1"/>
            </p:cNvSpPr>
            <p:nvPr/>
          </p:nvSpPr>
          <p:spPr bwMode="auto">
            <a:xfrm>
              <a:off x="3623438" y="5168938"/>
              <a:ext cx="604366" cy="160935"/>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加载</a:t>
              </a:r>
            </a:p>
          </p:txBody>
        </p:sp>
        <p:cxnSp>
          <p:nvCxnSpPr>
            <p:cNvPr id="36" name="AutoShape 70">
              <a:extLst>
                <a:ext uri="{FF2B5EF4-FFF2-40B4-BE49-F238E27FC236}">
                  <a16:creationId xmlns:a16="http://schemas.microsoft.com/office/drawing/2014/main" id="{191CD540-2338-0193-D759-4217F7EC94CE}"/>
                </a:ext>
              </a:extLst>
            </p:cNvPr>
            <p:cNvCxnSpPr>
              <a:cxnSpLocks noChangeShapeType="1"/>
              <a:stCxn id="39" idx="3"/>
              <a:endCxn id="33" idx="1"/>
            </p:cNvCxnSpPr>
            <p:nvPr/>
          </p:nvCxnSpPr>
          <p:spPr bwMode="gray">
            <a:xfrm flipV="1">
              <a:off x="3363899" y="4457895"/>
              <a:ext cx="259539" cy="386696"/>
            </a:xfrm>
            <a:prstGeom prst="bentConnector3">
              <a:avLst>
                <a:gd name="adj1" fmla="val 50000"/>
              </a:avLst>
            </a:prstGeom>
            <a:noFill/>
            <a:ln w="9525">
              <a:solidFill>
                <a:srgbClr val="535EFF"/>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7" name="AutoShape 70">
              <a:extLst>
                <a:ext uri="{FF2B5EF4-FFF2-40B4-BE49-F238E27FC236}">
                  <a16:creationId xmlns:a16="http://schemas.microsoft.com/office/drawing/2014/main" id="{B0D192E1-61D3-70B5-D7F2-989AA1B82930}"/>
                </a:ext>
              </a:extLst>
            </p:cNvPr>
            <p:cNvCxnSpPr>
              <a:cxnSpLocks noChangeShapeType="1"/>
              <a:stCxn id="33" idx="2"/>
              <a:endCxn id="34" idx="0"/>
            </p:cNvCxnSpPr>
            <p:nvPr/>
          </p:nvCxnSpPr>
          <p:spPr bwMode="gray">
            <a:xfrm>
              <a:off x="3925621" y="4534102"/>
              <a:ext cx="0" cy="235469"/>
            </a:xfrm>
            <a:prstGeom prst="straightConnector1">
              <a:avLst/>
            </a:prstGeom>
            <a:noFill/>
            <a:ln w="9525">
              <a:solidFill>
                <a:srgbClr val="535EFF"/>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8" name="AutoShape 70">
              <a:extLst>
                <a:ext uri="{FF2B5EF4-FFF2-40B4-BE49-F238E27FC236}">
                  <a16:creationId xmlns:a16="http://schemas.microsoft.com/office/drawing/2014/main" id="{781EAD42-F255-3841-9FEB-DE94B877FD4D}"/>
                </a:ext>
              </a:extLst>
            </p:cNvPr>
            <p:cNvCxnSpPr>
              <a:cxnSpLocks noChangeShapeType="1"/>
              <a:stCxn id="34" idx="2"/>
              <a:endCxn id="35" idx="0"/>
            </p:cNvCxnSpPr>
            <p:nvPr/>
          </p:nvCxnSpPr>
          <p:spPr bwMode="gray">
            <a:xfrm>
              <a:off x="3925621" y="4930506"/>
              <a:ext cx="0" cy="238432"/>
            </a:xfrm>
            <a:prstGeom prst="straightConnector1">
              <a:avLst/>
            </a:prstGeom>
            <a:noFill/>
            <a:ln w="9525">
              <a:solidFill>
                <a:srgbClr val="535EFF"/>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9" name="圆角矩形 32">
              <a:extLst>
                <a:ext uri="{FF2B5EF4-FFF2-40B4-BE49-F238E27FC236}">
                  <a16:creationId xmlns:a16="http://schemas.microsoft.com/office/drawing/2014/main" id="{2BB52CA3-1341-67B7-4862-4A27062B9C9D}"/>
                </a:ext>
              </a:extLst>
            </p:cNvPr>
            <p:cNvSpPr/>
            <p:nvPr/>
          </p:nvSpPr>
          <p:spPr>
            <a:xfrm>
              <a:off x="2665933" y="4352365"/>
              <a:ext cx="697966" cy="984452"/>
            </a:xfrm>
            <a:prstGeom prst="roundRect">
              <a:avLst>
                <a:gd name="adj" fmla="val 60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40" name="矩形 39">
              <a:extLst>
                <a:ext uri="{FF2B5EF4-FFF2-40B4-BE49-F238E27FC236}">
                  <a16:creationId xmlns:a16="http://schemas.microsoft.com/office/drawing/2014/main" id="{50140AA2-CFAC-CC9B-A7C8-EA8EDD364D80}"/>
                </a:ext>
              </a:extLst>
            </p:cNvPr>
            <p:cNvSpPr/>
            <p:nvPr/>
          </p:nvSpPr>
          <p:spPr>
            <a:xfrm>
              <a:off x="2720879" y="4707638"/>
              <a:ext cx="579367" cy="119043"/>
            </a:xfrm>
            <a:prstGeom prst="rect">
              <a:avLst/>
            </a:prstGeom>
            <a:solidFill>
              <a:schemeClr val="bg2">
                <a:lumMod val="90000"/>
              </a:schemeClr>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Oracle EBS</a:t>
              </a:r>
            </a:p>
          </p:txBody>
        </p:sp>
        <p:sp>
          <p:nvSpPr>
            <p:cNvPr id="41" name="矩形 40">
              <a:extLst>
                <a:ext uri="{FF2B5EF4-FFF2-40B4-BE49-F238E27FC236}">
                  <a16:creationId xmlns:a16="http://schemas.microsoft.com/office/drawing/2014/main" id="{48FD2175-5FED-262A-E39D-B9FA76BDC261}"/>
                </a:ext>
              </a:extLst>
            </p:cNvPr>
            <p:cNvSpPr/>
            <p:nvPr/>
          </p:nvSpPr>
          <p:spPr>
            <a:xfrm>
              <a:off x="2724383" y="4865948"/>
              <a:ext cx="420958" cy="119043"/>
            </a:xfrm>
            <a:prstGeom prst="rect">
              <a:avLst/>
            </a:prstGeom>
            <a:solidFill>
              <a:schemeClr val="bg2">
                <a:lumMod val="90000"/>
              </a:schemeClr>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SAP ECC</a:t>
              </a:r>
            </a:p>
          </p:txBody>
        </p:sp>
        <p:sp>
          <p:nvSpPr>
            <p:cNvPr id="42" name="矩形 41">
              <a:extLst>
                <a:ext uri="{FF2B5EF4-FFF2-40B4-BE49-F238E27FC236}">
                  <a16:creationId xmlns:a16="http://schemas.microsoft.com/office/drawing/2014/main" id="{D1B713D7-5D5F-C326-F09C-FF518CB2179E}"/>
                </a:ext>
              </a:extLst>
            </p:cNvPr>
            <p:cNvSpPr/>
            <p:nvPr/>
          </p:nvSpPr>
          <p:spPr>
            <a:xfrm>
              <a:off x="2720879" y="5013757"/>
              <a:ext cx="243200" cy="119043"/>
            </a:xfrm>
            <a:prstGeom prst="rect">
              <a:avLst/>
            </a:prstGeom>
            <a:solidFill>
              <a:schemeClr val="bg2">
                <a:lumMod val="90000"/>
              </a:schemeClr>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用友</a:t>
              </a:r>
              <a:endPar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endParaRPr>
            </a:p>
          </p:txBody>
        </p:sp>
        <p:sp>
          <p:nvSpPr>
            <p:cNvPr id="43" name="矩形 42">
              <a:extLst>
                <a:ext uri="{FF2B5EF4-FFF2-40B4-BE49-F238E27FC236}">
                  <a16:creationId xmlns:a16="http://schemas.microsoft.com/office/drawing/2014/main" id="{832E7B54-7786-72DB-5CC1-44D13D807074}"/>
                </a:ext>
              </a:extLst>
            </p:cNvPr>
            <p:cNvSpPr/>
            <p:nvPr/>
          </p:nvSpPr>
          <p:spPr>
            <a:xfrm>
              <a:off x="2727196" y="5164101"/>
              <a:ext cx="243200" cy="119043"/>
            </a:xfrm>
            <a:prstGeom prst="rect">
              <a:avLst/>
            </a:prstGeom>
            <a:solidFill>
              <a:schemeClr val="bg2">
                <a:lumMod val="90000"/>
              </a:schemeClr>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金蝶</a:t>
              </a:r>
              <a:endPar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endParaRPr>
            </a:p>
          </p:txBody>
        </p:sp>
        <p:sp>
          <p:nvSpPr>
            <p:cNvPr id="44" name="矩形 43">
              <a:extLst>
                <a:ext uri="{FF2B5EF4-FFF2-40B4-BE49-F238E27FC236}">
                  <a16:creationId xmlns:a16="http://schemas.microsoft.com/office/drawing/2014/main" id="{D72CD77E-3ED8-B2B0-4C75-F8554F665A09}"/>
                </a:ext>
              </a:extLst>
            </p:cNvPr>
            <p:cNvSpPr/>
            <p:nvPr/>
          </p:nvSpPr>
          <p:spPr>
            <a:xfrm>
              <a:off x="3027408" y="5164101"/>
              <a:ext cx="243200" cy="119043"/>
            </a:xfrm>
            <a:prstGeom prst="rect">
              <a:avLst/>
            </a:prstGeom>
            <a:solidFill>
              <a:schemeClr val="bg2">
                <a:lumMod val="90000"/>
              </a:schemeClr>
            </a:solidFill>
          </p:spPr>
          <p:txBody>
            <a:bodyPr wrap="non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其他</a:t>
              </a:r>
              <a:endPar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endParaRPr>
            </a:p>
          </p:txBody>
        </p:sp>
        <p:sp>
          <p:nvSpPr>
            <p:cNvPr id="45" name="矩形 44">
              <a:extLst>
                <a:ext uri="{FF2B5EF4-FFF2-40B4-BE49-F238E27FC236}">
                  <a16:creationId xmlns:a16="http://schemas.microsoft.com/office/drawing/2014/main" id="{4922E483-D4AB-05D6-EBB2-3AC0DBF9798A}"/>
                </a:ext>
              </a:extLst>
            </p:cNvPr>
            <p:cNvSpPr/>
            <p:nvPr/>
          </p:nvSpPr>
          <p:spPr>
            <a:xfrm>
              <a:off x="2637593" y="4487396"/>
              <a:ext cx="492375" cy="119043"/>
            </a:xfrm>
            <a:prstGeom prst="rect">
              <a:avLst/>
            </a:prstGeom>
          </p:spPr>
          <p:txBody>
            <a:bodyPr wrap="non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ERP</a:t>
              </a:r>
              <a:r>
                <a:rPr kumimoji="0" lang="zh-CN" altLang="en-US"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接口</a:t>
              </a:r>
              <a:endPar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rPr>
                <a:t>适配器</a:t>
              </a:r>
              <a:endParaRPr kumimoji="0" lang="en-US" altLang="zh-CN" sz="800" u="none" strike="noStrike" kern="1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Times New Roman" panose="02020603050405020304" pitchFamily="18" charset="0"/>
                <a:sym typeface="Arial" panose="020B0604020202020204" pitchFamily="34" charset="0"/>
              </a:endParaRPr>
            </a:p>
          </p:txBody>
        </p:sp>
        <p:cxnSp>
          <p:nvCxnSpPr>
            <p:cNvPr id="46" name="直线箭头连接符 60">
              <a:extLst>
                <a:ext uri="{FF2B5EF4-FFF2-40B4-BE49-F238E27FC236}">
                  <a16:creationId xmlns:a16="http://schemas.microsoft.com/office/drawing/2014/main" id="{2FF17EE9-9FFF-11FA-9355-3D1021B0EE24}"/>
                </a:ext>
              </a:extLst>
            </p:cNvPr>
            <p:cNvCxnSpPr/>
            <p:nvPr/>
          </p:nvCxnSpPr>
          <p:spPr>
            <a:xfrm>
              <a:off x="1433170" y="3044806"/>
              <a:ext cx="212799" cy="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线箭头连接符 242">
              <a:extLst>
                <a:ext uri="{FF2B5EF4-FFF2-40B4-BE49-F238E27FC236}">
                  <a16:creationId xmlns:a16="http://schemas.microsoft.com/office/drawing/2014/main" id="{BA3ACE13-CACC-8FA5-977E-28D79138A62E}"/>
                </a:ext>
              </a:extLst>
            </p:cNvPr>
            <p:cNvCxnSpPr>
              <a:cxnSpLocks/>
            </p:cNvCxnSpPr>
            <p:nvPr/>
          </p:nvCxnSpPr>
          <p:spPr>
            <a:xfrm flipV="1">
              <a:off x="1394324" y="2701977"/>
              <a:ext cx="251645" cy="220084"/>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线箭头连接符 243">
              <a:extLst>
                <a:ext uri="{FF2B5EF4-FFF2-40B4-BE49-F238E27FC236}">
                  <a16:creationId xmlns:a16="http://schemas.microsoft.com/office/drawing/2014/main" id="{B090632F-C7CC-4A46-9077-EF7C8EAAE8EE}"/>
                </a:ext>
              </a:extLst>
            </p:cNvPr>
            <p:cNvCxnSpPr>
              <a:cxnSpLocks/>
              <a:endCxn id="22" idx="1"/>
            </p:cNvCxnSpPr>
            <p:nvPr/>
          </p:nvCxnSpPr>
          <p:spPr>
            <a:xfrm>
              <a:off x="1394324" y="3184135"/>
              <a:ext cx="251645" cy="23768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线箭头连接符 244">
              <a:extLst>
                <a:ext uri="{FF2B5EF4-FFF2-40B4-BE49-F238E27FC236}">
                  <a16:creationId xmlns:a16="http://schemas.microsoft.com/office/drawing/2014/main" id="{CFB6570C-F87B-D70C-1627-C179AE1A2358}"/>
                </a:ext>
              </a:extLst>
            </p:cNvPr>
            <p:cNvCxnSpPr>
              <a:cxnSpLocks/>
            </p:cNvCxnSpPr>
            <p:nvPr/>
          </p:nvCxnSpPr>
          <p:spPr>
            <a:xfrm>
              <a:off x="2235332" y="2673799"/>
              <a:ext cx="391176" cy="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线箭头连接符 245">
              <a:extLst>
                <a:ext uri="{FF2B5EF4-FFF2-40B4-BE49-F238E27FC236}">
                  <a16:creationId xmlns:a16="http://schemas.microsoft.com/office/drawing/2014/main" id="{FC913508-6490-DD10-9E7D-ED46D2657517}"/>
                </a:ext>
              </a:extLst>
            </p:cNvPr>
            <p:cNvCxnSpPr>
              <a:cxnSpLocks/>
            </p:cNvCxnSpPr>
            <p:nvPr/>
          </p:nvCxnSpPr>
          <p:spPr>
            <a:xfrm>
              <a:off x="2235332" y="3052301"/>
              <a:ext cx="391176" cy="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线箭头连接符 246">
              <a:extLst>
                <a:ext uri="{FF2B5EF4-FFF2-40B4-BE49-F238E27FC236}">
                  <a16:creationId xmlns:a16="http://schemas.microsoft.com/office/drawing/2014/main" id="{C4051360-2DCE-A22B-E525-FA974958629C}"/>
                </a:ext>
              </a:extLst>
            </p:cNvPr>
            <p:cNvCxnSpPr>
              <a:cxnSpLocks/>
            </p:cNvCxnSpPr>
            <p:nvPr/>
          </p:nvCxnSpPr>
          <p:spPr>
            <a:xfrm>
              <a:off x="2235332" y="3419560"/>
              <a:ext cx="391176" cy="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sp>
          <p:nvSpPr>
            <p:cNvPr id="52" name="圆角矩形 247">
              <a:extLst>
                <a:ext uri="{FF2B5EF4-FFF2-40B4-BE49-F238E27FC236}">
                  <a16:creationId xmlns:a16="http://schemas.microsoft.com/office/drawing/2014/main" id="{73DD349D-6161-A177-799B-7DA6359569FF}"/>
                </a:ext>
              </a:extLst>
            </p:cNvPr>
            <p:cNvSpPr/>
            <p:nvPr/>
          </p:nvSpPr>
          <p:spPr>
            <a:xfrm>
              <a:off x="783590" y="3810960"/>
              <a:ext cx="1574323" cy="1628062"/>
            </a:xfrm>
            <a:prstGeom prst="roundRect">
              <a:avLst>
                <a:gd name="adj" fmla="val 0"/>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3" name="Rectangle 109">
              <a:extLst>
                <a:ext uri="{FF2B5EF4-FFF2-40B4-BE49-F238E27FC236}">
                  <a16:creationId xmlns:a16="http://schemas.microsoft.com/office/drawing/2014/main" id="{69DCC2F2-8A5C-9C19-FE51-BBE0C8D096BC}"/>
                </a:ext>
              </a:extLst>
            </p:cNvPr>
            <p:cNvSpPr txBox="1"/>
            <p:nvPr/>
          </p:nvSpPr>
          <p:spPr>
            <a:xfrm>
              <a:off x="1212917" y="3748185"/>
              <a:ext cx="745760" cy="668763"/>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子公司</a:t>
              </a:r>
              <a:endParaRPr kumimoji="0"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cxnSp>
          <p:nvCxnSpPr>
            <p:cNvPr id="54" name="直线箭头连接符 256">
              <a:extLst>
                <a:ext uri="{FF2B5EF4-FFF2-40B4-BE49-F238E27FC236}">
                  <a16:creationId xmlns:a16="http://schemas.microsoft.com/office/drawing/2014/main" id="{75A3B740-3EA8-C7B0-B163-E9161374169C}"/>
                </a:ext>
              </a:extLst>
            </p:cNvPr>
            <p:cNvCxnSpPr>
              <a:cxnSpLocks/>
            </p:cNvCxnSpPr>
            <p:nvPr/>
          </p:nvCxnSpPr>
          <p:spPr>
            <a:xfrm>
              <a:off x="2019686" y="4414623"/>
              <a:ext cx="578602" cy="2777"/>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sp>
          <p:nvSpPr>
            <p:cNvPr id="55" name="AutoShape 33">
              <a:extLst>
                <a:ext uri="{FF2B5EF4-FFF2-40B4-BE49-F238E27FC236}">
                  <a16:creationId xmlns:a16="http://schemas.microsoft.com/office/drawing/2014/main" id="{C89C5E1E-370C-4ED4-0CFB-DBD681E52723}"/>
                </a:ext>
              </a:extLst>
            </p:cNvPr>
            <p:cNvSpPr>
              <a:spLocks noChangeArrowheads="1"/>
            </p:cNvSpPr>
            <p:nvPr/>
          </p:nvSpPr>
          <p:spPr bwMode="gray">
            <a:xfrm>
              <a:off x="933648" y="4329750"/>
              <a:ext cx="1083126" cy="193913"/>
            </a:xfrm>
            <a:prstGeom prst="roundRect">
              <a:avLst>
                <a:gd name="adj" fmla="val 50000"/>
              </a:avLst>
            </a:prstGeom>
            <a:solidFill>
              <a:schemeClr val="bg1"/>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Oracle EBS</a:t>
              </a:r>
            </a:p>
          </p:txBody>
        </p:sp>
        <p:sp>
          <p:nvSpPr>
            <p:cNvPr id="56" name="AutoShape 33">
              <a:extLst>
                <a:ext uri="{FF2B5EF4-FFF2-40B4-BE49-F238E27FC236}">
                  <a16:creationId xmlns:a16="http://schemas.microsoft.com/office/drawing/2014/main" id="{A9CE0979-A673-E890-70AA-556F348FAD35}"/>
                </a:ext>
              </a:extLst>
            </p:cNvPr>
            <p:cNvSpPr>
              <a:spLocks noChangeArrowheads="1"/>
            </p:cNvSpPr>
            <p:nvPr/>
          </p:nvSpPr>
          <p:spPr bwMode="gray">
            <a:xfrm>
              <a:off x="933648" y="4569158"/>
              <a:ext cx="1083126" cy="193913"/>
            </a:xfrm>
            <a:prstGeom prst="roundRect">
              <a:avLst>
                <a:gd name="adj" fmla="val 50000"/>
              </a:avLst>
            </a:prstGeom>
            <a:solidFill>
              <a:schemeClr val="bg1"/>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SAP ECC</a:t>
              </a:r>
            </a:p>
          </p:txBody>
        </p:sp>
        <p:sp>
          <p:nvSpPr>
            <p:cNvPr id="57" name="AutoShape 33">
              <a:extLst>
                <a:ext uri="{FF2B5EF4-FFF2-40B4-BE49-F238E27FC236}">
                  <a16:creationId xmlns:a16="http://schemas.microsoft.com/office/drawing/2014/main" id="{92FD7486-998B-9840-FE58-FC49A426FD6F}"/>
                </a:ext>
              </a:extLst>
            </p:cNvPr>
            <p:cNvSpPr>
              <a:spLocks noChangeArrowheads="1"/>
            </p:cNvSpPr>
            <p:nvPr/>
          </p:nvSpPr>
          <p:spPr bwMode="gray">
            <a:xfrm>
              <a:off x="933648" y="4808566"/>
              <a:ext cx="1083126" cy="193913"/>
            </a:xfrm>
            <a:prstGeom prst="roundRect">
              <a:avLst>
                <a:gd name="adj" fmla="val 50000"/>
              </a:avLst>
            </a:prstGeom>
            <a:solidFill>
              <a:schemeClr val="bg1"/>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用友</a:t>
              </a:r>
              <a:r>
                <a:rPr kumimoji="0" lang="en-US" altLang="zh-CN" sz="800" u="none" strike="noStrike" kern="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a:t>
              </a:r>
              <a:r>
                <a:rPr kumimoji="0" lang="zh-CN" altLang="en-US" sz="800" u="none" strike="noStrike" kern="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金蝶</a:t>
              </a:r>
            </a:p>
          </p:txBody>
        </p:sp>
        <p:sp>
          <p:nvSpPr>
            <p:cNvPr id="58" name="AutoShape 33">
              <a:extLst>
                <a:ext uri="{FF2B5EF4-FFF2-40B4-BE49-F238E27FC236}">
                  <a16:creationId xmlns:a16="http://schemas.microsoft.com/office/drawing/2014/main" id="{C4962791-6F3C-3DF3-CCC2-8812E315AD7F}"/>
                </a:ext>
              </a:extLst>
            </p:cNvPr>
            <p:cNvSpPr>
              <a:spLocks noChangeArrowheads="1"/>
            </p:cNvSpPr>
            <p:nvPr/>
          </p:nvSpPr>
          <p:spPr bwMode="gray">
            <a:xfrm>
              <a:off x="933648" y="5047974"/>
              <a:ext cx="1083126" cy="193913"/>
            </a:xfrm>
            <a:prstGeom prst="roundRect">
              <a:avLst>
                <a:gd name="adj" fmla="val 50000"/>
              </a:avLst>
            </a:prstGeom>
            <a:solidFill>
              <a:schemeClr val="bg1"/>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其他</a:t>
              </a:r>
            </a:p>
          </p:txBody>
        </p:sp>
        <p:cxnSp>
          <p:nvCxnSpPr>
            <p:cNvPr id="59" name="直线箭头连接符 263">
              <a:extLst>
                <a:ext uri="{FF2B5EF4-FFF2-40B4-BE49-F238E27FC236}">
                  <a16:creationId xmlns:a16="http://schemas.microsoft.com/office/drawing/2014/main" id="{F41C0ACE-1EB5-5F62-2331-F1C37A64E751}"/>
                </a:ext>
              </a:extLst>
            </p:cNvPr>
            <p:cNvCxnSpPr>
              <a:cxnSpLocks/>
            </p:cNvCxnSpPr>
            <p:nvPr/>
          </p:nvCxnSpPr>
          <p:spPr>
            <a:xfrm>
              <a:off x="2019686" y="4670117"/>
              <a:ext cx="578602" cy="2777"/>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线箭头连接符 264">
              <a:extLst>
                <a:ext uri="{FF2B5EF4-FFF2-40B4-BE49-F238E27FC236}">
                  <a16:creationId xmlns:a16="http://schemas.microsoft.com/office/drawing/2014/main" id="{7A50284C-4EE0-3DEC-A475-053D4E06B7B7}"/>
                </a:ext>
              </a:extLst>
            </p:cNvPr>
            <p:cNvCxnSpPr>
              <a:cxnSpLocks/>
            </p:cNvCxnSpPr>
            <p:nvPr/>
          </p:nvCxnSpPr>
          <p:spPr>
            <a:xfrm>
              <a:off x="2019686" y="4898717"/>
              <a:ext cx="578602" cy="2777"/>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线箭头连接符 265">
              <a:extLst>
                <a:ext uri="{FF2B5EF4-FFF2-40B4-BE49-F238E27FC236}">
                  <a16:creationId xmlns:a16="http://schemas.microsoft.com/office/drawing/2014/main" id="{93E2EAF6-63BA-E55F-6700-E59C36AE629A}"/>
                </a:ext>
              </a:extLst>
            </p:cNvPr>
            <p:cNvCxnSpPr>
              <a:cxnSpLocks/>
            </p:cNvCxnSpPr>
            <p:nvPr/>
          </p:nvCxnSpPr>
          <p:spPr>
            <a:xfrm>
              <a:off x="2019686" y="5140764"/>
              <a:ext cx="578602" cy="2777"/>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sp>
          <p:nvSpPr>
            <p:cNvPr id="62" name="圆角矩形 266">
              <a:extLst>
                <a:ext uri="{FF2B5EF4-FFF2-40B4-BE49-F238E27FC236}">
                  <a16:creationId xmlns:a16="http://schemas.microsoft.com/office/drawing/2014/main" id="{A7533B12-676C-A3AB-5422-82BB3AC6E4A8}"/>
                </a:ext>
              </a:extLst>
            </p:cNvPr>
            <p:cNvSpPr/>
            <p:nvPr/>
          </p:nvSpPr>
          <p:spPr>
            <a:xfrm>
              <a:off x="4450426" y="2231542"/>
              <a:ext cx="3526823" cy="927277"/>
            </a:xfrm>
            <a:prstGeom prst="roundRect">
              <a:avLst>
                <a:gd name="adj" fmla="val 0"/>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63" name="Rectangle 109">
              <a:extLst>
                <a:ext uri="{FF2B5EF4-FFF2-40B4-BE49-F238E27FC236}">
                  <a16:creationId xmlns:a16="http://schemas.microsoft.com/office/drawing/2014/main" id="{A93CD4D2-E9EC-DA5C-75CA-275B614A9618}"/>
                </a:ext>
              </a:extLst>
            </p:cNvPr>
            <p:cNvSpPr txBox="1"/>
            <p:nvPr/>
          </p:nvSpPr>
          <p:spPr>
            <a:xfrm>
              <a:off x="5589312" y="2083266"/>
              <a:ext cx="1290628" cy="668763"/>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rPr>
                <a:t>实现业务协同</a:t>
              </a:r>
              <a:endParaRPr kumimoji="0" lang="en-US" altLang="zh-CN" sz="80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Arial" panose="020B0604020202020204" pitchFamily="34" charset="0"/>
              </a:endParaRPr>
            </a:p>
          </p:txBody>
        </p:sp>
        <p:sp>
          <p:nvSpPr>
            <p:cNvPr id="64" name="矩形: 圆角 122">
              <a:extLst>
                <a:ext uri="{FF2B5EF4-FFF2-40B4-BE49-F238E27FC236}">
                  <a16:creationId xmlns:a16="http://schemas.microsoft.com/office/drawing/2014/main" id="{4C15D715-CA3B-8F03-C3E1-FFD907D296ED}"/>
                </a:ext>
              </a:extLst>
            </p:cNvPr>
            <p:cNvSpPr/>
            <p:nvPr/>
          </p:nvSpPr>
          <p:spPr>
            <a:xfrm>
              <a:off x="4558489" y="2588563"/>
              <a:ext cx="3329972" cy="211785"/>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录入任务管理</a:t>
              </a:r>
            </a:p>
          </p:txBody>
        </p:sp>
        <p:sp>
          <p:nvSpPr>
            <p:cNvPr id="65" name="矩形: 圆角 123">
              <a:extLst>
                <a:ext uri="{FF2B5EF4-FFF2-40B4-BE49-F238E27FC236}">
                  <a16:creationId xmlns:a16="http://schemas.microsoft.com/office/drawing/2014/main" id="{76796184-E898-706F-EB4D-94BEAF17D9AA}"/>
                </a:ext>
              </a:extLst>
            </p:cNvPr>
            <p:cNvSpPr/>
            <p:nvPr/>
          </p:nvSpPr>
          <p:spPr>
            <a:xfrm>
              <a:off x="4558489" y="2878414"/>
              <a:ext cx="1008000" cy="211785"/>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报送情况监控</a:t>
              </a:r>
            </a:p>
          </p:txBody>
        </p:sp>
        <p:sp>
          <p:nvSpPr>
            <p:cNvPr id="66" name="矩形: 圆角 124">
              <a:extLst>
                <a:ext uri="{FF2B5EF4-FFF2-40B4-BE49-F238E27FC236}">
                  <a16:creationId xmlns:a16="http://schemas.microsoft.com/office/drawing/2014/main" id="{3DF42EE1-D5F3-F163-6D88-E15D3256A49D}"/>
                </a:ext>
              </a:extLst>
            </p:cNvPr>
            <p:cNvSpPr/>
            <p:nvPr/>
          </p:nvSpPr>
          <p:spPr>
            <a:xfrm>
              <a:off x="5676567" y="2878414"/>
              <a:ext cx="576000" cy="211785"/>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通知</a:t>
              </a:r>
            </a:p>
          </p:txBody>
        </p:sp>
        <p:sp>
          <p:nvSpPr>
            <p:cNvPr id="67" name="矩形: 圆角 125">
              <a:extLst>
                <a:ext uri="{FF2B5EF4-FFF2-40B4-BE49-F238E27FC236}">
                  <a16:creationId xmlns:a16="http://schemas.microsoft.com/office/drawing/2014/main" id="{33A3759A-F3D0-5976-34D9-2BDFA32257D4}"/>
                </a:ext>
              </a:extLst>
            </p:cNvPr>
            <p:cNvSpPr/>
            <p:nvPr/>
          </p:nvSpPr>
          <p:spPr>
            <a:xfrm>
              <a:off x="6362645" y="2878414"/>
              <a:ext cx="827607" cy="211785"/>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待办事项</a:t>
              </a:r>
            </a:p>
          </p:txBody>
        </p:sp>
        <p:sp>
          <p:nvSpPr>
            <p:cNvPr id="68" name="矩形: 圆角 126">
              <a:extLst>
                <a:ext uri="{FF2B5EF4-FFF2-40B4-BE49-F238E27FC236}">
                  <a16:creationId xmlns:a16="http://schemas.microsoft.com/office/drawing/2014/main" id="{9FAEFD95-5D4F-F552-6E4F-64F5E1AD58E6}"/>
                </a:ext>
              </a:extLst>
            </p:cNvPr>
            <p:cNvSpPr/>
            <p:nvPr/>
          </p:nvSpPr>
          <p:spPr>
            <a:xfrm>
              <a:off x="7336723" y="2878414"/>
              <a:ext cx="551738" cy="211785"/>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绩效</a:t>
              </a:r>
            </a:p>
          </p:txBody>
        </p:sp>
        <p:sp>
          <p:nvSpPr>
            <p:cNvPr id="69" name="矩形: 圆角 128">
              <a:extLst>
                <a:ext uri="{FF2B5EF4-FFF2-40B4-BE49-F238E27FC236}">
                  <a16:creationId xmlns:a16="http://schemas.microsoft.com/office/drawing/2014/main" id="{F7F877B1-C966-FEB8-3E26-9D5E383F6D83}"/>
                </a:ext>
              </a:extLst>
            </p:cNvPr>
            <p:cNvSpPr/>
            <p:nvPr/>
          </p:nvSpPr>
          <p:spPr>
            <a:xfrm>
              <a:off x="5448567" y="3593102"/>
              <a:ext cx="684000"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数据校验</a:t>
              </a:r>
            </a:p>
          </p:txBody>
        </p:sp>
        <p:sp>
          <p:nvSpPr>
            <p:cNvPr id="70" name="矩形: 圆角 129">
              <a:extLst>
                <a:ext uri="{FF2B5EF4-FFF2-40B4-BE49-F238E27FC236}">
                  <a16:creationId xmlns:a16="http://schemas.microsoft.com/office/drawing/2014/main" id="{D1D76806-3841-64D1-3E17-087DBE1E2917}"/>
                </a:ext>
              </a:extLst>
            </p:cNvPr>
            <p:cNvSpPr/>
            <p:nvPr/>
          </p:nvSpPr>
          <p:spPr>
            <a:xfrm>
              <a:off x="7228723" y="3593102"/>
              <a:ext cx="628904"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外币折算</a:t>
              </a:r>
            </a:p>
          </p:txBody>
        </p:sp>
        <p:sp>
          <p:nvSpPr>
            <p:cNvPr id="71" name="矩形: 圆角 130">
              <a:extLst>
                <a:ext uri="{FF2B5EF4-FFF2-40B4-BE49-F238E27FC236}">
                  <a16:creationId xmlns:a16="http://schemas.microsoft.com/office/drawing/2014/main" id="{9E70E2D7-3BF7-F9FF-8B0E-DC18BFB723C4}"/>
                </a:ext>
              </a:extLst>
            </p:cNvPr>
            <p:cNvSpPr/>
            <p:nvPr/>
          </p:nvSpPr>
          <p:spPr>
            <a:xfrm>
              <a:off x="5449965" y="4152878"/>
              <a:ext cx="684000"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合并抵销</a:t>
              </a:r>
            </a:p>
          </p:txBody>
        </p:sp>
        <p:sp>
          <p:nvSpPr>
            <p:cNvPr id="72" name="矩形: 圆角 131">
              <a:extLst>
                <a:ext uri="{FF2B5EF4-FFF2-40B4-BE49-F238E27FC236}">
                  <a16:creationId xmlns:a16="http://schemas.microsoft.com/office/drawing/2014/main" id="{4CC80E79-82F4-F751-55F4-1F6CF03167E6}"/>
                </a:ext>
              </a:extLst>
            </p:cNvPr>
            <p:cNvSpPr/>
            <p:nvPr/>
          </p:nvSpPr>
          <p:spPr>
            <a:xfrm>
              <a:off x="7233473" y="4152878"/>
              <a:ext cx="628904"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报表输出</a:t>
              </a:r>
            </a:p>
          </p:txBody>
        </p:sp>
        <p:sp>
          <p:nvSpPr>
            <p:cNvPr id="73" name="矩形: 圆角 132">
              <a:extLst>
                <a:ext uri="{FF2B5EF4-FFF2-40B4-BE49-F238E27FC236}">
                  <a16:creationId xmlns:a16="http://schemas.microsoft.com/office/drawing/2014/main" id="{DAB36EDC-2F91-793C-1F7B-EF9CE7D649AE}"/>
                </a:ext>
              </a:extLst>
            </p:cNvPr>
            <p:cNvSpPr/>
            <p:nvPr/>
          </p:nvSpPr>
          <p:spPr>
            <a:xfrm>
              <a:off x="4558489" y="3593102"/>
              <a:ext cx="684000"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数据采集</a:t>
              </a:r>
            </a:p>
          </p:txBody>
        </p:sp>
        <p:sp>
          <p:nvSpPr>
            <p:cNvPr id="74" name="矩形: 圆角 133">
              <a:extLst>
                <a:ext uri="{FF2B5EF4-FFF2-40B4-BE49-F238E27FC236}">
                  <a16:creationId xmlns:a16="http://schemas.microsoft.com/office/drawing/2014/main" id="{7100A8B0-BC37-8D41-3EB4-CFFFD13567A7}"/>
                </a:ext>
              </a:extLst>
            </p:cNvPr>
            <p:cNvSpPr/>
            <p:nvPr/>
          </p:nvSpPr>
          <p:spPr>
            <a:xfrm>
              <a:off x="6338645" y="3593102"/>
              <a:ext cx="684000"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报表调整</a:t>
              </a:r>
            </a:p>
          </p:txBody>
        </p:sp>
        <p:sp>
          <p:nvSpPr>
            <p:cNvPr id="75" name="矩形: 圆角 134">
              <a:extLst>
                <a:ext uri="{FF2B5EF4-FFF2-40B4-BE49-F238E27FC236}">
                  <a16:creationId xmlns:a16="http://schemas.microsoft.com/office/drawing/2014/main" id="{A63B6955-034B-5524-0D75-453CE59732C7}"/>
                </a:ext>
              </a:extLst>
            </p:cNvPr>
            <p:cNvSpPr/>
            <p:nvPr/>
          </p:nvSpPr>
          <p:spPr>
            <a:xfrm>
              <a:off x="4558211" y="4071133"/>
              <a:ext cx="684000" cy="41549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内部交易明细对账</a:t>
              </a:r>
            </a:p>
          </p:txBody>
        </p:sp>
        <p:sp>
          <p:nvSpPr>
            <p:cNvPr id="76" name="矩形: 圆角 135">
              <a:extLst>
                <a:ext uri="{FF2B5EF4-FFF2-40B4-BE49-F238E27FC236}">
                  <a16:creationId xmlns:a16="http://schemas.microsoft.com/office/drawing/2014/main" id="{689383FA-C5ED-1B11-DF02-34CD34B76708}"/>
                </a:ext>
              </a:extLst>
            </p:cNvPr>
            <p:cNvSpPr/>
            <p:nvPr/>
          </p:nvSpPr>
          <p:spPr>
            <a:xfrm>
              <a:off x="6341719" y="4152878"/>
              <a:ext cx="684000" cy="252000"/>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工作底稿</a:t>
              </a:r>
            </a:p>
          </p:txBody>
        </p:sp>
        <p:cxnSp>
          <p:nvCxnSpPr>
            <p:cNvPr id="77" name="AutoShape 70">
              <a:extLst>
                <a:ext uri="{FF2B5EF4-FFF2-40B4-BE49-F238E27FC236}">
                  <a16:creationId xmlns:a16="http://schemas.microsoft.com/office/drawing/2014/main" id="{B0347B49-CA99-A9D1-21CF-C29E576C3D6B}"/>
                </a:ext>
              </a:extLst>
            </p:cNvPr>
            <p:cNvCxnSpPr>
              <a:cxnSpLocks noChangeShapeType="1"/>
              <a:stCxn id="73" idx="3"/>
              <a:endCxn id="69" idx="1"/>
            </p:cNvCxnSpPr>
            <p:nvPr/>
          </p:nvCxnSpPr>
          <p:spPr bwMode="gray">
            <a:xfrm>
              <a:off x="5242489" y="3719102"/>
              <a:ext cx="206078"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78" name="AutoShape 70">
              <a:extLst>
                <a:ext uri="{FF2B5EF4-FFF2-40B4-BE49-F238E27FC236}">
                  <a16:creationId xmlns:a16="http://schemas.microsoft.com/office/drawing/2014/main" id="{4D9BA658-7379-2937-BB38-7B9CDD251FE3}"/>
                </a:ext>
              </a:extLst>
            </p:cNvPr>
            <p:cNvCxnSpPr>
              <a:cxnSpLocks noChangeShapeType="1"/>
              <a:stCxn id="69" idx="3"/>
              <a:endCxn id="74" idx="1"/>
            </p:cNvCxnSpPr>
            <p:nvPr/>
          </p:nvCxnSpPr>
          <p:spPr bwMode="gray">
            <a:xfrm>
              <a:off x="6132567" y="3719102"/>
              <a:ext cx="206078"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79" name="AutoShape 70">
              <a:extLst>
                <a:ext uri="{FF2B5EF4-FFF2-40B4-BE49-F238E27FC236}">
                  <a16:creationId xmlns:a16="http://schemas.microsoft.com/office/drawing/2014/main" id="{D307FD6C-1648-8311-8483-26A039F38E37}"/>
                </a:ext>
              </a:extLst>
            </p:cNvPr>
            <p:cNvCxnSpPr>
              <a:cxnSpLocks noChangeShapeType="1"/>
              <a:stCxn id="74" idx="3"/>
              <a:endCxn id="70" idx="1"/>
            </p:cNvCxnSpPr>
            <p:nvPr/>
          </p:nvCxnSpPr>
          <p:spPr bwMode="gray">
            <a:xfrm>
              <a:off x="7022645" y="3719102"/>
              <a:ext cx="206078"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0" name="AutoShape 70">
              <a:extLst>
                <a:ext uri="{FF2B5EF4-FFF2-40B4-BE49-F238E27FC236}">
                  <a16:creationId xmlns:a16="http://schemas.microsoft.com/office/drawing/2014/main" id="{2C300C0C-50D0-E42C-6FA8-9833AFBC9EF9}"/>
                </a:ext>
              </a:extLst>
            </p:cNvPr>
            <p:cNvCxnSpPr>
              <a:cxnSpLocks noChangeShapeType="1"/>
              <a:stCxn id="70" idx="2"/>
              <a:endCxn id="75" idx="0"/>
            </p:cNvCxnSpPr>
            <p:nvPr/>
          </p:nvCxnSpPr>
          <p:spPr bwMode="gray">
            <a:xfrm rot="5400000">
              <a:off x="6108678" y="2636635"/>
              <a:ext cx="226031" cy="2642964"/>
            </a:xfrm>
            <a:prstGeom prst="bentConnector3">
              <a:avLst>
                <a:gd name="adj1" fmla="val 50000"/>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1" name="AutoShape 70">
              <a:extLst>
                <a:ext uri="{FF2B5EF4-FFF2-40B4-BE49-F238E27FC236}">
                  <a16:creationId xmlns:a16="http://schemas.microsoft.com/office/drawing/2014/main" id="{117CEB31-6946-E2AF-2785-5F2261939C8D}"/>
                </a:ext>
              </a:extLst>
            </p:cNvPr>
            <p:cNvCxnSpPr>
              <a:cxnSpLocks noChangeShapeType="1"/>
              <a:stCxn id="75" idx="3"/>
              <a:endCxn id="71" idx="1"/>
            </p:cNvCxnSpPr>
            <p:nvPr/>
          </p:nvCxnSpPr>
          <p:spPr bwMode="gray">
            <a:xfrm>
              <a:off x="5242211" y="4278878"/>
              <a:ext cx="207754"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2" name="AutoShape 70">
              <a:extLst>
                <a:ext uri="{FF2B5EF4-FFF2-40B4-BE49-F238E27FC236}">
                  <a16:creationId xmlns:a16="http://schemas.microsoft.com/office/drawing/2014/main" id="{B586F52B-A23E-3090-48E0-86ECF988FF35}"/>
                </a:ext>
              </a:extLst>
            </p:cNvPr>
            <p:cNvCxnSpPr>
              <a:cxnSpLocks noChangeShapeType="1"/>
              <a:stCxn id="71" idx="3"/>
              <a:endCxn id="76" idx="1"/>
            </p:cNvCxnSpPr>
            <p:nvPr/>
          </p:nvCxnSpPr>
          <p:spPr bwMode="gray">
            <a:xfrm>
              <a:off x="6133965" y="4278878"/>
              <a:ext cx="207754"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3" name="AutoShape 70">
              <a:extLst>
                <a:ext uri="{FF2B5EF4-FFF2-40B4-BE49-F238E27FC236}">
                  <a16:creationId xmlns:a16="http://schemas.microsoft.com/office/drawing/2014/main" id="{A0AF0C8E-4BE0-E2EA-FAEC-97A82355CAF7}"/>
                </a:ext>
              </a:extLst>
            </p:cNvPr>
            <p:cNvCxnSpPr>
              <a:cxnSpLocks noChangeShapeType="1"/>
              <a:stCxn id="76" idx="3"/>
              <a:endCxn id="72" idx="1"/>
            </p:cNvCxnSpPr>
            <p:nvPr/>
          </p:nvCxnSpPr>
          <p:spPr bwMode="gray">
            <a:xfrm>
              <a:off x="7025719" y="4278878"/>
              <a:ext cx="207754" cy="0"/>
            </a:xfrm>
            <a:prstGeom prst="straightConnector1">
              <a:avLst/>
            </a:prstGeom>
            <a:noFill/>
            <a:ln w="9525">
              <a:solidFill>
                <a:schemeClr val="accent1"/>
              </a:solidFill>
              <a:rou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4" name="矩形: 圆角 144">
              <a:extLst>
                <a:ext uri="{FF2B5EF4-FFF2-40B4-BE49-F238E27FC236}">
                  <a16:creationId xmlns:a16="http://schemas.microsoft.com/office/drawing/2014/main" id="{260C82D8-EFD0-9AC1-838A-9AEFBBEF8EE4}"/>
                </a:ext>
              </a:extLst>
            </p:cNvPr>
            <p:cNvSpPr/>
            <p:nvPr/>
          </p:nvSpPr>
          <p:spPr>
            <a:xfrm>
              <a:off x="4558489" y="5002982"/>
              <a:ext cx="1044000"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合并科目体系</a:t>
              </a:r>
            </a:p>
          </p:txBody>
        </p:sp>
        <p:sp>
          <p:nvSpPr>
            <p:cNvPr id="85" name="矩形: 圆角 145">
              <a:extLst>
                <a:ext uri="{FF2B5EF4-FFF2-40B4-BE49-F238E27FC236}">
                  <a16:creationId xmlns:a16="http://schemas.microsoft.com/office/drawing/2014/main" id="{21F8203F-18C1-78A3-130F-D39BE22A7E22}"/>
                </a:ext>
              </a:extLst>
            </p:cNvPr>
            <p:cNvSpPr/>
            <p:nvPr/>
          </p:nvSpPr>
          <p:spPr>
            <a:xfrm>
              <a:off x="4558489" y="5263071"/>
              <a:ext cx="1008000"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元数据管理</a:t>
              </a:r>
            </a:p>
          </p:txBody>
        </p:sp>
        <p:sp>
          <p:nvSpPr>
            <p:cNvPr id="86" name="矩形: 圆角 146">
              <a:extLst>
                <a:ext uri="{FF2B5EF4-FFF2-40B4-BE49-F238E27FC236}">
                  <a16:creationId xmlns:a16="http://schemas.microsoft.com/office/drawing/2014/main" id="{641FA9EE-0FD8-5248-B083-184FDB01DA13}"/>
                </a:ext>
              </a:extLst>
            </p:cNvPr>
            <p:cNvSpPr/>
            <p:nvPr/>
          </p:nvSpPr>
          <p:spPr>
            <a:xfrm>
              <a:off x="5664567" y="5263071"/>
              <a:ext cx="684000"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流程配置</a:t>
              </a:r>
            </a:p>
          </p:txBody>
        </p:sp>
        <p:sp>
          <p:nvSpPr>
            <p:cNvPr id="87" name="矩形: 圆角 147">
              <a:extLst>
                <a:ext uri="{FF2B5EF4-FFF2-40B4-BE49-F238E27FC236}">
                  <a16:creationId xmlns:a16="http://schemas.microsoft.com/office/drawing/2014/main" id="{DD751609-A327-FA1E-59F8-D2359F0A8F0F}"/>
                </a:ext>
              </a:extLst>
            </p:cNvPr>
            <p:cNvSpPr/>
            <p:nvPr/>
          </p:nvSpPr>
          <p:spPr>
            <a:xfrm>
              <a:off x="6446645" y="5263071"/>
              <a:ext cx="684000"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权限管理</a:t>
              </a:r>
            </a:p>
          </p:txBody>
        </p:sp>
        <p:sp>
          <p:nvSpPr>
            <p:cNvPr id="88" name="矩形: 圆角 148">
              <a:extLst>
                <a:ext uri="{FF2B5EF4-FFF2-40B4-BE49-F238E27FC236}">
                  <a16:creationId xmlns:a16="http://schemas.microsoft.com/office/drawing/2014/main" id="{0F359ADA-4D91-4CDC-B86F-C5EDBEEB2D2F}"/>
                </a:ext>
              </a:extLst>
            </p:cNvPr>
            <p:cNvSpPr/>
            <p:nvPr/>
          </p:nvSpPr>
          <p:spPr>
            <a:xfrm>
              <a:off x="7228723" y="5263071"/>
              <a:ext cx="647903"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日志管理</a:t>
              </a:r>
            </a:p>
          </p:txBody>
        </p:sp>
        <p:sp>
          <p:nvSpPr>
            <p:cNvPr id="89" name="矩形: 圆角 175">
              <a:extLst>
                <a:ext uri="{FF2B5EF4-FFF2-40B4-BE49-F238E27FC236}">
                  <a16:creationId xmlns:a16="http://schemas.microsoft.com/office/drawing/2014/main" id="{A71F2BFE-84D1-1E1C-94C5-3EE9BC671A9D}"/>
                </a:ext>
              </a:extLst>
            </p:cNvPr>
            <p:cNvSpPr/>
            <p:nvPr/>
          </p:nvSpPr>
          <p:spPr>
            <a:xfrm>
              <a:off x="5713606" y="5002982"/>
              <a:ext cx="1044000"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合并报表体系</a:t>
              </a:r>
            </a:p>
          </p:txBody>
        </p:sp>
        <p:sp>
          <p:nvSpPr>
            <p:cNvPr id="90" name="矩形: 圆角 176">
              <a:extLst>
                <a:ext uri="{FF2B5EF4-FFF2-40B4-BE49-F238E27FC236}">
                  <a16:creationId xmlns:a16="http://schemas.microsoft.com/office/drawing/2014/main" id="{7043F03C-49BD-3086-BAC0-53A14C67BC15}"/>
                </a:ext>
              </a:extLst>
            </p:cNvPr>
            <p:cNvSpPr/>
            <p:nvPr/>
          </p:nvSpPr>
          <p:spPr>
            <a:xfrm>
              <a:off x="6868723" y="5002982"/>
              <a:ext cx="988904" cy="197872"/>
            </a:xfrm>
            <a:prstGeom prst="roundRect">
              <a:avLst/>
            </a:prstGeom>
            <a:solidFill>
              <a:srgbClr val="535EFF"/>
            </a:solidFill>
            <a:ln w="12700" cap="flat" cmpd="sng" algn="ctr">
              <a:noFill/>
              <a:prstDash val="solid"/>
              <a:miter lim="800000"/>
            </a:ln>
            <a:effectLst/>
          </p:spPr>
          <p:txBody>
            <a:bodyPr lIns="0" tIns="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管理报表体系</a:t>
              </a:r>
            </a:p>
          </p:txBody>
        </p:sp>
        <p:sp>
          <p:nvSpPr>
            <p:cNvPr id="91" name="Rectangle 109">
              <a:extLst>
                <a:ext uri="{FF2B5EF4-FFF2-40B4-BE49-F238E27FC236}">
                  <a16:creationId xmlns:a16="http://schemas.microsoft.com/office/drawing/2014/main" id="{D1D56475-B442-8168-507A-986C7DFC45D4}"/>
                </a:ext>
              </a:extLst>
            </p:cNvPr>
            <p:cNvSpPr txBox="1"/>
            <p:nvPr/>
          </p:nvSpPr>
          <p:spPr>
            <a:xfrm>
              <a:off x="5187452" y="3081266"/>
              <a:ext cx="2103395" cy="668763"/>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精细化管理，流程化编报</a:t>
              </a:r>
            </a:p>
          </p:txBody>
        </p:sp>
        <p:sp>
          <p:nvSpPr>
            <p:cNvPr id="92" name="Rectangle 109">
              <a:extLst>
                <a:ext uri="{FF2B5EF4-FFF2-40B4-BE49-F238E27FC236}">
                  <a16:creationId xmlns:a16="http://schemas.microsoft.com/office/drawing/2014/main" id="{8D0EB62C-6543-4CBA-D2C4-B6AB8990578F}"/>
                </a:ext>
              </a:extLst>
            </p:cNvPr>
            <p:cNvSpPr txBox="1"/>
            <p:nvPr/>
          </p:nvSpPr>
          <p:spPr>
            <a:xfrm>
              <a:off x="5187452" y="4612838"/>
              <a:ext cx="2103395" cy="441100"/>
            </a:xfrm>
            <a:prstGeom prst="rect">
              <a:avLst/>
            </a:prstGeom>
            <a:ln w="12700">
              <a:miter lim="400000"/>
            </a:ln>
          </p:spPr>
          <p:txBody>
            <a:bodyPr wrap="square"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通过基础平台统一标准</a:t>
              </a:r>
            </a:p>
          </p:txBody>
        </p:sp>
        <p:sp>
          <p:nvSpPr>
            <p:cNvPr id="93" name="流程图: 磁盘 149">
              <a:extLst>
                <a:ext uri="{FF2B5EF4-FFF2-40B4-BE49-F238E27FC236}">
                  <a16:creationId xmlns:a16="http://schemas.microsoft.com/office/drawing/2014/main" id="{1FEB7533-0B13-59B4-B5C8-211DA3738FEB}"/>
                </a:ext>
              </a:extLst>
            </p:cNvPr>
            <p:cNvSpPr/>
            <p:nvPr/>
          </p:nvSpPr>
          <p:spPr bwMode="auto">
            <a:xfrm>
              <a:off x="1333583" y="5695031"/>
              <a:ext cx="1314372" cy="352523"/>
            </a:xfrm>
            <a:prstGeom prst="flowChartMagneticDisk">
              <a:avLst/>
            </a:prstGeom>
            <a:solidFill>
              <a:schemeClr val="accent2">
                <a:lumMod val="20000"/>
                <a:lumOff val="80000"/>
              </a:schemeClr>
            </a:solidFill>
            <a:ln w="12700" cap="flat" cmpd="sng" algn="ctr">
              <a:solidFill>
                <a:schemeClr val="accent2"/>
              </a:solidFill>
              <a:prstDash val="solid"/>
              <a:miter lim="800000"/>
            </a:ln>
            <a:effectLst/>
          </p:spPr>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备查数据库</a:t>
              </a:r>
            </a:p>
          </p:txBody>
        </p:sp>
        <p:sp>
          <p:nvSpPr>
            <p:cNvPr id="94" name="流程图: 磁盘 150">
              <a:extLst>
                <a:ext uri="{FF2B5EF4-FFF2-40B4-BE49-F238E27FC236}">
                  <a16:creationId xmlns:a16="http://schemas.microsoft.com/office/drawing/2014/main" id="{89D31CC6-DC10-B42E-8B71-A7660B2AF90B}"/>
                </a:ext>
              </a:extLst>
            </p:cNvPr>
            <p:cNvSpPr/>
            <p:nvPr/>
          </p:nvSpPr>
          <p:spPr bwMode="auto">
            <a:xfrm>
              <a:off x="3696489" y="5695031"/>
              <a:ext cx="1314372" cy="352523"/>
            </a:xfrm>
            <a:prstGeom prst="flowChartMagneticDisk">
              <a:avLst/>
            </a:prstGeom>
            <a:solidFill>
              <a:schemeClr val="accent2">
                <a:lumMod val="20000"/>
                <a:lumOff val="80000"/>
              </a:schemeClr>
            </a:solidFill>
            <a:ln w="12700" cap="flat" cmpd="sng" algn="ctr">
              <a:solidFill>
                <a:schemeClr val="accent2"/>
              </a:solidFill>
              <a:prstDash val="solid"/>
              <a:miter lim="800000"/>
            </a:ln>
            <a:effectLst/>
          </p:spPr>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财务决算数据库</a:t>
              </a:r>
            </a:p>
          </p:txBody>
        </p:sp>
        <p:sp>
          <p:nvSpPr>
            <p:cNvPr id="95" name="流程图: 磁盘 151">
              <a:extLst>
                <a:ext uri="{FF2B5EF4-FFF2-40B4-BE49-F238E27FC236}">
                  <a16:creationId xmlns:a16="http://schemas.microsoft.com/office/drawing/2014/main" id="{71EB7204-D17E-C373-8676-320EE1F4DECC}"/>
                </a:ext>
              </a:extLst>
            </p:cNvPr>
            <p:cNvSpPr/>
            <p:nvPr/>
          </p:nvSpPr>
          <p:spPr bwMode="auto">
            <a:xfrm>
              <a:off x="6059395" y="5695031"/>
              <a:ext cx="1314372" cy="352523"/>
            </a:xfrm>
            <a:prstGeom prst="flowChartMagneticDisk">
              <a:avLst/>
            </a:prstGeom>
            <a:solidFill>
              <a:schemeClr val="accent2">
                <a:lumMod val="20000"/>
                <a:lumOff val="80000"/>
              </a:schemeClr>
            </a:solidFill>
            <a:ln w="12700" cap="flat" cmpd="sng" algn="ctr">
              <a:solidFill>
                <a:schemeClr val="accent2"/>
              </a:solidFill>
              <a:prstDash val="solid"/>
              <a:miter lim="800000"/>
            </a:ln>
            <a:effectLst/>
          </p:spPr>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分析数据库</a:t>
              </a:r>
            </a:p>
          </p:txBody>
        </p:sp>
        <p:sp>
          <p:nvSpPr>
            <p:cNvPr id="96" name="箭头: 右 152">
              <a:extLst>
                <a:ext uri="{FF2B5EF4-FFF2-40B4-BE49-F238E27FC236}">
                  <a16:creationId xmlns:a16="http://schemas.microsoft.com/office/drawing/2014/main" id="{0D07B2DC-56FF-EDF4-15EA-848C306CEDE0}"/>
                </a:ext>
              </a:extLst>
            </p:cNvPr>
            <p:cNvSpPr/>
            <p:nvPr/>
          </p:nvSpPr>
          <p:spPr>
            <a:xfrm>
              <a:off x="5018137" y="5765633"/>
              <a:ext cx="1034128" cy="263816"/>
            </a:xfrm>
            <a:prstGeom prst="rightArrow">
              <a:avLst>
                <a:gd name="adj1" fmla="val 50000"/>
                <a:gd name="adj2" fmla="val 66644"/>
              </a:avLst>
            </a:prstGeom>
            <a:solidFill>
              <a:srgbClr val="825BDA"/>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sym typeface="Arial" panose="020B0604020202020204" pitchFamily="34" charset="0"/>
                </a:rPr>
                <a:t>扩展接口</a:t>
              </a:r>
            </a:p>
          </p:txBody>
        </p:sp>
        <p:sp>
          <p:nvSpPr>
            <p:cNvPr id="97" name="箭头: 右 153">
              <a:extLst>
                <a:ext uri="{FF2B5EF4-FFF2-40B4-BE49-F238E27FC236}">
                  <a16:creationId xmlns:a16="http://schemas.microsoft.com/office/drawing/2014/main" id="{C262B28E-3B31-4F09-28B4-BA98BD76FC16}"/>
                </a:ext>
              </a:extLst>
            </p:cNvPr>
            <p:cNvSpPr/>
            <p:nvPr/>
          </p:nvSpPr>
          <p:spPr>
            <a:xfrm flipH="1">
              <a:off x="2656349" y="5765633"/>
              <a:ext cx="1034128" cy="263816"/>
            </a:xfrm>
            <a:prstGeom prst="rightArrow">
              <a:avLst>
                <a:gd name="adj1" fmla="val 50000"/>
                <a:gd name="adj2" fmla="val 66644"/>
              </a:avLst>
            </a:prstGeom>
            <a:solidFill>
              <a:srgbClr val="825BDA"/>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0" cap="none" spc="0" normalizeH="0" baseline="0" noProof="0">
                  <a:ln>
                    <a:noFill/>
                  </a:ln>
                  <a:solidFill>
                    <a:prstClr val="white"/>
                  </a:solidFill>
                  <a:effectLst/>
                  <a:uLnTx/>
                  <a:uFillTx/>
                  <a:latin typeface="Microsoft YaHei" panose="020B0503020204020204" pitchFamily="34" charset="-122"/>
                  <a:ea typeface="Microsoft YaHei" panose="020B0503020204020204" pitchFamily="34" charset="-122"/>
                  <a:sym typeface="Arial" panose="020B0604020202020204" pitchFamily="34" charset="0"/>
                </a:rPr>
                <a:t>联查</a:t>
              </a:r>
            </a:p>
          </p:txBody>
        </p:sp>
        <p:pic>
          <p:nvPicPr>
            <p:cNvPr id="98" name="图形 97">
              <a:extLst>
                <a:ext uri="{FF2B5EF4-FFF2-40B4-BE49-F238E27FC236}">
                  <a16:creationId xmlns:a16="http://schemas.microsoft.com/office/drawing/2014/main" id="{BA2F9594-BAE7-9508-CD0F-9C4CAF755F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5666" y="6202415"/>
              <a:ext cx="288000" cy="260568"/>
            </a:xfrm>
            <a:prstGeom prst="rect">
              <a:avLst/>
            </a:prstGeom>
          </p:spPr>
        </p:pic>
        <p:sp>
          <p:nvSpPr>
            <p:cNvPr id="99" name="文本框 98">
              <a:extLst>
                <a:ext uri="{FF2B5EF4-FFF2-40B4-BE49-F238E27FC236}">
                  <a16:creationId xmlns:a16="http://schemas.microsoft.com/office/drawing/2014/main" id="{D425D9F1-C3BA-410E-BF1C-BD8F3164D29F}"/>
                </a:ext>
              </a:extLst>
            </p:cNvPr>
            <p:cNvSpPr txBox="1"/>
            <p:nvPr/>
          </p:nvSpPr>
          <p:spPr>
            <a:xfrm>
              <a:off x="2676307" y="6194200"/>
              <a:ext cx="1577643" cy="3984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VPN</a:t>
              </a:r>
              <a:r>
                <a:rPr kumimoji="0" lang="zh-CN" altLang="en-US" sz="8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用户</a:t>
              </a:r>
              <a:r>
                <a:rPr kumimoji="0" lang="en-US" altLang="zh-CN" sz="8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a:t>
              </a:r>
              <a:r>
                <a:rPr kumimoji="0" lang="zh-CN" altLang="en-US" sz="8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专线</a:t>
              </a:r>
            </a:p>
          </p:txBody>
        </p:sp>
        <p:pic>
          <p:nvPicPr>
            <p:cNvPr id="100" name="图形 99">
              <a:extLst>
                <a:ext uri="{FF2B5EF4-FFF2-40B4-BE49-F238E27FC236}">
                  <a16:creationId xmlns:a16="http://schemas.microsoft.com/office/drawing/2014/main" id="{A72246D3-A91E-863B-A879-B01D78FF89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07936" y="6188699"/>
              <a:ext cx="288000" cy="288000"/>
            </a:xfrm>
            <a:prstGeom prst="rect">
              <a:avLst/>
            </a:prstGeom>
          </p:spPr>
        </p:pic>
        <p:sp>
          <p:nvSpPr>
            <p:cNvPr id="101" name="文本框 100">
              <a:extLst>
                <a:ext uri="{FF2B5EF4-FFF2-40B4-BE49-F238E27FC236}">
                  <a16:creationId xmlns:a16="http://schemas.microsoft.com/office/drawing/2014/main" id="{0777DA1D-8C45-3754-AA0B-98BC5E72C764}"/>
                </a:ext>
              </a:extLst>
            </p:cNvPr>
            <p:cNvSpPr txBox="1"/>
            <p:nvPr/>
          </p:nvSpPr>
          <p:spPr>
            <a:xfrm>
              <a:off x="5175430" y="6194200"/>
              <a:ext cx="1100377" cy="3984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sym typeface="Arial" panose="020B0604020202020204" pitchFamily="34" charset="0"/>
                </a:rPr>
                <a:t>内网用户</a:t>
              </a:r>
            </a:p>
          </p:txBody>
        </p:sp>
        <p:sp>
          <p:nvSpPr>
            <p:cNvPr id="102" name="圆角矩形 182">
              <a:extLst>
                <a:ext uri="{FF2B5EF4-FFF2-40B4-BE49-F238E27FC236}">
                  <a16:creationId xmlns:a16="http://schemas.microsoft.com/office/drawing/2014/main" id="{49322EEF-49FF-0FF7-431D-4FAD6B2624B7}"/>
                </a:ext>
              </a:extLst>
            </p:cNvPr>
            <p:cNvSpPr/>
            <p:nvPr/>
          </p:nvSpPr>
          <p:spPr>
            <a:xfrm>
              <a:off x="906928" y="2911349"/>
              <a:ext cx="589363" cy="27278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lumMod val="10000"/>
                    </a:srgbClr>
                  </a:solidFill>
                  <a:effectLst/>
                  <a:uLnTx/>
                  <a:uFillTx/>
                  <a:latin typeface="Microsoft YaHei" panose="020B0503020204020204" pitchFamily="34" charset="-122"/>
                  <a:ea typeface="Microsoft YaHei" panose="020B0503020204020204" pitchFamily="34" charset="-122"/>
                  <a:sym typeface="Arial" panose="020B0604020202020204" pitchFamily="34" charset="0"/>
                </a:rPr>
                <a:t>数仓</a:t>
              </a:r>
            </a:p>
          </p:txBody>
        </p:sp>
      </p:grpSp>
      <p:pic>
        <p:nvPicPr>
          <p:cNvPr id="125" name="图片 124">
            <a:extLst>
              <a:ext uri="{FF2B5EF4-FFF2-40B4-BE49-F238E27FC236}">
                <a16:creationId xmlns:a16="http://schemas.microsoft.com/office/drawing/2014/main" id="{CF02E80D-6EF0-D5C7-BE7B-A47CF6115D88}"/>
              </a:ext>
            </a:extLst>
          </p:cNvPr>
          <p:cNvPicPr>
            <a:picLocks noChangeAspect="1"/>
          </p:cNvPicPr>
          <p:nvPr/>
        </p:nvPicPr>
        <p:blipFill>
          <a:blip r:embed="rId8"/>
          <a:stretch>
            <a:fillRect/>
          </a:stretch>
        </p:blipFill>
        <p:spPr>
          <a:xfrm>
            <a:off x="1023565" y="3821736"/>
            <a:ext cx="3441802" cy="1987020"/>
          </a:xfrm>
          <a:prstGeom prst="rect">
            <a:avLst/>
          </a:prstGeom>
        </p:spPr>
      </p:pic>
      <p:sp>
        <p:nvSpPr>
          <p:cNvPr id="126" name="文本框 125">
            <a:extLst>
              <a:ext uri="{FF2B5EF4-FFF2-40B4-BE49-F238E27FC236}">
                <a16:creationId xmlns:a16="http://schemas.microsoft.com/office/drawing/2014/main" id="{998711B3-E115-D0DE-5623-6AE5C515DD63}"/>
              </a:ext>
            </a:extLst>
          </p:cNvPr>
          <p:cNvSpPr txBox="1"/>
          <p:nvPr/>
        </p:nvSpPr>
        <p:spPr>
          <a:xfrm>
            <a:off x="5379292" y="1320280"/>
            <a:ext cx="1849612"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数据跨系统、跨行业、物理网络隔离，难统一合并数据基础</a:t>
            </a:r>
            <a:endParaRPr kumimoji="0" lang="zh-CN" altLang="en-US" sz="10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
        <p:nvSpPr>
          <p:cNvPr id="127" name="文本框 126">
            <a:extLst>
              <a:ext uri="{FF2B5EF4-FFF2-40B4-BE49-F238E27FC236}">
                <a16:creationId xmlns:a16="http://schemas.microsoft.com/office/drawing/2014/main" id="{544FA6A0-53CF-BA7F-C98E-B1F53E101E68}"/>
              </a:ext>
            </a:extLst>
          </p:cNvPr>
          <p:cNvSpPr txBox="1"/>
          <p:nvPr/>
        </p:nvSpPr>
        <p:spPr>
          <a:xfrm>
            <a:off x="7448238" y="1320280"/>
            <a:ext cx="1849612" cy="553998"/>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无法实现交易级流水对账；手工处理明细台帐和调查表编制附注工作量大、准确性低</a:t>
            </a:r>
          </a:p>
        </p:txBody>
      </p:sp>
      <p:sp>
        <p:nvSpPr>
          <p:cNvPr id="128" name="文本框 127">
            <a:extLst>
              <a:ext uri="{FF2B5EF4-FFF2-40B4-BE49-F238E27FC236}">
                <a16:creationId xmlns:a16="http://schemas.microsoft.com/office/drawing/2014/main" id="{B5C365AE-9F38-E41E-4674-2729DB2E7E54}"/>
              </a:ext>
            </a:extLst>
          </p:cNvPr>
          <p:cNvSpPr txBox="1"/>
          <p:nvPr/>
        </p:nvSpPr>
        <p:spPr>
          <a:xfrm>
            <a:off x="9628020" y="1320280"/>
            <a:ext cx="1849612"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对外披露和内部报送需求较多导致重复填报</a:t>
            </a:r>
          </a:p>
        </p:txBody>
      </p:sp>
      <p:sp>
        <p:nvSpPr>
          <p:cNvPr id="129" name="文本框 128">
            <a:extLst>
              <a:ext uri="{FF2B5EF4-FFF2-40B4-BE49-F238E27FC236}">
                <a16:creationId xmlns:a16="http://schemas.microsoft.com/office/drawing/2014/main" id="{5A645EE4-C5F5-9B46-56E0-1124BD5D94E2}"/>
              </a:ext>
            </a:extLst>
          </p:cNvPr>
          <p:cNvSpPr txBox="1"/>
          <p:nvPr/>
        </p:nvSpPr>
        <p:spPr>
          <a:xfrm>
            <a:off x="7492141" y="6020323"/>
            <a:ext cx="2015868" cy="461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用多账套管理等方式实现</a:t>
            </a:r>
            <a:r>
              <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4</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家子公司业务数据采集、加工生成合并报表，并搭建中间库与国银系统进行对接，实现数据交互</a:t>
            </a:r>
            <a:endParaRPr kumimoji="0" lang="zh-CN" altLang="en-US" sz="8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
        <p:nvSpPr>
          <p:cNvPr id="130" name="文本框 129">
            <a:extLst>
              <a:ext uri="{FF2B5EF4-FFF2-40B4-BE49-F238E27FC236}">
                <a16:creationId xmlns:a16="http://schemas.microsoft.com/office/drawing/2014/main" id="{B4A425DA-D17C-5023-66A1-3A7C4C6D2E00}"/>
              </a:ext>
            </a:extLst>
          </p:cNvPr>
          <p:cNvSpPr txBox="1"/>
          <p:nvPr/>
        </p:nvSpPr>
        <p:spPr>
          <a:xfrm>
            <a:off x="9628020" y="6020323"/>
            <a:ext cx="2015868" cy="58477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实现系统与财政部上报系统互推数据，简化了操作步骤。搭建监管系统，采用流程化的系统管理办法，便于总行监视与管理分支机构</a:t>
            </a:r>
            <a:endParaRPr kumimoji="0" lang="zh-CN" altLang="en-US" sz="8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46029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89940-ECE1-21BA-F873-A9072345BCCE}"/>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FB89470-6C86-75AC-70EB-B389E6BFDB82}"/>
              </a:ext>
            </a:extLst>
          </p:cNvPr>
          <p:cNvSpPr>
            <a:spLocks noGrp="1"/>
          </p:cNvSpPr>
          <p:nvPr>
            <p:ph type="title"/>
          </p:nvPr>
        </p:nvSpPr>
        <p:spPr>
          <a:xfrm>
            <a:off x="783591" y="194993"/>
            <a:ext cx="9467850" cy="772160"/>
          </a:xfrm>
        </p:spPr>
        <p:txBody>
          <a:bodyPr>
            <a:normAutofit/>
          </a:bodyPr>
          <a:lstStyle/>
          <a:p>
            <a:r>
              <a:rPr lang="zh-CN" altLang="en-US" dirty="0"/>
              <a:t>建信人寿</a:t>
            </a:r>
            <a:r>
              <a:rPr lang="en-US" altLang="zh-CN" dirty="0"/>
              <a:t>-</a:t>
            </a:r>
            <a:r>
              <a:rPr lang="zh-CN" altLang="en-US" dirty="0"/>
              <a:t>高效合并一体化实现保险</a:t>
            </a:r>
            <a:r>
              <a:rPr lang="en-US" altLang="zh-CN" dirty="0"/>
              <a:t>&amp;</a:t>
            </a:r>
            <a:r>
              <a:rPr lang="zh-CN" altLang="en-US" dirty="0"/>
              <a:t>银行数据披露报送</a:t>
            </a:r>
          </a:p>
        </p:txBody>
      </p:sp>
      <p:sp>
        <p:nvSpPr>
          <p:cNvPr id="7" name="矩形 6">
            <a:extLst>
              <a:ext uri="{FF2B5EF4-FFF2-40B4-BE49-F238E27FC236}">
                <a16:creationId xmlns:a16="http://schemas.microsoft.com/office/drawing/2014/main" id="{E78510BB-8761-02E2-9727-8492265053F5}"/>
              </a:ext>
            </a:extLst>
          </p:cNvPr>
          <p:cNvSpPr/>
          <p:nvPr/>
        </p:nvSpPr>
        <p:spPr>
          <a:xfrm>
            <a:off x="5123899" y="2176438"/>
            <a:ext cx="6723961" cy="31782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rgbClr val="000000"/>
                </a:solidFill>
                <a:effectLst/>
                <a:uLnTx/>
                <a:uFillTx/>
                <a:latin typeface="Arial"/>
                <a:ea typeface="微软雅黑"/>
                <a:cs typeface="+mn-cs"/>
              </a:rPr>
              <a:t>b</a:t>
            </a:r>
            <a:endParaRPr kumimoji="1" lang="zh-CN" altLang="en-US" sz="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8" name="圆角矩形 11">
            <a:extLst>
              <a:ext uri="{FF2B5EF4-FFF2-40B4-BE49-F238E27FC236}">
                <a16:creationId xmlns:a16="http://schemas.microsoft.com/office/drawing/2014/main" id="{24032346-E94A-8C82-5092-40A0C5DE840B}"/>
              </a:ext>
            </a:extLst>
          </p:cNvPr>
          <p:cNvSpPr/>
          <p:nvPr/>
        </p:nvSpPr>
        <p:spPr>
          <a:xfrm>
            <a:off x="785194" y="929270"/>
            <a:ext cx="4046559" cy="1808850"/>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9" name="矩形 8">
            <a:extLst>
              <a:ext uri="{FF2B5EF4-FFF2-40B4-BE49-F238E27FC236}">
                <a16:creationId xmlns:a16="http://schemas.microsoft.com/office/drawing/2014/main" id="{6C5170AB-95E9-5060-0A2B-3675F028E2FD}"/>
              </a:ext>
            </a:extLst>
          </p:cNvPr>
          <p:cNvSpPr/>
          <p:nvPr/>
        </p:nvSpPr>
        <p:spPr>
          <a:xfrm>
            <a:off x="5138619" y="929271"/>
            <a:ext cx="6723961" cy="12337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0" name="文本框 9">
            <a:extLst>
              <a:ext uri="{FF2B5EF4-FFF2-40B4-BE49-F238E27FC236}">
                <a16:creationId xmlns:a16="http://schemas.microsoft.com/office/drawing/2014/main" id="{41C12706-A64C-624C-7F2A-443FCA9726EA}"/>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11" name="文本框 10">
            <a:extLst>
              <a:ext uri="{FF2B5EF4-FFF2-40B4-BE49-F238E27FC236}">
                <a16:creationId xmlns:a16="http://schemas.microsoft.com/office/drawing/2014/main" id="{78ECE057-0EE2-EC56-7071-D946D9944F3C}"/>
              </a:ext>
            </a:extLst>
          </p:cNvPr>
          <p:cNvSpPr txBox="1"/>
          <p:nvPr/>
        </p:nvSpPr>
        <p:spPr>
          <a:xfrm>
            <a:off x="5133655" y="217643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12" name="Flowchart: Alternate Process 23">
            <a:extLst>
              <a:ext uri="{FF2B5EF4-FFF2-40B4-BE49-F238E27FC236}">
                <a16:creationId xmlns:a16="http://schemas.microsoft.com/office/drawing/2014/main" id="{7E3AE1DA-50A5-723D-5793-816FC451807B}"/>
              </a:ext>
            </a:extLst>
          </p:cNvPr>
          <p:cNvSpPr/>
          <p:nvPr/>
        </p:nvSpPr>
        <p:spPr>
          <a:xfrm>
            <a:off x="2166876" y="3009885"/>
            <a:ext cx="1167262"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合并报表</a:t>
            </a:r>
          </a:p>
        </p:txBody>
      </p:sp>
      <p:pic>
        <p:nvPicPr>
          <p:cNvPr id="13" name="图片 12">
            <a:extLst>
              <a:ext uri="{FF2B5EF4-FFF2-40B4-BE49-F238E27FC236}">
                <a16:creationId xmlns:a16="http://schemas.microsoft.com/office/drawing/2014/main" id="{EC76D8E7-439E-B242-3B17-165484966096}"/>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4" name="文本框 13">
            <a:extLst>
              <a:ext uri="{FF2B5EF4-FFF2-40B4-BE49-F238E27FC236}">
                <a16:creationId xmlns:a16="http://schemas.microsoft.com/office/drawing/2014/main" id="{25581851-D1F1-DBFD-7707-F7576C8D63C1}"/>
              </a:ext>
            </a:extLst>
          </p:cNvPr>
          <p:cNvSpPr txBox="1"/>
          <p:nvPr/>
        </p:nvSpPr>
        <p:spPr>
          <a:xfrm>
            <a:off x="1077340" y="1104585"/>
            <a:ext cx="3661571" cy="1500091"/>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建信人寿保险</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有限公司是中国建设银行股份有限公司控股的人寿保险公司，经营的产品体系涵盖人寿保险、健康保险、意外伤害保险等各类人身保险业务。建信人寿作为国务院批准的国内首批银行控股的保险公司之一，以成为银行系保险公司的标杆为己任，全心全意为中国消费者提供优质的保险产品和金融理财服务。</a:t>
            </a:r>
          </a:p>
        </p:txBody>
      </p:sp>
      <p:sp>
        <p:nvSpPr>
          <p:cNvPr id="15" name="文本框 14">
            <a:extLst>
              <a:ext uri="{FF2B5EF4-FFF2-40B4-BE49-F238E27FC236}">
                <a16:creationId xmlns:a16="http://schemas.microsoft.com/office/drawing/2014/main" id="{3B7BF412-4E71-FACD-EC66-7B3D4D5C0516}"/>
              </a:ext>
            </a:extLst>
          </p:cNvPr>
          <p:cNvSpPr txBox="1"/>
          <p:nvPr/>
        </p:nvSpPr>
        <p:spPr>
          <a:xfrm>
            <a:off x="5133655" y="539283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6" name="矩形 15">
            <a:extLst>
              <a:ext uri="{FF2B5EF4-FFF2-40B4-BE49-F238E27FC236}">
                <a16:creationId xmlns:a16="http://schemas.microsoft.com/office/drawing/2014/main" id="{392CFF50-8E17-2D46-BBEA-2B7B6843D787}"/>
              </a:ext>
            </a:extLst>
          </p:cNvPr>
          <p:cNvSpPr/>
          <p:nvPr/>
        </p:nvSpPr>
        <p:spPr>
          <a:xfrm>
            <a:off x="5123899" y="5680295"/>
            <a:ext cx="6723961" cy="10598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7" name="文本框 16">
            <a:extLst>
              <a:ext uri="{FF2B5EF4-FFF2-40B4-BE49-F238E27FC236}">
                <a16:creationId xmlns:a16="http://schemas.microsoft.com/office/drawing/2014/main" id="{BAF5EF06-893E-0104-8FDB-C4C411FDC25E}"/>
              </a:ext>
            </a:extLst>
          </p:cNvPr>
          <p:cNvSpPr txBox="1"/>
          <p:nvPr/>
        </p:nvSpPr>
        <p:spPr>
          <a:xfrm>
            <a:off x="5209607" y="5743608"/>
            <a:ext cx="1866121" cy="90922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报表自动化披露</a:t>
            </a:r>
            <a:endParaRPr kumimoji="0" lang="zh-CN" altLang="en-US"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实现了线上合并流程转换，公司内部往来交易、权益、未实现等合并抵销自动化，合并线上结果管理，合并底稿过程可追溯</a:t>
            </a:r>
            <a:endParaRPr kumimoji="0" lang="zh-CN" altLang="en-US" sz="8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8" name="文本框 17">
            <a:extLst>
              <a:ext uri="{FF2B5EF4-FFF2-40B4-BE49-F238E27FC236}">
                <a16:creationId xmlns:a16="http://schemas.microsoft.com/office/drawing/2014/main" id="{F6BD940A-5867-EE88-4C30-519398B90DCD}"/>
              </a:ext>
            </a:extLst>
          </p:cNvPr>
          <p:cNvSpPr txBox="1"/>
          <p:nvPr/>
        </p:nvSpPr>
        <p:spPr>
          <a:xfrm>
            <a:off x="5360302" y="1274914"/>
            <a:ext cx="632502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000" dirty="0">
                <a:solidFill>
                  <a:srgbClr val="191848"/>
                </a:solidFill>
                <a:latin typeface="Microsoft YaHei" panose="020B0503020204020204" pitchFamily="34" charset="-122"/>
                <a:ea typeface="Microsoft YaHei" panose="020B0503020204020204" pitchFamily="34" charset="-122"/>
              </a:rPr>
              <a:t>当前企业报表报送存在</a:t>
            </a: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线下手工、颗粒度粗、时效性不强、人员成本较高等问题，无法满足企业集团及时的财务数据分析诉求：</a:t>
            </a:r>
          </a:p>
        </p:txBody>
      </p:sp>
      <p:sp>
        <p:nvSpPr>
          <p:cNvPr id="19" name="矩形 18">
            <a:extLst>
              <a:ext uri="{FF2B5EF4-FFF2-40B4-BE49-F238E27FC236}">
                <a16:creationId xmlns:a16="http://schemas.microsoft.com/office/drawing/2014/main" id="{8612AA7A-0E5F-C63D-36BD-B72D211F836B}"/>
              </a:ext>
            </a:extLst>
          </p:cNvPr>
          <p:cNvSpPr/>
          <p:nvPr/>
        </p:nvSpPr>
        <p:spPr>
          <a:xfrm>
            <a:off x="1052925" y="3825102"/>
            <a:ext cx="3395165" cy="1946854"/>
          </a:xfrm>
          <a:prstGeom prst="rect">
            <a:avLst/>
          </a:prstGeom>
          <a:solidFill>
            <a:srgbClr val="F7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6" name="文本框 25">
            <a:extLst>
              <a:ext uri="{FF2B5EF4-FFF2-40B4-BE49-F238E27FC236}">
                <a16:creationId xmlns:a16="http://schemas.microsoft.com/office/drawing/2014/main" id="{270CF17A-8541-0BC2-ADD9-9A23327DD375}"/>
              </a:ext>
            </a:extLst>
          </p:cNvPr>
          <p:cNvSpPr txBox="1"/>
          <p:nvPr/>
        </p:nvSpPr>
        <p:spPr>
          <a:xfrm>
            <a:off x="7262165" y="5743608"/>
            <a:ext cx="2128215" cy="90922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金融相关附注表自动化呈现</a:t>
            </a:r>
            <a:endParaRPr kumimoji="0" lang="en-US" altLang="zh-CN"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合并附注自动化呈现，包括保险、银行的月度决算套表，季度、年度、决算套表，金融监督管理总局</a:t>
            </a:r>
            <a:r>
              <a:rPr kumimoji="0" lang="en-US" altLang="zh-CN"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1104</a:t>
            </a:r>
            <a:r>
              <a:rPr kumimoji="0" lang="zh-CN" altLang="en-US"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套表，以及组合非标产品多维披露表</a:t>
            </a:r>
            <a:endParaRPr kumimoji="0" lang="zh-CN" altLang="en-US" sz="8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7" name="文本框 26">
            <a:extLst>
              <a:ext uri="{FF2B5EF4-FFF2-40B4-BE49-F238E27FC236}">
                <a16:creationId xmlns:a16="http://schemas.microsoft.com/office/drawing/2014/main" id="{58B2AF9C-F871-F43F-45AA-31A1A93AA743}"/>
              </a:ext>
            </a:extLst>
          </p:cNvPr>
          <p:cNvSpPr txBox="1"/>
          <p:nvPr/>
        </p:nvSpPr>
        <p:spPr>
          <a:xfrm>
            <a:off x="9576816" y="5743608"/>
            <a:ext cx="2263254" cy="90922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多样化管理报告助力一体化管控</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9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基于管报结果数据，财务团队可自助搭建多维度管理分析图表，管报数据与法报数据数出同源，还可支持报表明细穿透钻取，为集团一体化管控提供有力抓手</a:t>
            </a:r>
            <a:endParaRPr kumimoji="0" lang="zh-CN" altLang="en-US" sz="8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6" name="文本框 5">
            <a:extLst>
              <a:ext uri="{FF2B5EF4-FFF2-40B4-BE49-F238E27FC236}">
                <a16:creationId xmlns:a16="http://schemas.microsoft.com/office/drawing/2014/main" id="{CF5FCBC7-2A18-A696-2219-8474630FB341}"/>
              </a:ext>
            </a:extLst>
          </p:cNvPr>
          <p:cNvSpPr txBox="1"/>
          <p:nvPr/>
        </p:nvSpPr>
        <p:spPr>
          <a:xfrm>
            <a:off x="5384620" y="1627964"/>
            <a:ext cx="2961089" cy="446020"/>
          </a:xfrm>
          <a:prstGeom prst="rect">
            <a:avLst/>
          </a:prstGeom>
          <a:noFill/>
        </p:spPr>
        <p:txBody>
          <a:bodyPr wrap="square">
            <a:spAutoFit/>
          </a:bodyPr>
          <a:lstStyle/>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rPr>
              <a:t>线下手工编制难以保证数据质量与合规性</a:t>
            </a:r>
            <a:endParaRPr kumimoji="0" lang="en-US" altLang="zh-CN"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altLang="en-US" sz="1000" dirty="0">
                <a:latin typeface="微软雅黑" panose="020B0503020204020204" pitchFamily="34" charset="-122"/>
                <a:ea typeface="微软雅黑" panose="020B0503020204020204" pitchFamily="34" charset="-122"/>
              </a:rPr>
              <a:t>集团准则及架构需多套报表工作量大</a:t>
            </a:r>
            <a:endPar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endParaRPr>
          </a:p>
        </p:txBody>
      </p:sp>
      <p:sp>
        <p:nvSpPr>
          <p:cNvPr id="63" name="箭头: V 形 36">
            <a:extLst>
              <a:ext uri="{FF2B5EF4-FFF2-40B4-BE49-F238E27FC236}">
                <a16:creationId xmlns:a16="http://schemas.microsoft.com/office/drawing/2014/main" id="{FDC205EF-A9E1-38F6-73A4-7FD185F708DF}"/>
              </a:ext>
            </a:extLst>
          </p:cNvPr>
          <p:cNvSpPr/>
          <p:nvPr/>
        </p:nvSpPr>
        <p:spPr>
          <a:xfrm>
            <a:off x="5423333" y="2585158"/>
            <a:ext cx="6114010" cy="251865"/>
          </a:xfrm>
          <a:prstGeom prst="chevron">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多准则、多架构</a:t>
            </a:r>
            <a:r>
              <a:rPr lang="zh-CN" altLang="en-US" sz="1100" b="1" dirty="0">
                <a:solidFill>
                  <a:srgbClr val="191848"/>
                </a:solidFill>
                <a:latin typeface="微软雅黑" panose="020B0503020204020204" pitchFamily="34" charset="-122"/>
                <a:ea typeface="微软雅黑" panose="020B0503020204020204" pitchFamily="34" charset="-122"/>
              </a:rPr>
              <a:t>，</a:t>
            </a:r>
            <a:r>
              <a:rPr kumimoji="0" lang="zh-CN" altLang="en-US" sz="11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九套路径数据高效合并与分析</a:t>
            </a:r>
          </a:p>
        </p:txBody>
      </p:sp>
      <p:sp>
        <p:nvSpPr>
          <p:cNvPr id="20" name="文本框 19">
            <a:extLst>
              <a:ext uri="{FF2B5EF4-FFF2-40B4-BE49-F238E27FC236}">
                <a16:creationId xmlns:a16="http://schemas.microsoft.com/office/drawing/2014/main" id="{52E4E33E-3FFC-C8F6-4E10-0EB0EBDA718F}"/>
              </a:ext>
            </a:extLst>
          </p:cNvPr>
          <p:cNvSpPr txBox="1"/>
          <p:nvPr/>
        </p:nvSpPr>
        <p:spPr>
          <a:xfrm>
            <a:off x="8764882" y="1628961"/>
            <a:ext cx="2961089" cy="446020"/>
          </a:xfrm>
          <a:prstGeom prst="rect">
            <a:avLst/>
          </a:prstGeom>
          <a:noFill/>
        </p:spPr>
        <p:txBody>
          <a:bodyPr wrap="square">
            <a:spAutoFit/>
          </a:bodyPr>
          <a:lstStyle/>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rPr>
              <a:t>集团合并处理自动化率低</a:t>
            </a:r>
            <a:endParaRPr kumimoji="0" lang="en-US" altLang="zh-CN"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00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rPr>
              <a:t>数据出具不及时导致难以进行有效分析</a:t>
            </a:r>
          </a:p>
        </p:txBody>
      </p:sp>
      <p:pic>
        <p:nvPicPr>
          <p:cNvPr id="23" name="Picture 2">
            <a:extLst>
              <a:ext uri="{FF2B5EF4-FFF2-40B4-BE49-F238E27FC236}">
                <a16:creationId xmlns:a16="http://schemas.microsoft.com/office/drawing/2014/main" id="{F025BB71-377D-D589-FF57-79FF8CBF70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43" t="20170" r="7056" b="13187"/>
          <a:stretch/>
        </p:blipFill>
        <p:spPr bwMode="auto">
          <a:xfrm>
            <a:off x="10361556" y="383540"/>
            <a:ext cx="1496060" cy="408115"/>
          </a:xfrm>
          <a:prstGeom prst="rect">
            <a:avLst/>
          </a:prstGeom>
          <a:noFill/>
          <a:extLst>
            <a:ext uri="{909E8E84-426E-40DD-AFC4-6F175D3DCCD1}">
              <a14:hiddenFill xmlns:a14="http://schemas.microsoft.com/office/drawing/2010/main">
                <a:solidFill>
                  <a:srgbClr val="FFFFFF"/>
                </a:solidFill>
              </a14:hiddenFill>
            </a:ext>
          </a:extLst>
        </p:spPr>
      </p:pic>
      <p:pic>
        <p:nvPicPr>
          <p:cNvPr id="40" name="图片 39">
            <a:extLst>
              <a:ext uri="{FF2B5EF4-FFF2-40B4-BE49-F238E27FC236}">
                <a16:creationId xmlns:a16="http://schemas.microsoft.com/office/drawing/2014/main" id="{62F186B7-DD18-2080-7517-F06C8FE8F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733" y="3796754"/>
            <a:ext cx="3465088" cy="1975202"/>
          </a:xfrm>
          <a:prstGeom prst="rect">
            <a:avLst/>
          </a:prstGeom>
        </p:spPr>
      </p:pic>
      <p:sp>
        <p:nvSpPr>
          <p:cNvPr id="3" name="矩形 2">
            <a:extLst>
              <a:ext uri="{FF2B5EF4-FFF2-40B4-BE49-F238E27FC236}">
                <a16:creationId xmlns:a16="http://schemas.microsoft.com/office/drawing/2014/main" id="{459B07F3-9A01-D374-DF68-C79F480A43D5}"/>
              </a:ext>
            </a:extLst>
          </p:cNvPr>
          <p:cNvSpPr/>
          <p:nvPr/>
        </p:nvSpPr>
        <p:spPr>
          <a:xfrm>
            <a:off x="5339965" y="3022077"/>
            <a:ext cx="1296711" cy="251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latin typeface="Microsoft YaHei" panose="020B0503020204020204" pitchFamily="34" charset="-122"/>
                <a:ea typeface="Microsoft YaHei" panose="020B0503020204020204" pitchFamily="34" charset="-122"/>
              </a:rPr>
              <a:t>基础数据来源类型</a:t>
            </a:r>
          </a:p>
        </p:txBody>
      </p:sp>
      <p:sp>
        <p:nvSpPr>
          <p:cNvPr id="4" name="矩形 3">
            <a:extLst>
              <a:ext uri="{FF2B5EF4-FFF2-40B4-BE49-F238E27FC236}">
                <a16:creationId xmlns:a16="http://schemas.microsoft.com/office/drawing/2014/main" id="{7568DBD2-28AE-15A4-443D-4D8498F3A842}"/>
              </a:ext>
            </a:extLst>
          </p:cNvPr>
          <p:cNvSpPr/>
          <p:nvPr/>
        </p:nvSpPr>
        <p:spPr>
          <a:xfrm>
            <a:off x="6742357" y="3022077"/>
            <a:ext cx="2151364" cy="251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latin typeface="Microsoft YaHei" panose="020B0503020204020204" pitchFamily="34" charset="-122"/>
                <a:ea typeface="Microsoft YaHei" panose="020B0503020204020204" pitchFamily="34" charset="-122"/>
              </a:rPr>
              <a:t>单体报表加工方式</a:t>
            </a:r>
          </a:p>
        </p:txBody>
      </p:sp>
      <p:sp>
        <p:nvSpPr>
          <p:cNvPr id="5" name="矩形 4">
            <a:extLst>
              <a:ext uri="{FF2B5EF4-FFF2-40B4-BE49-F238E27FC236}">
                <a16:creationId xmlns:a16="http://schemas.microsoft.com/office/drawing/2014/main" id="{41A7F16C-F53D-7855-C96E-F5BF9710F899}"/>
              </a:ext>
            </a:extLst>
          </p:cNvPr>
          <p:cNvSpPr/>
          <p:nvPr/>
        </p:nvSpPr>
        <p:spPr>
          <a:xfrm>
            <a:off x="9240327" y="3022077"/>
            <a:ext cx="752037" cy="251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latin typeface="Microsoft YaHei" panose="020B0503020204020204" pitchFamily="34" charset="-122"/>
                <a:ea typeface="Microsoft YaHei" panose="020B0503020204020204" pitchFamily="34" charset="-122"/>
              </a:rPr>
              <a:t>合并抵销</a:t>
            </a:r>
          </a:p>
        </p:txBody>
      </p:sp>
      <p:sp>
        <p:nvSpPr>
          <p:cNvPr id="21" name="矩形 20">
            <a:extLst>
              <a:ext uri="{FF2B5EF4-FFF2-40B4-BE49-F238E27FC236}">
                <a16:creationId xmlns:a16="http://schemas.microsoft.com/office/drawing/2014/main" id="{FA96024D-9B72-89B2-8B99-1E8B7FFA474E}"/>
              </a:ext>
            </a:extLst>
          </p:cNvPr>
          <p:cNvSpPr/>
          <p:nvPr/>
        </p:nvSpPr>
        <p:spPr>
          <a:xfrm>
            <a:off x="10068264" y="3022077"/>
            <a:ext cx="752037" cy="251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latin typeface="Microsoft YaHei" panose="020B0503020204020204" pitchFamily="34" charset="-122"/>
                <a:ea typeface="Microsoft YaHei" panose="020B0503020204020204" pitchFamily="34" charset="-122"/>
              </a:rPr>
              <a:t>校验</a:t>
            </a:r>
          </a:p>
        </p:txBody>
      </p:sp>
      <p:sp>
        <p:nvSpPr>
          <p:cNvPr id="24" name="矩形 23">
            <a:extLst>
              <a:ext uri="{FF2B5EF4-FFF2-40B4-BE49-F238E27FC236}">
                <a16:creationId xmlns:a16="http://schemas.microsoft.com/office/drawing/2014/main" id="{2B425A7D-B454-F71A-E0FD-5DD292584024}"/>
              </a:ext>
            </a:extLst>
          </p:cNvPr>
          <p:cNvSpPr/>
          <p:nvPr/>
        </p:nvSpPr>
        <p:spPr>
          <a:xfrm>
            <a:off x="10896201" y="3022077"/>
            <a:ext cx="752037" cy="2518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000" dirty="0">
                <a:latin typeface="Microsoft YaHei" panose="020B0503020204020204" pitchFamily="34" charset="-122"/>
                <a:ea typeface="Microsoft YaHei" panose="020B0503020204020204" pitchFamily="34" charset="-122"/>
              </a:rPr>
              <a:t>报表展示</a:t>
            </a:r>
          </a:p>
        </p:txBody>
      </p:sp>
      <p:sp>
        <p:nvSpPr>
          <p:cNvPr id="25" name="矩形 24">
            <a:extLst>
              <a:ext uri="{FF2B5EF4-FFF2-40B4-BE49-F238E27FC236}">
                <a16:creationId xmlns:a16="http://schemas.microsoft.com/office/drawing/2014/main" id="{DDDF5DAC-168F-14EF-89B2-973E86F3CBFC}"/>
              </a:ext>
            </a:extLst>
          </p:cNvPr>
          <p:cNvSpPr/>
          <p:nvPr/>
        </p:nvSpPr>
        <p:spPr>
          <a:xfrm>
            <a:off x="5339965" y="3417478"/>
            <a:ext cx="1296711" cy="538709"/>
          </a:xfrm>
          <a:prstGeom prst="rect">
            <a:avLst/>
          </a:prstGeom>
          <a:solidFill>
            <a:srgbClr val="E8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en-US" altLang="zh-CN" sz="900" dirty="0">
                <a:solidFill>
                  <a:schemeClr val="tx1"/>
                </a:solidFill>
                <a:latin typeface="Microsoft YaHei" panose="020B0503020204020204" pitchFamily="34" charset="-122"/>
                <a:ea typeface="Microsoft YaHei" panose="020B0503020204020204" pitchFamily="34" charset="-122"/>
              </a:rPr>
              <a:t>EBS</a:t>
            </a:r>
            <a:endParaRPr kumimoji="1" lang="zh-CN" altLang="en-US" sz="900" dirty="0">
              <a:solidFill>
                <a:schemeClr val="tx1"/>
              </a:solidFill>
              <a:latin typeface="Microsoft YaHei" panose="020B0503020204020204" pitchFamily="34" charset="-122"/>
              <a:ea typeface="Microsoft YaHei" panose="020B0503020204020204" pitchFamily="34" charset="-122"/>
            </a:endParaRPr>
          </a:p>
        </p:txBody>
      </p:sp>
      <p:sp>
        <p:nvSpPr>
          <p:cNvPr id="28" name="矩形 27">
            <a:extLst>
              <a:ext uri="{FF2B5EF4-FFF2-40B4-BE49-F238E27FC236}">
                <a16:creationId xmlns:a16="http://schemas.microsoft.com/office/drawing/2014/main" id="{60F00E6A-02B8-06D7-DE78-464244048D74}"/>
              </a:ext>
            </a:extLst>
          </p:cNvPr>
          <p:cNvSpPr/>
          <p:nvPr/>
        </p:nvSpPr>
        <p:spPr>
          <a:xfrm>
            <a:off x="6742357" y="3417478"/>
            <a:ext cx="1711775" cy="538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科目至报表映射</a:t>
            </a:r>
            <a:endParaRPr kumimoji="1" lang="en-US" altLang="zh-CN" sz="1000" dirty="0">
              <a:solidFill>
                <a:schemeClr val="tx1"/>
              </a:solidFill>
              <a:latin typeface="Microsoft YaHei" panose="020B0503020204020204" pitchFamily="34" charset="-122"/>
              <a:ea typeface="Microsoft YaHei" panose="020B0503020204020204" pitchFamily="34" charset="-122"/>
            </a:endParaRPr>
          </a:p>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依据映射规则计算加工</a:t>
            </a:r>
          </a:p>
        </p:txBody>
      </p:sp>
      <p:sp>
        <p:nvSpPr>
          <p:cNvPr id="29" name="矩形 28">
            <a:extLst>
              <a:ext uri="{FF2B5EF4-FFF2-40B4-BE49-F238E27FC236}">
                <a16:creationId xmlns:a16="http://schemas.microsoft.com/office/drawing/2014/main" id="{62C61074-DFC5-942B-F9FE-5EF7ED972D42}"/>
              </a:ext>
            </a:extLst>
          </p:cNvPr>
          <p:cNvSpPr/>
          <p:nvPr/>
        </p:nvSpPr>
        <p:spPr>
          <a:xfrm>
            <a:off x="9240327" y="3777412"/>
            <a:ext cx="752037" cy="938279"/>
          </a:xfrm>
          <a:prstGeom prst="rect">
            <a:avLst/>
          </a:prstGeom>
          <a:solidFill>
            <a:srgbClr val="E8EEFF"/>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zh-CN" altLang="en-US" sz="900" dirty="0">
                <a:solidFill>
                  <a:schemeClr val="tx1"/>
                </a:solidFill>
                <a:latin typeface="Microsoft YaHei" panose="020B0503020204020204" pitchFamily="34" charset="-122"/>
                <a:ea typeface="Microsoft YaHei" panose="020B0503020204020204" pitchFamily="34" charset="-122"/>
              </a:rPr>
              <a:t>合并抵销</a:t>
            </a:r>
          </a:p>
        </p:txBody>
      </p:sp>
      <p:sp>
        <p:nvSpPr>
          <p:cNvPr id="30" name="矩形 29">
            <a:extLst>
              <a:ext uri="{FF2B5EF4-FFF2-40B4-BE49-F238E27FC236}">
                <a16:creationId xmlns:a16="http://schemas.microsoft.com/office/drawing/2014/main" id="{6A0E3073-4BC5-2CF2-C247-470B47E8012A}"/>
              </a:ext>
            </a:extLst>
          </p:cNvPr>
          <p:cNvSpPr/>
          <p:nvPr/>
        </p:nvSpPr>
        <p:spPr>
          <a:xfrm>
            <a:off x="10068264" y="3777412"/>
            <a:ext cx="752037" cy="938279"/>
          </a:xfrm>
          <a:prstGeom prst="rect">
            <a:avLst/>
          </a:prstGeom>
          <a:solidFill>
            <a:srgbClr val="E8EEFF"/>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zh-CN" altLang="en-US" sz="900" dirty="0">
                <a:solidFill>
                  <a:schemeClr val="tx1"/>
                </a:solidFill>
                <a:latin typeface="Microsoft YaHei" panose="020B0503020204020204" pitchFamily="34" charset="-122"/>
                <a:ea typeface="Microsoft YaHei" panose="020B0503020204020204" pitchFamily="34" charset="-122"/>
              </a:rPr>
              <a:t>勾稽校验</a:t>
            </a:r>
          </a:p>
        </p:txBody>
      </p:sp>
      <p:sp>
        <p:nvSpPr>
          <p:cNvPr id="31" name="矩形 30">
            <a:extLst>
              <a:ext uri="{FF2B5EF4-FFF2-40B4-BE49-F238E27FC236}">
                <a16:creationId xmlns:a16="http://schemas.microsoft.com/office/drawing/2014/main" id="{9D943F76-9193-50B8-866C-5510F0FA064F}"/>
              </a:ext>
            </a:extLst>
          </p:cNvPr>
          <p:cNvSpPr/>
          <p:nvPr/>
        </p:nvSpPr>
        <p:spPr>
          <a:xfrm>
            <a:off x="10896201" y="3777412"/>
            <a:ext cx="752037" cy="938279"/>
          </a:xfrm>
          <a:prstGeom prst="rect">
            <a:avLst/>
          </a:prstGeom>
          <a:solidFill>
            <a:srgbClr val="E8EEFF"/>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zh-CN" altLang="en-US" sz="900" dirty="0">
                <a:solidFill>
                  <a:schemeClr val="tx1"/>
                </a:solidFill>
                <a:latin typeface="Microsoft YaHei" panose="020B0503020204020204" pitchFamily="34" charset="-122"/>
                <a:ea typeface="Microsoft YaHei" panose="020B0503020204020204" pitchFamily="34" charset="-122"/>
              </a:rPr>
              <a:t>报表披露</a:t>
            </a:r>
            <a:r>
              <a:rPr kumimoji="1" lang="en-US" altLang="zh-CN" sz="900" dirty="0">
                <a:solidFill>
                  <a:schemeClr val="tx1"/>
                </a:solidFill>
                <a:latin typeface="Microsoft YaHei" panose="020B0503020204020204" pitchFamily="34" charset="-122"/>
                <a:ea typeface="Microsoft YaHei" panose="020B0503020204020204" pitchFamily="34" charset="-122"/>
              </a:rPr>
              <a:t>&amp;</a:t>
            </a:r>
            <a:r>
              <a:rPr kumimoji="1" lang="zh-CN" altLang="en-US" sz="900" dirty="0">
                <a:solidFill>
                  <a:schemeClr val="tx1"/>
                </a:solidFill>
                <a:latin typeface="Microsoft YaHei" panose="020B0503020204020204" pitchFamily="34" charset="-122"/>
                <a:ea typeface="Microsoft YaHei" panose="020B0503020204020204" pitchFamily="34" charset="-122"/>
              </a:rPr>
              <a:t>分析</a:t>
            </a:r>
          </a:p>
        </p:txBody>
      </p:sp>
      <p:sp>
        <p:nvSpPr>
          <p:cNvPr id="32" name="矩形 31">
            <a:extLst>
              <a:ext uri="{FF2B5EF4-FFF2-40B4-BE49-F238E27FC236}">
                <a16:creationId xmlns:a16="http://schemas.microsoft.com/office/drawing/2014/main" id="{35792552-46DE-C116-05D2-87267FE0E9C4}"/>
              </a:ext>
            </a:extLst>
          </p:cNvPr>
          <p:cNvSpPr/>
          <p:nvPr/>
        </p:nvSpPr>
        <p:spPr>
          <a:xfrm>
            <a:off x="6742357" y="4032472"/>
            <a:ext cx="1711775" cy="538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多来源数据整合及处理</a:t>
            </a:r>
            <a:endParaRPr kumimoji="1" lang="en-US" altLang="zh-CN" sz="1000" dirty="0">
              <a:solidFill>
                <a:schemeClr val="tx1"/>
              </a:solidFill>
              <a:latin typeface="Microsoft YaHei" panose="020B0503020204020204" pitchFamily="34" charset="-122"/>
              <a:ea typeface="Microsoft YaHei" panose="020B0503020204020204" pitchFamily="34" charset="-122"/>
            </a:endParaRPr>
          </a:p>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业务明细字段计算加工</a:t>
            </a:r>
          </a:p>
        </p:txBody>
      </p:sp>
      <p:sp>
        <p:nvSpPr>
          <p:cNvPr id="33" name="矩形 32">
            <a:extLst>
              <a:ext uri="{FF2B5EF4-FFF2-40B4-BE49-F238E27FC236}">
                <a16:creationId xmlns:a16="http://schemas.microsoft.com/office/drawing/2014/main" id="{46310B37-33FA-19B3-3F3D-A74F7CC38E3A}"/>
              </a:ext>
            </a:extLst>
          </p:cNvPr>
          <p:cNvSpPr/>
          <p:nvPr/>
        </p:nvSpPr>
        <p:spPr>
          <a:xfrm>
            <a:off x="6742357" y="4655559"/>
            <a:ext cx="1711775" cy="5387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业务财务部门提报数据</a:t>
            </a:r>
            <a:endParaRPr kumimoji="1" lang="en-US" altLang="zh-CN" sz="1000" dirty="0">
              <a:solidFill>
                <a:schemeClr val="tx1"/>
              </a:solidFill>
              <a:latin typeface="Microsoft YaHei" panose="020B0503020204020204" pitchFamily="34" charset="-122"/>
              <a:ea typeface="Microsoft YaHei" panose="020B0503020204020204" pitchFamily="34" charset="-122"/>
            </a:endParaRPr>
          </a:p>
          <a:p>
            <a:pPr marL="171450" indent="-171450">
              <a:buFont typeface="Arial" panose="020B0604020202020204" pitchFamily="34" charset="0"/>
              <a:buChar char="•"/>
            </a:pPr>
            <a:r>
              <a:rPr kumimoji="1" lang="zh-CN" altLang="en-US" sz="1000" dirty="0">
                <a:solidFill>
                  <a:schemeClr val="tx1"/>
                </a:solidFill>
                <a:latin typeface="Microsoft YaHei" panose="020B0503020204020204" pitchFamily="34" charset="-122"/>
                <a:ea typeface="Microsoft YaHei" panose="020B0503020204020204" pitchFamily="34" charset="-122"/>
              </a:rPr>
              <a:t>公司手工填报报表数据</a:t>
            </a:r>
          </a:p>
        </p:txBody>
      </p:sp>
      <p:sp>
        <p:nvSpPr>
          <p:cNvPr id="35" name="矩形 34">
            <a:extLst>
              <a:ext uri="{FF2B5EF4-FFF2-40B4-BE49-F238E27FC236}">
                <a16:creationId xmlns:a16="http://schemas.microsoft.com/office/drawing/2014/main" id="{8A7DAC91-9A6F-8E5B-3EF7-8BED28EF0DDB}"/>
              </a:ext>
            </a:extLst>
          </p:cNvPr>
          <p:cNvSpPr/>
          <p:nvPr/>
        </p:nvSpPr>
        <p:spPr>
          <a:xfrm>
            <a:off x="5339965" y="4032472"/>
            <a:ext cx="1296711" cy="538709"/>
          </a:xfrm>
          <a:prstGeom prst="rect">
            <a:avLst/>
          </a:prstGeom>
          <a:solidFill>
            <a:srgbClr val="E8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zh-CN" altLang="en-US" sz="900" dirty="0">
                <a:solidFill>
                  <a:schemeClr val="tx1"/>
                </a:solidFill>
                <a:latin typeface="Microsoft YaHei" panose="020B0503020204020204" pitchFamily="34" charset="-122"/>
                <a:ea typeface="Microsoft YaHei" panose="020B0503020204020204" pitchFamily="34" charset="-122"/>
              </a:rPr>
              <a:t>数据超市</a:t>
            </a:r>
          </a:p>
        </p:txBody>
      </p:sp>
      <p:sp>
        <p:nvSpPr>
          <p:cNvPr id="36" name="矩形 35">
            <a:extLst>
              <a:ext uri="{FF2B5EF4-FFF2-40B4-BE49-F238E27FC236}">
                <a16:creationId xmlns:a16="http://schemas.microsoft.com/office/drawing/2014/main" id="{DDA76DDB-B520-917E-5FCE-E03056D343F6}"/>
              </a:ext>
            </a:extLst>
          </p:cNvPr>
          <p:cNvSpPr/>
          <p:nvPr/>
        </p:nvSpPr>
        <p:spPr>
          <a:xfrm>
            <a:off x="5339965" y="4655559"/>
            <a:ext cx="1296711" cy="538709"/>
          </a:xfrm>
          <a:prstGeom prst="rect">
            <a:avLst/>
          </a:prstGeom>
          <a:solidFill>
            <a:srgbClr val="E8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endParaRPr kumimoji="1" lang="en-US" altLang="zh-CN" sz="900" dirty="0">
              <a:solidFill>
                <a:schemeClr val="tx1"/>
              </a:solidFill>
              <a:latin typeface="Microsoft YaHei" panose="020B0503020204020204" pitchFamily="34" charset="-122"/>
              <a:ea typeface="Microsoft YaHei" panose="020B0503020204020204" pitchFamily="34" charset="-122"/>
            </a:endParaRPr>
          </a:p>
          <a:p>
            <a:pPr algn="ctr"/>
            <a:r>
              <a:rPr kumimoji="1" lang="zh-CN" altLang="en-US" sz="900" dirty="0">
                <a:solidFill>
                  <a:schemeClr val="tx1"/>
                </a:solidFill>
                <a:latin typeface="Microsoft YaHei" panose="020B0503020204020204" pitchFamily="34" charset="-122"/>
                <a:ea typeface="Microsoft YaHei" panose="020B0503020204020204" pitchFamily="34" charset="-122"/>
              </a:rPr>
              <a:t>手工处理数据</a:t>
            </a:r>
          </a:p>
        </p:txBody>
      </p:sp>
      <p:sp>
        <p:nvSpPr>
          <p:cNvPr id="38" name="文本框 37">
            <a:extLst>
              <a:ext uri="{FF2B5EF4-FFF2-40B4-BE49-F238E27FC236}">
                <a16:creationId xmlns:a16="http://schemas.microsoft.com/office/drawing/2014/main" id="{A71E9106-8668-C3CA-37D4-EA16CF4B2783}"/>
              </a:ext>
            </a:extLst>
          </p:cNvPr>
          <p:cNvSpPr txBox="1"/>
          <p:nvPr/>
        </p:nvSpPr>
        <p:spPr>
          <a:xfrm>
            <a:off x="8555167" y="3411997"/>
            <a:ext cx="338554" cy="1765268"/>
          </a:xfrm>
          <a:prstGeom prst="rect">
            <a:avLst/>
          </a:prstGeom>
          <a:solidFill>
            <a:schemeClr val="accent1"/>
          </a:solidFill>
        </p:spPr>
        <p:txBody>
          <a:bodyPr vert="eaVert" wrap="square" rtlCol="0">
            <a:spAutoFit/>
          </a:bodyPr>
          <a:lstStyle/>
          <a:p>
            <a:pPr algn="ctr"/>
            <a:r>
              <a:rPr kumimoji="1" lang="zh-CN" altLang="en-US" sz="1000" dirty="0">
                <a:solidFill>
                  <a:schemeClr val="bg1"/>
                </a:solidFill>
                <a:latin typeface="Microsoft YaHei" panose="020B0503020204020204" pitchFamily="34" charset="-122"/>
                <a:ea typeface="Microsoft YaHei" panose="020B0503020204020204" pitchFamily="34" charset="-122"/>
              </a:rPr>
              <a:t>单体报表加工规则</a:t>
            </a:r>
          </a:p>
        </p:txBody>
      </p:sp>
      <p:grpSp>
        <p:nvGrpSpPr>
          <p:cNvPr id="39" name="Google Shape;8758;p96">
            <a:extLst>
              <a:ext uri="{FF2B5EF4-FFF2-40B4-BE49-F238E27FC236}">
                <a16:creationId xmlns:a16="http://schemas.microsoft.com/office/drawing/2014/main" id="{FD17D9D8-7D98-F7F1-D0FC-51D9C392F23E}"/>
              </a:ext>
            </a:extLst>
          </p:cNvPr>
          <p:cNvGrpSpPr/>
          <p:nvPr/>
        </p:nvGrpSpPr>
        <p:grpSpPr>
          <a:xfrm>
            <a:off x="5906560" y="4163220"/>
            <a:ext cx="163518" cy="161784"/>
            <a:chOff x="-1182750" y="3962900"/>
            <a:chExt cx="294575" cy="291450"/>
          </a:xfrm>
          <a:solidFill>
            <a:schemeClr val="accent1"/>
          </a:solidFill>
        </p:grpSpPr>
        <p:sp>
          <p:nvSpPr>
            <p:cNvPr id="41" name="Google Shape;8759;p96">
              <a:extLst>
                <a:ext uri="{FF2B5EF4-FFF2-40B4-BE49-F238E27FC236}">
                  <a16:creationId xmlns:a16="http://schemas.microsoft.com/office/drawing/2014/main" id="{1839EF30-2965-9150-08F8-989EA23D62E9}"/>
                </a:ext>
              </a:extLst>
            </p:cNvPr>
            <p:cNvSpPr/>
            <p:nvPr/>
          </p:nvSpPr>
          <p:spPr>
            <a:xfrm>
              <a:off x="-1078000" y="4030650"/>
              <a:ext cx="17350" cy="17350"/>
            </a:xfrm>
            <a:custGeom>
              <a:avLst/>
              <a:gdLst/>
              <a:ahLst/>
              <a:cxnLst/>
              <a:rect l="l" t="t" r="r" b="b"/>
              <a:pathLst>
                <a:path w="694"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grpFill/>
            <a:ln>
              <a:noFill/>
            </a:ln>
          </p:spPr>
          <p:txBody>
            <a:bodyPr spcFirstLastPara="1" wrap="square" lIns="121900" tIns="121900" rIns="121900" bIns="121900" anchor="ctr" anchorCtr="0">
              <a:noAutofit/>
            </a:bodyPr>
            <a:lstStyle/>
            <a:p>
              <a:endParaRPr sz="2489"/>
            </a:p>
          </p:txBody>
        </p:sp>
        <p:sp>
          <p:nvSpPr>
            <p:cNvPr id="42" name="Google Shape;8760;p96">
              <a:extLst>
                <a:ext uri="{FF2B5EF4-FFF2-40B4-BE49-F238E27FC236}">
                  <a16:creationId xmlns:a16="http://schemas.microsoft.com/office/drawing/2014/main" id="{4AAF36E7-68DC-3EC8-7280-E9666BDF9A10}"/>
                </a:ext>
              </a:extLst>
            </p:cNvPr>
            <p:cNvSpPr/>
            <p:nvPr/>
          </p:nvSpPr>
          <p:spPr>
            <a:xfrm>
              <a:off x="-1129200" y="40999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121900" tIns="121900" rIns="121900" bIns="121900" anchor="ctr" anchorCtr="0">
              <a:noAutofit/>
            </a:bodyPr>
            <a:lstStyle/>
            <a:p>
              <a:endParaRPr sz="2489"/>
            </a:p>
          </p:txBody>
        </p:sp>
        <p:sp>
          <p:nvSpPr>
            <p:cNvPr id="43" name="Google Shape;8761;p96">
              <a:extLst>
                <a:ext uri="{FF2B5EF4-FFF2-40B4-BE49-F238E27FC236}">
                  <a16:creationId xmlns:a16="http://schemas.microsoft.com/office/drawing/2014/main" id="{864744F6-16D4-F07D-1A62-24A1A4AA0B51}"/>
                </a:ext>
              </a:extLst>
            </p:cNvPr>
            <p:cNvSpPr/>
            <p:nvPr/>
          </p:nvSpPr>
          <p:spPr>
            <a:xfrm>
              <a:off x="-1009475" y="40818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grpFill/>
            <a:ln>
              <a:noFill/>
            </a:ln>
          </p:spPr>
          <p:txBody>
            <a:bodyPr spcFirstLastPara="1" wrap="square" lIns="121900" tIns="121900" rIns="121900" bIns="121900" anchor="ctr" anchorCtr="0">
              <a:noAutofit/>
            </a:bodyPr>
            <a:lstStyle/>
            <a:p>
              <a:endParaRPr sz="2489"/>
            </a:p>
          </p:txBody>
        </p:sp>
        <p:sp>
          <p:nvSpPr>
            <p:cNvPr id="44" name="Google Shape;8762;p96">
              <a:extLst>
                <a:ext uri="{FF2B5EF4-FFF2-40B4-BE49-F238E27FC236}">
                  <a16:creationId xmlns:a16="http://schemas.microsoft.com/office/drawing/2014/main" id="{DEB7AFEB-F72D-7A54-EE39-BC30DD5828A7}"/>
                </a:ext>
              </a:extLst>
            </p:cNvPr>
            <p:cNvSpPr/>
            <p:nvPr/>
          </p:nvSpPr>
          <p:spPr>
            <a:xfrm>
              <a:off x="-1182750" y="4168475"/>
              <a:ext cx="292225" cy="34675"/>
            </a:xfrm>
            <a:custGeom>
              <a:avLst/>
              <a:gdLst/>
              <a:ahLst/>
              <a:cxnLst/>
              <a:rect l="l" t="t" r="r" b="b"/>
              <a:pathLst>
                <a:path w="11689" h="1387" extrusionOk="0">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grpFill/>
            <a:ln>
              <a:noFill/>
            </a:ln>
          </p:spPr>
          <p:txBody>
            <a:bodyPr spcFirstLastPara="1" wrap="square" lIns="121900" tIns="121900" rIns="121900" bIns="121900" anchor="ctr" anchorCtr="0">
              <a:noAutofit/>
            </a:bodyPr>
            <a:lstStyle/>
            <a:p>
              <a:endParaRPr sz="2489"/>
            </a:p>
          </p:txBody>
        </p:sp>
        <p:sp>
          <p:nvSpPr>
            <p:cNvPr id="45" name="Google Shape;8763;p96">
              <a:extLst>
                <a:ext uri="{FF2B5EF4-FFF2-40B4-BE49-F238E27FC236}">
                  <a16:creationId xmlns:a16="http://schemas.microsoft.com/office/drawing/2014/main" id="{D9996B98-C29D-E754-4452-48E0FB1DA468}"/>
                </a:ext>
              </a:extLst>
            </p:cNvPr>
            <p:cNvSpPr/>
            <p:nvPr/>
          </p:nvSpPr>
          <p:spPr>
            <a:xfrm>
              <a:off x="-1117400" y="4220475"/>
              <a:ext cx="161500" cy="33875"/>
            </a:xfrm>
            <a:custGeom>
              <a:avLst/>
              <a:gdLst/>
              <a:ahLst/>
              <a:cxnLst/>
              <a:rect l="l" t="t" r="r" b="b"/>
              <a:pathLst>
                <a:path w="6460" h="1355" extrusionOk="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grpFill/>
            <a:ln>
              <a:noFill/>
            </a:ln>
          </p:spPr>
          <p:txBody>
            <a:bodyPr spcFirstLastPara="1" wrap="square" lIns="121900" tIns="121900" rIns="121900" bIns="121900" anchor="ctr" anchorCtr="0">
              <a:noAutofit/>
            </a:bodyPr>
            <a:lstStyle/>
            <a:p>
              <a:endParaRPr sz="2489"/>
            </a:p>
          </p:txBody>
        </p:sp>
        <p:sp>
          <p:nvSpPr>
            <p:cNvPr id="46" name="Google Shape;8764;p96">
              <a:extLst>
                <a:ext uri="{FF2B5EF4-FFF2-40B4-BE49-F238E27FC236}">
                  <a16:creationId xmlns:a16="http://schemas.microsoft.com/office/drawing/2014/main" id="{42E7178F-E01F-E640-5DE1-6F11E3596F77}"/>
                </a:ext>
              </a:extLst>
            </p:cNvPr>
            <p:cNvSpPr/>
            <p:nvPr/>
          </p:nvSpPr>
          <p:spPr>
            <a:xfrm>
              <a:off x="-958300" y="40141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grpFill/>
            <a:ln>
              <a:noFill/>
            </a:ln>
          </p:spPr>
          <p:txBody>
            <a:bodyPr spcFirstLastPara="1" wrap="square" lIns="121900" tIns="121900" rIns="121900" bIns="121900" anchor="ctr" anchorCtr="0">
              <a:noAutofit/>
            </a:bodyPr>
            <a:lstStyle/>
            <a:p>
              <a:endParaRPr sz="2489"/>
            </a:p>
          </p:txBody>
        </p:sp>
        <p:sp>
          <p:nvSpPr>
            <p:cNvPr id="47" name="Google Shape;8765;p96">
              <a:extLst>
                <a:ext uri="{FF2B5EF4-FFF2-40B4-BE49-F238E27FC236}">
                  <a16:creationId xmlns:a16="http://schemas.microsoft.com/office/drawing/2014/main" id="{B7E6ECCB-CB89-0091-3920-18DD4ADEB237}"/>
                </a:ext>
              </a:extLst>
            </p:cNvPr>
            <p:cNvSpPr/>
            <p:nvPr/>
          </p:nvSpPr>
          <p:spPr>
            <a:xfrm>
              <a:off x="-1180400" y="3962900"/>
              <a:ext cx="292225" cy="188275"/>
            </a:xfrm>
            <a:custGeom>
              <a:avLst/>
              <a:gdLst/>
              <a:ahLst/>
              <a:cxnLst/>
              <a:rect l="l" t="t" r="r" b="b"/>
              <a:pathLst>
                <a:path w="11689" h="7531" extrusionOk="0">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grpFill/>
            <a:ln>
              <a:noFill/>
            </a:ln>
          </p:spPr>
          <p:txBody>
            <a:bodyPr spcFirstLastPara="1" wrap="square" lIns="121900" tIns="121900" rIns="121900" bIns="121900" anchor="ctr" anchorCtr="0">
              <a:noAutofit/>
            </a:bodyPr>
            <a:lstStyle/>
            <a:p>
              <a:endParaRPr sz="2489"/>
            </a:p>
          </p:txBody>
        </p:sp>
      </p:grpSp>
      <p:grpSp>
        <p:nvGrpSpPr>
          <p:cNvPr id="48" name="Google Shape;8747;p96">
            <a:extLst>
              <a:ext uri="{FF2B5EF4-FFF2-40B4-BE49-F238E27FC236}">
                <a16:creationId xmlns:a16="http://schemas.microsoft.com/office/drawing/2014/main" id="{BE41961E-36A9-C3AC-4B65-DA7E1EF1CE24}"/>
              </a:ext>
            </a:extLst>
          </p:cNvPr>
          <p:cNvGrpSpPr/>
          <p:nvPr/>
        </p:nvGrpSpPr>
        <p:grpSpPr>
          <a:xfrm>
            <a:off x="5911164" y="4769276"/>
            <a:ext cx="164041" cy="175351"/>
            <a:chOff x="-2312225" y="3238300"/>
            <a:chExt cx="274125" cy="293025"/>
          </a:xfrm>
          <a:solidFill>
            <a:schemeClr val="accent1"/>
          </a:solidFill>
        </p:grpSpPr>
        <p:sp>
          <p:nvSpPr>
            <p:cNvPr id="49" name="Google Shape;8748;p96">
              <a:extLst>
                <a:ext uri="{FF2B5EF4-FFF2-40B4-BE49-F238E27FC236}">
                  <a16:creationId xmlns:a16="http://schemas.microsoft.com/office/drawing/2014/main" id="{A9A5C565-D799-944A-2069-E4B05C08EE00}"/>
                </a:ext>
              </a:extLst>
            </p:cNvPr>
            <p:cNvSpPr/>
            <p:nvPr/>
          </p:nvSpPr>
          <p:spPr>
            <a:xfrm>
              <a:off x="-2241325" y="3289500"/>
              <a:ext cx="203225" cy="241825"/>
            </a:xfrm>
            <a:custGeom>
              <a:avLst/>
              <a:gdLst/>
              <a:ahLst/>
              <a:cxnLst/>
              <a:rect l="l" t="t" r="r" b="b"/>
              <a:pathLst>
                <a:path w="8129" h="9673" extrusionOk="0">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grpFill/>
            <a:ln>
              <a:noFill/>
            </a:ln>
          </p:spPr>
          <p:txBody>
            <a:bodyPr spcFirstLastPara="1" wrap="square" lIns="121900" tIns="121900" rIns="121900" bIns="121900" anchor="ctr" anchorCtr="0">
              <a:noAutofit/>
            </a:bodyPr>
            <a:lstStyle/>
            <a:p>
              <a:endParaRPr sz="2489"/>
            </a:p>
          </p:txBody>
        </p:sp>
        <p:sp>
          <p:nvSpPr>
            <p:cNvPr id="50" name="Google Shape;8749;p96">
              <a:extLst>
                <a:ext uri="{FF2B5EF4-FFF2-40B4-BE49-F238E27FC236}">
                  <a16:creationId xmlns:a16="http://schemas.microsoft.com/office/drawing/2014/main" id="{4C7949D3-B2A7-27BD-3D75-69523720A6F5}"/>
                </a:ext>
              </a:extLst>
            </p:cNvPr>
            <p:cNvSpPr/>
            <p:nvPr/>
          </p:nvSpPr>
          <p:spPr>
            <a:xfrm>
              <a:off x="-2312225" y="3238300"/>
              <a:ext cx="241825" cy="241050"/>
            </a:xfrm>
            <a:custGeom>
              <a:avLst/>
              <a:gdLst/>
              <a:ahLst/>
              <a:cxnLst/>
              <a:rect l="l" t="t" r="r" b="b"/>
              <a:pathLst>
                <a:path w="9673" h="9642" extrusionOk="0">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grpFill/>
            <a:ln>
              <a:noFill/>
            </a:ln>
          </p:spPr>
          <p:txBody>
            <a:bodyPr spcFirstLastPara="1" wrap="square" lIns="121900" tIns="121900" rIns="121900" bIns="121900" anchor="ctr" anchorCtr="0">
              <a:noAutofit/>
            </a:bodyPr>
            <a:lstStyle/>
            <a:p>
              <a:endParaRPr sz="2489"/>
            </a:p>
          </p:txBody>
        </p:sp>
      </p:grpSp>
      <p:grpSp>
        <p:nvGrpSpPr>
          <p:cNvPr id="51" name="Google Shape;8705;p96">
            <a:extLst>
              <a:ext uri="{FF2B5EF4-FFF2-40B4-BE49-F238E27FC236}">
                <a16:creationId xmlns:a16="http://schemas.microsoft.com/office/drawing/2014/main" id="{F9F3FF80-49CE-BBF5-40CC-90AF2B3D47C2}"/>
              </a:ext>
            </a:extLst>
          </p:cNvPr>
          <p:cNvGrpSpPr/>
          <p:nvPr/>
        </p:nvGrpSpPr>
        <p:grpSpPr>
          <a:xfrm>
            <a:off x="5911164" y="3532944"/>
            <a:ext cx="154311" cy="153888"/>
            <a:chOff x="-2671375" y="3597450"/>
            <a:chExt cx="292250" cy="291450"/>
          </a:xfrm>
          <a:solidFill>
            <a:schemeClr val="accent1"/>
          </a:solidFill>
        </p:grpSpPr>
        <p:sp>
          <p:nvSpPr>
            <p:cNvPr id="52" name="Google Shape;8706;p96">
              <a:extLst>
                <a:ext uri="{FF2B5EF4-FFF2-40B4-BE49-F238E27FC236}">
                  <a16:creationId xmlns:a16="http://schemas.microsoft.com/office/drawing/2014/main" id="{AFE60A4E-D838-4D13-96CA-39BF856122FD}"/>
                </a:ext>
              </a:extLst>
            </p:cNvPr>
            <p:cNvSpPr/>
            <p:nvPr/>
          </p:nvSpPr>
          <p:spPr>
            <a:xfrm>
              <a:off x="-2654050" y="3597450"/>
              <a:ext cx="260725" cy="51225"/>
            </a:xfrm>
            <a:custGeom>
              <a:avLst/>
              <a:gdLst/>
              <a:ahLst/>
              <a:cxnLst/>
              <a:rect l="l" t="t" r="r" b="b"/>
              <a:pathLst>
                <a:path w="10429" h="2049" extrusionOk="0">
                  <a:moveTo>
                    <a:pt x="1513" y="1"/>
                  </a:moveTo>
                  <a:cubicBezTo>
                    <a:pt x="1072" y="1"/>
                    <a:pt x="725" y="253"/>
                    <a:pt x="568" y="631"/>
                  </a:cubicBezTo>
                  <a:lnTo>
                    <a:pt x="1" y="2049"/>
                  </a:lnTo>
                  <a:lnTo>
                    <a:pt x="10429" y="2049"/>
                  </a:lnTo>
                  <a:lnTo>
                    <a:pt x="9830" y="631"/>
                  </a:lnTo>
                  <a:cubicBezTo>
                    <a:pt x="9673" y="253"/>
                    <a:pt x="9263" y="1"/>
                    <a:pt x="8885" y="1"/>
                  </a:cubicBezTo>
                  <a:close/>
                </a:path>
              </a:pathLst>
            </a:custGeom>
            <a:grpFill/>
            <a:ln>
              <a:noFill/>
            </a:ln>
          </p:spPr>
          <p:txBody>
            <a:bodyPr spcFirstLastPara="1" wrap="square" lIns="121900" tIns="121900" rIns="121900" bIns="121900" anchor="ctr" anchorCtr="0">
              <a:noAutofit/>
            </a:bodyPr>
            <a:lstStyle/>
            <a:p>
              <a:endParaRPr sz="2489"/>
            </a:p>
          </p:txBody>
        </p:sp>
        <p:sp>
          <p:nvSpPr>
            <p:cNvPr id="53" name="Google Shape;8707;p96">
              <a:extLst>
                <a:ext uri="{FF2B5EF4-FFF2-40B4-BE49-F238E27FC236}">
                  <a16:creationId xmlns:a16="http://schemas.microsoft.com/office/drawing/2014/main" id="{81C9BE3E-2939-D013-0B6B-A9ABEDB98CF5}"/>
                </a:ext>
              </a:extLst>
            </p:cNvPr>
            <p:cNvSpPr/>
            <p:nvPr/>
          </p:nvSpPr>
          <p:spPr>
            <a:xfrm>
              <a:off x="-2671375" y="3667550"/>
              <a:ext cx="292250" cy="221350"/>
            </a:xfrm>
            <a:custGeom>
              <a:avLst/>
              <a:gdLst/>
              <a:ahLst/>
              <a:cxnLst/>
              <a:rect l="l" t="t" r="r" b="b"/>
              <a:pathLst>
                <a:path w="11690" h="8854" extrusionOk="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grpFill/>
            <a:ln>
              <a:noFill/>
            </a:ln>
          </p:spPr>
          <p:txBody>
            <a:bodyPr spcFirstLastPara="1" wrap="square" lIns="121900" tIns="121900" rIns="121900" bIns="121900" anchor="ctr" anchorCtr="0">
              <a:noAutofit/>
            </a:bodyPr>
            <a:lstStyle/>
            <a:p>
              <a:endParaRPr sz="2489"/>
            </a:p>
          </p:txBody>
        </p:sp>
      </p:grpSp>
      <p:sp>
        <p:nvSpPr>
          <p:cNvPr id="54" name="Google Shape;4383;p87">
            <a:extLst>
              <a:ext uri="{FF2B5EF4-FFF2-40B4-BE49-F238E27FC236}">
                <a16:creationId xmlns:a16="http://schemas.microsoft.com/office/drawing/2014/main" id="{F29340A1-CB03-A484-B38D-88FD4CC0ED34}"/>
              </a:ext>
            </a:extLst>
          </p:cNvPr>
          <p:cNvSpPr/>
          <p:nvPr/>
        </p:nvSpPr>
        <p:spPr>
          <a:xfrm>
            <a:off x="11159267" y="3976536"/>
            <a:ext cx="184271" cy="174414"/>
          </a:xfrm>
          <a:custGeom>
            <a:avLst/>
            <a:gdLst/>
            <a:ahLst/>
            <a:cxnLst/>
            <a:rect l="l" t="t" r="r" b="b"/>
            <a:pathLst>
              <a:path w="18956" h="17942" extrusionOk="0">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chemeClr val="accent1"/>
          </a:solidFill>
          <a:ln>
            <a:noFill/>
          </a:ln>
        </p:spPr>
        <p:txBody>
          <a:bodyPr spcFirstLastPara="1" wrap="square" lIns="121900" tIns="121900" rIns="121900" bIns="121900" anchor="ctr" anchorCtr="0">
            <a:noAutofit/>
          </a:bodyPr>
          <a:lstStyle/>
          <a:p>
            <a:endParaRPr>
              <a:solidFill>
                <a:srgbClr val="435D74"/>
              </a:solidFill>
            </a:endParaRPr>
          </a:p>
        </p:txBody>
      </p:sp>
      <p:grpSp>
        <p:nvGrpSpPr>
          <p:cNvPr id="55" name="Google Shape;4740;p87">
            <a:extLst>
              <a:ext uri="{FF2B5EF4-FFF2-40B4-BE49-F238E27FC236}">
                <a16:creationId xmlns:a16="http://schemas.microsoft.com/office/drawing/2014/main" id="{6CD2E0EF-2E23-3B6A-4FAB-7380BE06DE9A}"/>
              </a:ext>
            </a:extLst>
          </p:cNvPr>
          <p:cNvGrpSpPr/>
          <p:nvPr/>
        </p:nvGrpSpPr>
        <p:grpSpPr>
          <a:xfrm>
            <a:off x="9498375" y="3991458"/>
            <a:ext cx="235939" cy="207370"/>
            <a:chOff x="2081650" y="2050750"/>
            <a:chExt cx="483125" cy="424625"/>
          </a:xfrm>
          <a:solidFill>
            <a:schemeClr val="accent1"/>
          </a:solidFill>
        </p:grpSpPr>
        <p:sp>
          <p:nvSpPr>
            <p:cNvPr id="56" name="Google Shape;4741;p87">
              <a:extLst>
                <a:ext uri="{FF2B5EF4-FFF2-40B4-BE49-F238E27FC236}">
                  <a16:creationId xmlns:a16="http://schemas.microsoft.com/office/drawing/2014/main" id="{5ABFE25F-26B9-8DBD-BA2D-7FCA2DC12A37}"/>
                </a:ext>
              </a:extLst>
            </p:cNvPr>
            <p:cNvSpPr/>
            <p:nvPr/>
          </p:nvSpPr>
          <p:spPr>
            <a:xfrm>
              <a:off x="2081650" y="2050750"/>
              <a:ext cx="483125" cy="424625"/>
            </a:xfrm>
            <a:custGeom>
              <a:avLst/>
              <a:gdLst/>
              <a:ahLst/>
              <a:cxnLst/>
              <a:rect l="l" t="t" r="r" b="b"/>
              <a:pathLst>
                <a:path w="19325" h="16985" extrusionOk="0">
                  <a:moveTo>
                    <a:pt x="5662" y="1402"/>
                  </a:moveTo>
                  <a:lnTo>
                    <a:pt x="5662" y="13770"/>
                  </a:lnTo>
                  <a:lnTo>
                    <a:pt x="1133" y="15581"/>
                  </a:lnTo>
                  <a:lnTo>
                    <a:pt x="1133" y="3214"/>
                  </a:lnTo>
                  <a:lnTo>
                    <a:pt x="5662" y="1402"/>
                  </a:lnTo>
                  <a:close/>
                  <a:moveTo>
                    <a:pt x="18192" y="1402"/>
                  </a:moveTo>
                  <a:lnTo>
                    <a:pt x="18192" y="13770"/>
                  </a:lnTo>
                  <a:lnTo>
                    <a:pt x="13663" y="15581"/>
                  </a:lnTo>
                  <a:lnTo>
                    <a:pt x="13663" y="3214"/>
                  </a:lnTo>
                  <a:lnTo>
                    <a:pt x="18192" y="1402"/>
                  </a:lnTo>
                  <a:close/>
                  <a:moveTo>
                    <a:pt x="6794" y="1348"/>
                  </a:moveTo>
                  <a:lnTo>
                    <a:pt x="12531" y="3241"/>
                  </a:lnTo>
                  <a:lnTo>
                    <a:pt x="12531" y="9464"/>
                  </a:lnTo>
                  <a:lnTo>
                    <a:pt x="12510" y="9461"/>
                  </a:lnTo>
                  <a:cubicBezTo>
                    <a:pt x="12205" y="9437"/>
                    <a:pt x="11903" y="9364"/>
                    <a:pt x="11619" y="9244"/>
                  </a:cubicBezTo>
                  <a:cubicBezTo>
                    <a:pt x="11548" y="9214"/>
                    <a:pt x="11474" y="9200"/>
                    <a:pt x="11401" y="9200"/>
                  </a:cubicBezTo>
                  <a:cubicBezTo>
                    <a:pt x="11181" y="9200"/>
                    <a:pt x="10970" y="9330"/>
                    <a:pt x="10879" y="9546"/>
                  </a:cubicBezTo>
                  <a:cubicBezTo>
                    <a:pt x="10759" y="9832"/>
                    <a:pt x="10891" y="10165"/>
                    <a:pt x="11178" y="10288"/>
                  </a:cubicBezTo>
                  <a:cubicBezTo>
                    <a:pt x="11574" y="10454"/>
                    <a:pt x="11994" y="10557"/>
                    <a:pt x="12422" y="10590"/>
                  </a:cubicBezTo>
                  <a:lnTo>
                    <a:pt x="12468" y="10590"/>
                  </a:lnTo>
                  <a:cubicBezTo>
                    <a:pt x="12489" y="10590"/>
                    <a:pt x="12510" y="10587"/>
                    <a:pt x="12531" y="10584"/>
                  </a:cubicBezTo>
                  <a:lnTo>
                    <a:pt x="12531" y="15633"/>
                  </a:lnTo>
                  <a:lnTo>
                    <a:pt x="6794" y="13746"/>
                  </a:lnTo>
                  <a:lnTo>
                    <a:pt x="6794" y="6774"/>
                  </a:lnTo>
                  <a:cubicBezTo>
                    <a:pt x="6951" y="6777"/>
                    <a:pt x="7105" y="6795"/>
                    <a:pt x="7259" y="6822"/>
                  </a:cubicBezTo>
                  <a:cubicBezTo>
                    <a:pt x="7295" y="6828"/>
                    <a:pt x="7331" y="6834"/>
                    <a:pt x="7368" y="6834"/>
                  </a:cubicBezTo>
                  <a:cubicBezTo>
                    <a:pt x="7658" y="6831"/>
                    <a:pt x="7902" y="6611"/>
                    <a:pt x="7929" y="6321"/>
                  </a:cubicBezTo>
                  <a:cubicBezTo>
                    <a:pt x="7957" y="6028"/>
                    <a:pt x="7760" y="5765"/>
                    <a:pt x="7473" y="5711"/>
                  </a:cubicBezTo>
                  <a:cubicBezTo>
                    <a:pt x="7250" y="5669"/>
                    <a:pt x="7020" y="5644"/>
                    <a:pt x="6794" y="5641"/>
                  </a:cubicBezTo>
                  <a:lnTo>
                    <a:pt x="6794" y="1348"/>
                  </a:lnTo>
                  <a:close/>
                  <a:moveTo>
                    <a:pt x="18757" y="0"/>
                  </a:moveTo>
                  <a:cubicBezTo>
                    <a:pt x="18687" y="0"/>
                    <a:pt x="18616" y="13"/>
                    <a:pt x="18549" y="40"/>
                  </a:cubicBezTo>
                  <a:lnTo>
                    <a:pt x="13077" y="2229"/>
                  </a:lnTo>
                  <a:lnTo>
                    <a:pt x="6405" y="28"/>
                  </a:lnTo>
                  <a:cubicBezTo>
                    <a:pt x="6395" y="25"/>
                    <a:pt x="6386" y="25"/>
                    <a:pt x="6380" y="22"/>
                  </a:cubicBezTo>
                  <a:cubicBezTo>
                    <a:pt x="6371" y="19"/>
                    <a:pt x="6359" y="16"/>
                    <a:pt x="6347" y="13"/>
                  </a:cubicBezTo>
                  <a:lnTo>
                    <a:pt x="6311" y="7"/>
                  </a:lnTo>
                  <a:cubicBezTo>
                    <a:pt x="6302" y="7"/>
                    <a:pt x="6290" y="4"/>
                    <a:pt x="6281" y="4"/>
                  </a:cubicBezTo>
                  <a:lnTo>
                    <a:pt x="6211" y="4"/>
                  </a:lnTo>
                  <a:cubicBezTo>
                    <a:pt x="6199" y="4"/>
                    <a:pt x="6187" y="4"/>
                    <a:pt x="6172" y="7"/>
                  </a:cubicBezTo>
                  <a:cubicBezTo>
                    <a:pt x="6166" y="9"/>
                    <a:pt x="6161" y="9"/>
                    <a:pt x="6157" y="9"/>
                  </a:cubicBezTo>
                  <a:cubicBezTo>
                    <a:pt x="6152" y="9"/>
                    <a:pt x="6148" y="9"/>
                    <a:pt x="6142" y="10"/>
                  </a:cubicBezTo>
                  <a:cubicBezTo>
                    <a:pt x="6133" y="13"/>
                    <a:pt x="6118" y="13"/>
                    <a:pt x="6106" y="16"/>
                  </a:cubicBezTo>
                  <a:lnTo>
                    <a:pt x="6075" y="22"/>
                  </a:lnTo>
                  <a:cubicBezTo>
                    <a:pt x="6063" y="28"/>
                    <a:pt x="6048" y="31"/>
                    <a:pt x="6036" y="37"/>
                  </a:cubicBezTo>
                  <a:cubicBezTo>
                    <a:pt x="6027" y="40"/>
                    <a:pt x="6021" y="40"/>
                    <a:pt x="6015" y="43"/>
                  </a:cubicBezTo>
                  <a:lnTo>
                    <a:pt x="354" y="2308"/>
                  </a:lnTo>
                  <a:cubicBezTo>
                    <a:pt x="139" y="2396"/>
                    <a:pt x="0" y="2601"/>
                    <a:pt x="0" y="2830"/>
                  </a:cubicBezTo>
                  <a:lnTo>
                    <a:pt x="0" y="16418"/>
                  </a:lnTo>
                  <a:cubicBezTo>
                    <a:pt x="0" y="16744"/>
                    <a:pt x="267" y="16984"/>
                    <a:pt x="566" y="16984"/>
                  </a:cubicBezTo>
                  <a:cubicBezTo>
                    <a:pt x="635" y="16984"/>
                    <a:pt x="706" y="16971"/>
                    <a:pt x="776" y="16943"/>
                  </a:cubicBezTo>
                  <a:lnTo>
                    <a:pt x="6248" y="14754"/>
                  </a:lnTo>
                  <a:lnTo>
                    <a:pt x="12917" y="16952"/>
                  </a:lnTo>
                  <a:cubicBezTo>
                    <a:pt x="12933" y="16958"/>
                    <a:pt x="12951" y="16964"/>
                    <a:pt x="12966" y="16967"/>
                  </a:cubicBezTo>
                  <a:cubicBezTo>
                    <a:pt x="13008" y="16976"/>
                    <a:pt x="13050" y="16983"/>
                    <a:pt x="13096" y="16983"/>
                  </a:cubicBezTo>
                  <a:lnTo>
                    <a:pt x="13099" y="16983"/>
                  </a:lnTo>
                  <a:cubicBezTo>
                    <a:pt x="13156" y="16983"/>
                    <a:pt x="13213" y="16973"/>
                    <a:pt x="13271" y="16955"/>
                  </a:cubicBezTo>
                  <a:cubicBezTo>
                    <a:pt x="13283" y="16952"/>
                    <a:pt x="13295" y="16946"/>
                    <a:pt x="13307" y="16940"/>
                  </a:cubicBezTo>
                  <a:lnTo>
                    <a:pt x="18965" y="14676"/>
                  </a:lnTo>
                  <a:cubicBezTo>
                    <a:pt x="19183" y="14591"/>
                    <a:pt x="19325" y="14386"/>
                    <a:pt x="19325" y="14153"/>
                  </a:cubicBezTo>
                  <a:lnTo>
                    <a:pt x="19325" y="566"/>
                  </a:lnTo>
                  <a:cubicBezTo>
                    <a:pt x="19325" y="379"/>
                    <a:pt x="19231" y="203"/>
                    <a:pt x="19077" y="98"/>
                  </a:cubicBezTo>
                  <a:cubicBezTo>
                    <a:pt x="18981" y="33"/>
                    <a:pt x="18869" y="0"/>
                    <a:pt x="18757" y="0"/>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57" name="Google Shape;4742;p87">
              <a:extLst>
                <a:ext uri="{FF2B5EF4-FFF2-40B4-BE49-F238E27FC236}">
                  <a16:creationId xmlns:a16="http://schemas.microsoft.com/office/drawing/2014/main" id="{FF9FE173-2684-881E-6B42-912CD2031C6B}"/>
                </a:ext>
              </a:extLst>
            </p:cNvPr>
            <p:cNvSpPr/>
            <p:nvPr/>
          </p:nvSpPr>
          <p:spPr>
            <a:xfrm>
              <a:off x="2136375" y="2292025"/>
              <a:ext cx="36400" cy="41975"/>
            </a:xfrm>
            <a:custGeom>
              <a:avLst/>
              <a:gdLst/>
              <a:ahLst/>
              <a:cxnLst/>
              <a:rect l="l" t="t" r="r" b="b"/>
              <a:pathLst>
                <a:path w="1456" h="1679" extrusionOk="0">
                  <a:moveTo>
                    <a:pt x="820" y="1"/>
                  </a:moveTo>
                  <a:cubicBezTo>
                    <a:pt x="583" y="1"/>
                    <a:pt x="361" y="151"/>
                    <a:pt x="284" y="390"/>
                  </a:cubicBezTo>
                  <a:lnTo>
                    <a:pt x="103" y="927"/>
                  </a:lnTo>
                  <a:cubicBezTo>
                    <a:pt x="0" y="1223"/>
                    <a:pt x="160" y="1549"/>
                    <a:pt x="459" y="1649"/>
                  </a:cubicBezTo>
                  <a:cubicBezTo>
                    <a:pt x="519" y="1669"/>
                    <a:pt x="579" y="1678"/>
                    <a:pt x="639" y="1678"/>
                  </a:cubicBezTo>
                  <a:cubicBezTo>
                    <a:pt x="878" y="1678"/>
                    <a:pt x="1101" y="1525"/>
                    <a:pt x="1178" y="1284"/>
                  </a:cubicBezTo>
                  <a:lnTo>
                    <a:pt x="1356" y="746"/>
                  </a:lnTo>
                  <a:cubicBezTo>
                    <a:pt x="1456" y="450"/>
                    <a:pt x="1296" y="130"/>
                    <a:pt x="1000" y="30"/>
                  </a:cubicBezTo>
                  <a:cubicBezTo>
                    <a:pt x="940" y="10"/>
                    <a:pt x="880" y="1"/>
                    <a:pt x="820"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58" name="Google Shape;4743;p87">
              <a:extLst>
                <a:ext uri="{FF2B5EF4-FFF2-40B4-BE49-F238E27FC236}">
                  <a16:creationId xmlns:a16="http://schemas.microsoft.com/office/drawing/2014/main" id="{4841BE46-AAC3-C3CC-023E-BA15C7EE7067}"/>
                </a:ext>
              </a:extLst>
            </p:cNvPr>
            <p:cNvSpPr/>
            <p:nvPr/>
          </p:nvSpPr>
          <p:spPr>
            <a:xfrm>
              <a:off x="2296850" y="2220800"/>
              <a:ext cx="46075" cy="51650"/>
            </a:xfrm>
            <a:custGeom>
              <a:avLst/>
              <a:gdLst/>
              <a:ahLst/>
              <a:cxnLst/>
              <a:rect l="l" t="t" r="r" b="b"/>
              <a:pathLst>
                <a:path w="1843" h="2066" extrusionOk="0">
                  <a:moveTo>
                    <a:pt x="634" y="1"/>
                  </a:moveTo>
                  <a:cubicBezTo>
                    <a:pt x="506" y="1"/>
                    <a:pt x="378" y="44"/>
                    <a:pt x="272" y="132"/>
                  </a:cubicBezTo>
                  <a:cubicBezTo>
                    <a:pt x="37" y="331"/>
                    <a:pt x="1" y="681"/>
                    <a:pt x="194" y="920"/>
                  </a:cubicBezTo>
                  <a:cubicBezTo>
                    <a:pt x="354" y="1113"/>
                    <a:pt x="487" y="1327"/>
                    <a:pt x="593" y="1557"/>
                  </a:cubicBezTo>
                  <a:cubicBezTo>
                    <a:pt x="626" y="1626"/>
                    <a:pt x="662" y="1696"/>
                    <a:pt x="698" y="1765"/>
                  </a:cubicBezTo>
                  <a:cubicBezTo>
                    <a:pt x="798" y="1957"/>
                    <a:pt x="993" y="2065"/>
                    <a:pt x="1195" y="2065"/>
                  </a:cubicBezTo>
                  <a:cubicBezTo>
                    <a:pt x="1285" y="2065"/>
                    <a:pt x="1377" y="2044"/>
                    <a:pt x="1462" y="1998"/>
                  </a:cubicBezTo>
                  <a:cubicBezTo>
                    <a:pt x="1740" y="1853"/>
                    <a:pt x="1843" y="1509"/>
                    <a:pt x="1698" y="1234"/>
                  </a:cubicBezTo>
                  <a:cubicBezTo>
                    <a:pt x="1670" y="1183"/>
                    <a:pt x="1643" y="1131"/>
                    <a:pt x="1622" y="1083"/>
                  </a:cubicBezTo>
                  <a:cubicBezTo>
                    <a:pt x="1474" y="763"/>
                    <a:pt x="1287" y="464"/>
                    <a:pt x="1061" y="195"/>
                  </a:cubicBezTo>
                  <a:cubicBezTo>
                    <a:pt x="949" y="67"/>
                    <a:pt x="792" y="1"/>
                    <a:pt x="634"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59" name="Google Shape;4744;p87">
              <a:extLst>
                <a:ext uri="{FF2B5EF4-FFF2-40B4-BE49-F238E27FC236}">
                  <a16:creationId xmlns:a16="http://schemas.microsoft.com/office/drawing/2014/main" id="{755828AD-D2F4-2B30-F517-72C4911D7855}"/>
                </a:ext>
              </a:extLst>
            </p:cNvPr>
            <p:cNvSpPr/>
            <p:nvPr/>
          </p:nvSpPr>
          <p:spPr>
            <a:xfrm>
              <a:off x="2158650" y="2216775"/>
              <a:ext cx="47275" cy="51425"/>
            </a:xfrm>
            <a:custGeom>
              <a:avLst/>
              <a:gdLst/>
              <a:ahLst/>
              <a:cxnLst/>
              <a:rect l="l" t="t" r="r" b="b"/>
              <a:pathLst>
                <a:path w="1891" h="2057" extrusionOk="0">
                  <a:moveTo>
                    <a:pt x="1264" y="1"/>
                  </a:moveTo>
                  <a:cubicBezTo>
                    <a:pt x="1109" y="1"/>
                    <a:pt x="955" y="63"/>
                    <a:pt x="843" y="187"/>
                  </a:cubicBezTo>
                  <a:lnTo>
                    <a:pt x="846" y="184"/>
                  </a:lnTo>
                  <a:lnTo>
                    <a:pt x="846" y="184"/>
                  </a:lnTo>
                  <a:cubicBezTo>
                    <a:pt x="547" y="498"/>
                    <a:pt x="305" y="860"/>
                    <a:pt x="130" y="1256"/>
                  </a:cubicBezTo>
                  <a:cubicBezTo>
                    <a:pt x="0" y="1543"/>
                    <a:pt x="127" y="1878"/>
                    <a:pt x="414" y="2005"/>
                  </a:cubicBezTo>
                  <a:cubicBezTo>
                    <a:pt x="486" y="2038"/>
                    <a:pt x="565" y="2056"/>
                    <a:pt x="643" y="2056"/>
                  </a:cubicBezTo>
                  <a:cubicBezTo>
                    <a:pt x="867" y="2056"/>
                    <a:pt x="1069" y="1923"/>
                    <a:pt x="1163" y="1721"/>
                  </a:cubicBezTo>
                  <a:cubicBezTo>
                    <a:pt x="1286" y="1443"/>
                    <a:pt x="1455" y="1187"/>
                    <a:pt x="1664" y="966"/>
                  </a:cubicBezTo>
                  <a:cubicBezTo>
                    <a:pt x="1890" y="740"/>
                    <a:pt x="1884" y="374"/>
                    <a:pt x="1655" y="157"/>
                  </a:cubicBezTo>
                  <a:cubicBezTo>
                    <a:pt x="1544" y="52"/>
                    <a:pt x="1404" y="1"/>
                    <a:pt x="1264"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60" name="Google Shape;4745;p87">
              <a:extLst>
                <a:ext uri="{FF2B5EF4-FFF2-40B4-BE49-F238E27FC236}">
                  <a16:creationId xmlns:a16="http://schemas.microsoft.com/office/drawing/2014/main" id="{0953D4CD-D069-5482-0C23-90CCD76E68AE}"/>
                </a:ext>
              </a:extLst>
            </p:cNvPr>
            <p:cNvSpPr/>
            <p:nvPr/>
          </p:nvSpPr>
          <p:spPr>
            <a:xfrm>
              <a:off x="2426475" y="2255725"/>
              <a:ext cx="55875" cy="46900"/>
            </a:xfrm>
            <a:custGeom>
              <a:avLst/>
              <a:gdLst/>
              <a:ahLst/>
              <a:cxnLst/>
              <a:rect l="l" t="t" r="r" b="b"/>
              <a:pathLst>
                <a:path w="2235" h="1876" extrusionOk="0">
                  <a:moveTo>
                    <a:pt x="1592" y="1"/>
                  </a:moveTo>
                  <a:cubicBezTo>
                    <a:pt x="1423" y="1"/>
                    <a:pt x="1257" y="76"/>
                    <a:pt x="1144" y="220"/>
                  </a:cubicBezTo>
                  <a:cubicBezTo>
                    <a:pt x="960" y="462"/>
                    <a:pt x="734" y="667"/>
                    <a:pt x="477" y="830"/>
                  </a:cubicBezTo>
                  <a:cubicBezTo>
                    <a:pt x="0" y="1135"/>
                    <a:pt x="218" y="1875"/>
                    <a:pt x="782" y="1875"/>
                  </a:cubicBezTo>
                  <a:cubicBezTo>
                    <a:pt x="891" y="1875"/>
                    <a:pt x="997" y="1845"/>
                    <a:pt x="1087" y="1784"/>
                  </a:cubicBezTo>
                  <a:cubicBezTo>
                    <a:pt x="1452" y="1552"/>
                    <a:pt x="1776" y="1256"/>
                    <a:pt x="2041" y="912"/>
                  </a:cubicBezTo>
                  <a:cubicBezTo>
                    <a:pt x="2234" y="667"/>
                    <a:pt x="2186" y="311"/>
                    <a:pt x="1939" y="121"/>
                  </a:cubicBezTo>
                  <a:cubicBezTo>
                    <a:pt x="1835" y="40"/>
                    <a:pt x="1713" y="1"/>
                    <a:pt x="1592"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61" name="Google Shape;4746;p87">
              <a:extLst>
                <a:ext uri="{FF2B5EF4-FFF2-40B4-BE49-F238E27FC236}">
                  <a16:creationId xmlns:a16="http://schemas.microsoft.com/office/drawing/2014/main" id="{02C76D90-E033-E910-531C-C6B138418D2E}"/>
                </a:ext>
              </a:extLst>
            </p:cNvPr>
            <p:cNvSpPr/>
            <p:nvPr/>
          </p:nvSpPr>
          <p:spPr>
            <a:xfrm>
              <a:off x="2473050" y="2192325"/>
              <a:ext cx="37000" cy="41500"/>
            </a:xfrm>
            <a:custGeom>
              <a:avLst/>
              <a:gdLst/>
              <a:ahLst/>
              <a:cxnLst/>
              <a:rect l="l" t="t" r="r" b="b"/>
              <a:pathLst>
                <a:path w="1480" h="1660" extrusionOk="0">
                  <a:moveTo>
                    <a:pt x="838" y="0"/>
                  </a:moveTo>
                  <a:cubicBezTo>
                    <a:pt x="609" y="0"/>
                    <a:pt x="393" y="140"/>
                    <a:pt x="308" y="368"/>
                  </a:cubicBezTo>
                  <a:lnTo>
                    <a:pt x="109" y="896"/>
                  </a:lnTo>
                  <a:cubicBezTo>
                    <a:pt x="0" y="1189"/>
                    <a:pt x="148" y="1515"/>
                    <a:pt x="441" y="1624"/>
                  </a:cubicBezTo>
                  <a:cubicBezTo>
                    <a:pt x="506" y="1648"/>
                    <a:pt x="573" y="1660"/>
                    <a:pt x="639" y="1660"/>
                  </a:cubicBezTo>
                  <a:cubicBezTo>
                    <a:pt x="868" y="1660"/>
                    <a:pt x="1084" y="1520"/>
                    <a:pt x="1169" y="1292"/>
                  </a:cubicBezTo>
                  <a:lnTo>
                    <a:pt x="1368" y="764"/>
                  </a:lnTo>
                  <a:cubicBezTo>
                    <a:pt x="1480" y="471"/>
                    <a:pt x="1329" y="145"/>
                    <a:pt x="1036" y="36"/>
                  </a:cubicBezTo>
                  <a:cubicBezTo>
                    <a:pt x="971" y="12"/>
                    <a:pt x="904" y="0"/>
                    <a:pt x="838" y="0"/>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grpSp>
      <p:grpSp>
        <p:nvGrpSpPr>
          <p:cNvPr id="66" name="Google Shape;4900;p87">
            <a:extLst>
              <a:ext uri="{FF2B5EF4-FFF2-40B4-BE49-F238E27FC236}">
                <a16:creationId xmlns:a16="http://schemas.microsoft.com/office/drawing/2014/main" id="{F739DD0C-797B-3A1F-AFCA-2559124F4B27}"/>
              </a:ext>
            </a:extLst>
          </p:cNvPr>
          <p:cNvGrpSpPr/>
          <p:nvPr/>
        </p:nvGrpSpPr>
        <p:grpSpPr>
          <a:xfrm>
            <a:off x="10326466" y="3981912"/>
            <a:ext cx="235631" cy="235631"/>
            <a:chOff x="1487200" y="4993750"/>
            <a:chExt cx="483125" cy="483125"/>
          </a:xfrm>
          <a:solidFill>
            <a:schemeClr val="accent1"/>
          </a:solidFill>
        </p:grpSpPr>
        <p:sp>
          <p:nvSpPr>
            <p:cNvPr id="67" name="Google Shape;4901;p87">
              <a:extLst>
                <a:ext uri="{FF2B5EF4-FFF2-40B4-BE49-F238E27FC236}">
                  <a16:creationId xmlns:a16="http://schemas.microsoft.com/office/drawing/2014/main" id="{A3BC3AF9-C405-4F1F-7CAC-410EB6F24A8D}"/>
                </a:ext>
              </a:extLst>
            </p:cNvPr>
            <p:cNvSpPr/>
            <p:nvPr/>
          </p:nvSpPr>
          <p:spPr>
            <a:xfrm>
              <a:off x="148720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sp>
          <p:nvSpPr>
            <p:cNvPr id="68" name="Google Shape;4902;p87">
              <a:extLst>
                <a:ext uri="{FF2B5EF4-FFF2-40B4-BE49-F238E27FC236}">
                  <a16:creationId xmlns:a16="http://schemas.microsoft.com/office/drawing/2014/main" id="{49391DB1-53FC-6E84-E440-37E4AF96D97F}"/>
                </a:ext>
              </a:extLst>
            </p:cNvPr>
            <p:cNvSpPr/>
            <p:nvPr/>
          </p:nvSpPr>
          <p:spPr>
            <a:xfrm>
              <a:off x="1602600" y="5143950"/>
              <a:ext cx="250350" cy="182725"/>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grpFill/>
            <a:ln>
              <a:noFill/>
            </a:ln>
          </p:spPr>
          <p:txBody>
            <a:bodyPr spcFirstLastPara="1" wrap="square" lIns="121900" tIns="121900" rIns="121900" bIns="121900" anchor="ctr" anchorCtr="0">
              <a:noAutofit/>
            </a:bodyPr>
            <a:lstStyle/>
            <a:p>
              <a:endParaRPr>
                <a:solidFill>
                  <a:srgbClr val="435D74"/>
                </a:solidFill>
              </a:endParaRPr>
            </a:p>
          </p:txBody>
        </p:sp>
      </p:grpSp>
      <p:cxnSp>
        <p:nvCxnSpPr>
          <p:cNvPr id="70" name="直线连接符 69">
            <a:extLst>
              <a:ext uri="{FF2B5EF4-FFF2-40B4-BE49-F238E27FC236}">
                <a16:creationId xmlns:a16="http://schemas.microsoft.com/office/drawing/2014/main" id="{F25A82F0-66B1-D2E2-CC19-213DD4928DDD}"/>
              </a:ext>
            </a:extLst>
          </p:cNvPr>
          <p:cNvCxnSpPr>
            <a:cxnSpLocks/>
          </p:cNvCxnSpPr>
          <p:nvPr/>
        </p:nvCxnSpPr>
        <p:spPr>
          <a:xfrm>
            <a:off x="8843691" y="3512796"/>
            <a:ext cx="16537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3" name="直线连接符 72">
            <a:extLst>
              <a:ext uri="{FF2B5EF4-FFF2-40B4-BE49-F238E27FC236}">
                <a16:creationId xmlns:a16="http://schemas.microsoft.com/office/drawing/2014/main" id="{4D812223-2350-D8F3-BC2D-3614CF165E5D}"/>
              </a:ext>
            </a:extLst>
          </p:cNvPr>
          <p:cNvCxnSpPr>
            <a:cxnSpLocks/>
          </p:cNvCxnSpPr>
          <p:nvPr/>
        </p:nvCxnSpPr>
        <p:spPr>
          <a:xfrm>
            <a:off x="8843691" y="5073807"/>
            <a:ext cx="16537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4" name="直线连接符 73">
            <a:extLst>
              <a:ext uri="{FF2B5EF4-FFF2-40B4-BE49-F238E27FC236}">
                <a16:creationId xmlns:a16="http://schemas.microsoft.com/office/drawing/2014/main" id="{80EB8486-B385-EFEA-821B-3B6A8A84898C}"/>
              </a:ext>
            </a:extLst>
          </p:cNvPr>
          <p:cNvCxnSpPr>
            <a:cxnSpLocks/>
          </p:cNvCxnSpPr>
          <p:nvPr/>
        </p:nvCxnSpPr>
        <p:spPr>
          <a:xfrm>
            <a:off x="9009061" y="3508261"/>
            <a:ext cx="0" cy="15655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8" name="直线箭头连接符 77">
            <a:extLst>
              <a:ext uri="{FF2B5EF4-FFF2-40B4-BE49-F238E27FC236}">
                <a16:creationId xmlns:a16="http://schemas.microsoft.com/office/drawing/2014/main" id="{C1A14A16-3462-956F-F46B-941C32D318D2}"/>
              </a:ext>
            </a:extLst>
          </p:cNvPr>
          <p:cNvCxnSpPr>
            <a:cxnSpLocks/>
          </p:cNvCxnSpPr>
          <p:nvPr/>
        </p:nvCxnSpPr>
        <p:spPr>
          <a:xfrm>
            <a:off x="9009061" y="4286959"/>
            <a:ext cx="23992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863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圆角矩形 11">
            <a:extLst>
              <a:ext uri="{FF2B5EF4-FFF2-40B4-BE49-F238E27FC236}">
                <a16:creationId xmlns:a16="http://schemas.microsoft.com/office/drawing/2014/main" id="{EC913773-AFFF-1C90-6D1C-CC0ADADEC4E9}"/>
              </a:ext>
            </a:extLst>
          </p:cNvPr>
          <p:cNvSpPr/>
          <p:nvPr/>
        </p:nvSpPr>
        <p:spPr>
          <a:xfrm>
            <a:off x="785194" y="929271"/>
            <a:ext cx="4046559" cy="1465030"/>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95" name="矩形 94">
            <a:extLst>
              <a:ext uri="{FF2B5EF4-FFF2-40B4-BE49-F238E27FC236}">
                <a16:creationId xmlns:a16="http://schemas.microsoft.com/office/drawing/2014/main" id="{6F5DCE0D-83A4-96DD-D06B-4BBA8506B18F}"/>
              </a:ext>
            </a:extLst>
          </p:cNvPr>
          <p:cNvSpPr/>
          <p:nvPr/>
        </p:nvSpPr>
        <p:spPr>
          <a:xfrm>
            <a:off x="5138619" y="929271"/>
            <a:ext cx="6723961" cy="122494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96" name="文本框 95">
            <a:extLst>
              <a:ext uri="{FF2B5EF4-FFF2-40B4-BE49-F238E27FC236}">
                <a16:creationId xmlns:a16="http://schemas.microsoft.com/office/drawing/2014/main" id="{DC8CDB79-26A6-2B87-31B2-FC485DB20A33}"/>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97" name="矩形 96">
            <a:extLst>
              <a:ext uri="{FF2B5EF4-FFF2-40B4-BE49-F238E27FC236}">
                <a16:creationId xmlns:a16="http://schemas.microsoft.com/office/drawing/2014/main" id="{2BD9BE77-5DFD-EE21-2466-25F12C7029CB}"/>
              </a:ext>
            </a:extLst>
          </p:cNvPr>
          <p:cNvSpPr/>
          <p:nvPr/>
        </p:nvSpPr>
        <p:spPr>
          <a:xfrm>
            <a:off x="5123899" y="2440679"/>
            <a:ext cx="6723961" cy="30699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98" name="文本框 97">
            <a:extLst>
              <a:ext uri="{FF2B5EF4-FFF2-40B4-BE49-F238E27FC236}">
                <a16:creationId xmlns:a16="http://schemas.microsoft.com/office/drawing/2014/main" id="{A9C88853-2E7C-AB20-DFC1-2EE8E1AA1507}"/>
              </a:ext>
            </a:extLst>
          </p:cNvPr>
          <p:cNvSpPr txBox="1"/>
          <p:nvPr/>
        </p:nvSpPr>
        <p:spPr>
          <a:xfrm>
            <a:off x="5133655" y="2153223"/>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99" name="Flowchart: Alternate Process 23">
            <a:extLst>
              <a:ext uri="{FF2B5EF4-FFF2-40B4-BE49-F238E27FC236}">
                <a16:creationId xmlns:a16="http://schemas.microsoft.com/office/drawing/2014/main" id="{BC5B5E9C-14C6-E1C4-D7A5-2DBDA0D3E9C5}"/>
              </a:ext>
            </a:extLst>
          </p:cNvPr>
          <p:cNvSpPr/>
          <p:nvPr/>
        </p:nvSpPr>
        <p:spPr>
          <a:xfrm>
            <a:off x="1913289"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合并报表</a:t>
            </a:r>
          </a:p>
        </p:txBody>
      </p:sp>
      <p:pic>
        <p:nvPicPr>
          <p:cNvPr id="100" name="图片 99">
            <a:extLst>
              <a:ext uri="{FF2B5EF4-FFF2-40B4-BE49-F238E27FC236}">
                <a16:creationId xmlns:a16="http://schemas.microsoft.com/office/drawing/2014/main" id="{F949AA6A-AD52-EFCA-5C43-B6182B82D173}"/>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01" name="文本框 100">
            <a:extLst>
              <a:ext uri="{FF2B5EF4-FFF2-40B4-BE49-F238E27FC236}">
                <a16:creationId xmlns:a16="http://schemas.microsoft.com/office/drawing/2014/main" id="{8ADB85E3-9B09-D64D-C750-C5E3AD5B183A}"/>
              </a:ext>
            </a:extLst>
          </p:cNvPr>
          <p:cNvSpPr txBox="1"/>
          <p:nvPr/>
        </p:nvSpPr>
        <p:spPr>
          <a:xfrm>
            <a:off x="1077340" y="1104585"/>
            <a:ext cx="3661571" cy="109382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中国民生银行</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成立于</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1996</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12</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日，是中国大陆第一家由民间资本设立的全国性商业银行。民生银行</a:t>
            </a:r>
            <a:r>
              <a:rPr kumimoji="1" lang="en"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股于</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2000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12</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19</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日在上海证券交易所公开上市，民生银行的</a:t>
            </a:r>
            <a:r>
              <a:rPr kumimoji="1" lang="en"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H</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股于</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2009</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11</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26</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日在香港证券交易所挂牌上市。</a:t>
            </a:r>
          </a:p>
        </p:txBody>
      </p:sp>
      <p:sp>
        <p:nvSpPr>
          <p:cNvPr id="102" name="Flowchart: Alternate Process 23">
            <a:extLst>
              <a:ext uri="{FF2B5EF4-FFF2-40B4-BE49-F238E27FC236}">
                <a16:creationId xmlns:a16="http://schemas.microsoft.com/office/drawing/2014/main" id="{D9C35118-906A-A1F3-FEDA-01946F11BA15}"/>
              </a:ext>
            </a:extLst>
          </p:cNvPr>
          <p:cNvSpPr/>
          <p:nvPr/>
        </p:nvSpPr>
        <p:spPr>
          <a:xfrm>
            <a:off x="2905380"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管理报告</a:t>
            </a:r>
          </a:p>
        </p:txBody>
      </p:sp>
      <p:sp>
        <p:nvSpPr>
          <p:cNvPr id="103" name="文本框 102">
            <a:extLst>
              <a:ext uri="{FF2B5EF4-FFF2-40B4-BE49-F238E27FC236}">
                <a16:creationId xmlns:a16="http://schemas.microsoft.com/office/drawing/2014/main" id="{2515D663-79A1-802A-54A0-005F38AC52F4}"/>
              </a:ext>
            </a:extLst>
          </p:cNvPr>
          <p:cNvSpPr txBox="1"/>
          <p:nvPr/>
        </p:nvSpPr>
        <p:spPr>
          <a:xfrm>
            <a:off x="5133655" y="5641273"/>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04" name="矩形 103">
            <a:extLst>
              <a:ext uri="{FF2B5EF4-FFF2-40B4-BE49-F238E27FC236}">
                <a16:creationId xmlns:a16="http://schemas.microsoft.com/office/drawing/2014/main" id="{7B7CD8B5-157B-8C4B-BF69-6FCA9DD48985}"/>
              </a:ext>
            </a:extLst>
          </p:cNvPr>
          <p:cNvSpPr/>
          <p:nvPr/>
        </p:nvSpPr>
        <p:spPr>
          <a:xfrm>
            <a:off x="5123899" y="5928729"/>
            <a:ext cx="6723961" cy="7176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05" name="文本框 104">
            <a:extLst>
              <a:ext uri="{FF2B5EF4-FFF2-40B4-BE49-F238E27FC236}">
                <a16:creationId xmlns:a16="http://schemas.microsoft.com/office/drawing/2014/main" id="{5FE3E4B8-F5E7-8EC3-BA8B-53CD5BBD16A1}"/>
              </a:ext>
            </a:extLst>
          </p:cNvPr>
          <p:cNvSpPr txBox="1"/>
          <p:nvPr/>
        </p:nvSpPr>
        <p:spPr>
          <a:xfrm>
            <a:off x="5379292" y="6020323"/>
            <a:ext cx="2015868" cy="461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rPr>
              <a:t>规范的系统催报流程</a:t>
            </a:r>
          </a:p>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预置任务管理，将下级单位填报情况进行统计监督及催报，满足监管需要</a:t>
            </a:r>
          </a:p>
        </p:txBody>
      </p:sp>
      <p:sp>
        <p:nvSpPr>
          <p:cNvPr id="106" name="文本框 105">
            <a:extLst>
              <a:ext uri="{FF2B5EF4-FFF2-40B4-BE49-F238E27FC236}">
                <a16:creationId xmlns:a16="http://schemas.microsoft.com/office/drawing/2014/main" id="{E64B8BE7-1DA6-F898-10BB-1D9676030018}"/>
              </a:ext>
            </a:extLst>
          </p:cNvPr>
          <p:cNvSpPr txBox="1"/>
          <p:nvPr/>
        </p:nvSpPr>
        <p:spPr>
          <a:xfrm>
            <a:off x="5379291" y="1320280"/>
            <a:ext cx="5603331" cy="246221"/>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近年来，中国民生银行一直不断加速数字化转型，但在此过程中，合并报表是一大挑战：</a:t>
            </a:r>
            <a:endParaRPr kumimoji="0" lang="zh-CN" altLang="en-US" sz="10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
        <p:nvSpPr>
          <p:cNvPr id="2" name="标题 1">
            <a:extLst>
              <a:ext uri="{FF2B5EF4-FFF2-40B4-BE49-F238E27FC236}">
                <a16:creationId xmlns:a16="http://schemas.microsoft.com/office/drawing/2014/main" id="{93A8FA90-FEDC-3644-D2D4-E9533130A593}"/>
              </a:ext>
            </a:extLst>
          </p:cNvPr>
          <p:cNvSpPr>
            <a:spLocks noGrp="1"/>
          </p:cNvSpPr>
          <p:nvPr>
            <p:ph type="title"/>
          </p:nvPr>
        </p:nvSpPr>
        <p:spPr>
          <a:xfrm>
            <a:off x="783590" y="194993"/>
            <a:ext cx="11041017" cy="772160"/>
          </a:xfrm>
        </p:spPr>
        <p:txBody>
          <a:bodyPr>
            <a:normAutofit/>
          </a:bodyPr>
          <a:lstStyle/>
          <a:p>
            <a:r>
              <a:rPr lang="zh-CN" altLang="en-US" dirty="0"/>
              <a:t>中国民生银行</a:t>
            </a:r>
            <a:r>
              <a:rPr lang="en-US" altLang="zh-CN" dirty="0"/>
              <a:t>-</a:t>
            </a:r>
            <a:r>
              <a:rPr lang="zh-CN" altLang="en-US" dirty="0"/>
              <a:t>重塑报表生产力，赋能数字化转型</a:t>
            </a:r>
          </a:p>
        </p:txBody>
      </p:sp>
      <p:sp>
        <p:nvSpPr>
          <p:cNvPr id="3" name="圆角矩形 163">
            <a:extLst>
              <a:ext uri="{FF2B5EF4-FFF2-40B4-BE49-F238E27FC236}">
                <a16:creationId xmlns:a16="http://schemas.microsoft.com/office/drawing/2014/main" id="{491AD919-3D0B-1A63-A042-4CFA65C02C4C}"/>
              </a:ext>
            </a:extLst>
          </p:cNvPr>
          <p:cNvSpPr/>
          <p:nvPr/>
        </p:nvSpPr>
        <p:spPr>
          <a:xfrm>
            <a:off x="7081822" y="2989404"/>
            <a:ext cx="4475884" cy="461302"/>
          </a:xfrm>
          <a:prstGeom prst="roundRect">
            <a:avLst>
              <a:gd name="adj" fmla="val 4245"/>
            </a:avLst>
          </a:prstGeom>
          <a:solidFill>
            <a:srgbClr val="F7F7FB"/>
          </a:solidFill>
          <a:ln w="952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4" name="矩形 3">
            <a:extLst>
              <a:ext uri="{FF2B5EF4-FFF2-40B4-BE49-F238E27FC236}">
                <a16:creationId xmlns:a16="http://schemas.microsoft.com/office/drawing/2014/main" id="{A5653EC5-5443-9EEC-7B04-23D18EC318D9}"/>
              </a:ext>
            </a:extLst>
          </p:cNvPr>
          <p:cNvSpPr/>
          <p:nvPr/>
        </p:nvSpPr>
        <p:spPr>
          <a:xfrm>
            <a:off x="9013924" y="2963021"/>
            <a:ext cx="509609"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输出</a:t>
            </a:r>
          </a:p>
        </p:txBody>
      </p:sp>
      <p:sp>
        <p:nvSpPr>
          <p:cNvPr id="5" name="圆角矩形 165">
            <a:extLst>
              <a:ext uri="{FF2B5EF4-FFF2-40B4-BE49-F238E27FC236}">
                <a16:creationId xmlns:a16="http://schemas.microsoft.com/office/drawing/2014/main" id="{F62124F5-3BD8-E4ED-B4CF-E551F1B691A1}"/>
              </a:ext>
            </a:extLst>
          </p:cNvPr>
          <p:cNvSpPr/>
          <p:nvPr/>
        </p:nvSpPr>
        <p:spPr>
          <a:xfrm>
            <a:off x="7081822" y="3493982"/>
            <a:ext cx="4475884" cy="578467"/>
          </a:xfrm>
          <a:prstGeom prst="roundRect">
            <a:avLst>
              <a:gd name="adj" fmla="val 4245"/>
            </a:avLst>
          </a:prstGeom>
          <a:solidFill>
            <a:srgbClr val="F7F7FB"/>
          </a:solidFill>
          <a:ln w="952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6" name="矩形 5">
            <a:extLst>
              <a:ext uri="{FF2B5EF4-FFF2-40B4-BE49-F238E27FC236}">
                <a16:creationId xmlns:a16="http://schemas.microsoft.com/office/drawing/2014/main" id="{667A672B-CE8D-BA16-1747-0DC079D7DAFD}"/>
              </a:ext>
            </a:extLst>
          </p:cNvPr>
          <p:cNvSpPr/>
          <p:nvPr/>
        </p:nvSpPr>
        <p:spPr>
          <a:xfrm>
            <a:off x="8590424" y="3478430"/>
            <a:ext cx="1448362"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业务处理及数据加工</a:t>
            </a:r>
          </a:p>
        </p:txBody>
      </p:sp>
      <p:sp>
        <p:nvSpPr>
          <p:cNvPr id="7" name="圆角矩形 167">
            <a:extLst>
              <a:ext uri="{FF2B5EF4-FFF2-40B4-BE49-F238E27FC236}">
                <a16:creationId xmlns:a16="http://schemas.microsoft.com/office/drawing/2014/main" id="{C2FDFCC0-E71A-FFBF-1C5F-3FF8A5C6F605}"/>
              </a:ext>
            </a:extLst>
          </p:cNvPr>
          <p:cNvSpPr/>
          <p:nvPr/>
        </p:nvSpPr>
        <p:spPr>
          <a:xfrm>
            <a:off x="7081822" y="4121784"/>
            <a:ext cx="4477922" cy="483557"/>
          </a:xfrm>
          <a:prstGeom prst="roundRect">
            <a:avLst>
              <a:gd name="adj" fmla="val 4245"/>
            </a:avLst>
          </a:prstGeom>
          <a:solidFill>
            <a:srgbClr val="F7F7FB"/>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8" name="矩形 7">
            <a:extLst>
              <a:ext uri="{FF2B5EF4-FFF2-40B4-BE49-F238E27FC236}">
                <a16:creationId xmlns:a16="http://schemas.microsoft.com/office/drawing/2014/main" id="{C4C7847A-19A1-659B-E692-5AB08E31B0D5}"/>
              </a:ext>
            </a:extLst>
          </p:cNvPr>
          <p:cNvSpPr/>
          <p:nvPr/>
        </p:nvSpPr>
        <p:spPr>
          <a:xfrm>
            <a:off x="8948453" y="4088612"/>
            <a:ext cx="777825"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基础应用</a:t>
            </a:r>
          </a:p>
        </p:txBody>
      </p:sp>
      <p:sp>
        <p:nvSpPr>
          <p:cNvPr id="9" name="圆角矩形 161">
            <a:extLst>
              <a:ext uri="{FF2B5EF4-FFF2-40B4-BE49-F238E27FC236}">
                <a16:creationId xmlns:a16="http://schemas.microsoft.com/office/drawing/2014/main" id="{4F27FB85-CACC-F723-790D-15D0D41524FC}"/>
              </a:ext>
            </a:extLst>
          </p:cNvPr>
          <p:cNvSpPr/>
          <p:nvPr/>
        </p:nvSpPr>
        <p:spPr>
          <a:xfrm>
            <a:off x="6268853" y="2989403"/>
            <a:ext cx="730372" cy="1616831"/>
          </a:xfrm>
          <a:prstGeom prst="roundRect">
            <a:avLst>
              <a:gd name="adj" fmla="val 4245"/>
            </a:avLst>
          </a:prstGeom>
          <a:solidFill>
            <a:srgbClr val="F7F7FB"/>
          </a:solidFill>
          <a:ln w="952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21" name="流程图: 多文档 70">
            <a:extLst>
              <a:ext uri="{FF2B5EF4-FFF2-40B4-BE49-F238E27FC236}">
                <a16:creationId xmlns:a16="http://schemas.microsoft.com/office/drawing/2014/main" id="{61FF253B-44E3-324A-956F-057FBC8841FA}"/>
              </a:ext>
            </a:extLst>
          </p:cNvPr>
          <p:cNvSpPr/>
          <p:nvPr/>
        </p:nvSpPr>
        <p:spPr>
          <a:xfrm>
            <a:off x="5454241" y="3857706"/>
            <a:ext cx="668459" cy="201601"/>
          </a:xfrm>
          <a:prstGeom prst="flowChartMultidocumen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sp>
        <p:nvSpPr>
          <p:cNvPr id="22" name="流程图: 磁盘 71">
            <a:extLst>
              <a:ext uri="{FF2B5EF4-FFF2-40B4-BE49-F238E27FC236}">
                <a16:creationId xmlns:a16="http://schemas.microsoft.com/office/drawing/2014/main" id="{2DE2F3F2-DD85-9A1F-4E18-57252CF8E38E}"/>
              </a:ext>
            </a:extLst>
          </p:cNvPr>
          <p:cNvSpPr/>
          <p:nvPr/>
        </p:nvSpPr>
        <p:spPr>
          <a:xfrm>
            <a:off x="5432463" y="2989403"/>
            <a:ext cx="693544" cy="220583"/>
          </a:xfrm>
          <a:prstGeom prst="flowChartMagneticDisk">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sp>
        <p:nvSpPr>
          <p:cNvPr id="23" name="流程图: 磁盘 72">
            <a:extLst>
              <a:ext uri="{FF2B5EF4-FFF2-40B4-BE49-F238E27FC236}">
                <a16:creationId xmlns:a16="http://schemas.microsoft.com/office/drawing/2014/main" id="{1A2ADA1A-CD06-C6DF-CAD3-37F6013C2439}"/>
              </a:ext>
            </a:extLst>
          </p:cNvPr>
          <p:cNvSpPr/>
          <p:nvPr/>
        </p:nvSpPr>
        <p:spPr>
          <a:xfrm>
            <a:off x="5440037" y="3273194"/>
            <a:ext cx="684820" cy="183211"/>
          </a:xfrm>
          <a:prstGeom prst="flowChartMagneticDisk">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sp>
        <p:nvSpPr>
          <p:cNvPr id="24" name="流程图: 磁盘 73">
            <a:extLst>
              <a:ext uri="{FF2B5EF4-FFF2-40B4-BE49-F238E27FC236}">
                <a16:creationId xmlns:a16="http://schemas.microsoft.com/office/drawing/2014/main" id="{FB3ADCFB-63AD-4360-6306-C26D462505AE}"/>
              </a:ext>
            </a:extLst>
          </p:cNvPr>
          <p:cNvSpPr/>
          <p:nvPr/>
        </p:nvSpPr>
        <p:spPr>
          <a:xfrm>
            <a:off x="5432463" y="3542658"/>
            <a:ext cx="693544" cy="201601"/>
          </a:xfrm>
          <a:prstGeom prst="flowChartMagneticDisk">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sp>
        <p:nvSpPr>
          <p:cNvPr id="25" name="矩形 24">
            <a:extLst>
              <a:ext uri="{FF2B5EF4-FFF2-40B4-BE49-F238E27FC236}">
                <a16:creationId xmlns:a16="http://schemas.microsoft.com/office/drawing/2014/main" id="{B01FB22D-6BF0-34B6-7D2B-056C172BDF0A}"/>
              </a:ext>
            </a:extLst>
          </p:cNvPr>
          <p:cNvSpPr/>
          <p:nvPr/>
        </p:nvSpPr>
        <p:spPr>
          <a:xfrm>
            <a:off x="5261957" y="3037573"/>
            <a:ext cx="1046040"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银行核心系统</a:t>
            </a:r>
          </a:p>
        </p:txBody>
      </p:sp>
      <p:sp>
        <p:nvSpPr>
          <p:cNvPr id="26" name="矩形 25">
            <a:extLst>
              <a:ext uri="{FF2B5EF4-FFF2-40B4-BE49-F238E27FC236}">
                <a16:creationId xmlns:a16="http://schemas.microsoft.com/office/drawing/2014/main" id="{C6B3284F-E70C-AE37-C388-A5A56E5AC0AD}"/>
              </a:ext>
            </a:extLst>
          </p:cNvPr>
          <p:cNvSpPr/>
          <p:nvPr/>
        </p:nvSpPr>
        <p:spPr>
          <a:xfrm>
            <a:off x="5390323" y="3291361"/>
            <a:ext cx="777825"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数据仓库</a:t>
            </a:r>
          </a:p>
        </p:txBody>
      </p:sp>
      <p:sp>
        <p:nvSpPr>
          <p:cNvPr id="27" name="矩形 26">
            <a:extLst>
              <a:ext uri="{FF2B5EF4-FFF2-40B4-BE49-F238E27FC236}">
                <a16:creationId xmlns:a16="http://schemas.microsoft.com/office/drawing/2014/main" id="{53C8BEA0-A1D1-E423-271E-6B5B4BB2EFC1}"/>
              </a:ext>
            </a:extLst>
          </p:cNvPr>
          <p:cNvSpPr/>
          <p:nvPr/>
        </p:nvSpPr>
        <p:spPr>
          <a:xfrm>
            <a:off x="5450698" y="3567403"/>
            <a:ext cx="643719"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子公司</a:t>
            </a:r>
          </a:p>
        </p:txBody>
      </p:sp>
      <p:sp>
        <p:nvSpPr>
          <p:cNvPr id="28" name="文本框 27">
            <a:extLst>
              <a:ext uri="{FF2B5EF4-FFF2-40B4-BE49-F238E27FC236}">
                <a16:creationId xmlns:a16="http://schemas.microsoft.com/office/drawing/2014/main" id="{7A059057-B71E-1A3E-0624-5126E989359F}"/>
              </a:ext>
            </a:extLst>
          </p:cNvPr>
          <p:cNvSpPr txBox="1"/>
          <p:nvPr/>
        </p:nvSpPr>
        <p:spPr>
          <a:xfrm>
            <a:off x="5571331" y="3873168"/>
            <a:ext cx="559899"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Excel</a:t>
            </a:r>
            <a:endPar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sp>
        <p:nvSpPr>
          <p:cNvPr id="29" name="圆角矩形 12">
            <a:extLst>
              <a:ext uri="{FF2B5EF4-FFF2-40B4-BE49-F238E27FC236}">
                <a16:creationId xmlns:a16="http://schemas.microsoft.com/office/drawing/2014/main" id="{3C945B48-ECF2-2B77-1642-B6101712BF14}"/>
              </a:ext>
            </a:extLst>
          </p:cNvPr>
          <p:cNvSpPr/>
          <p:nvPr/>
        </p:nvSpPr>
        <p:spPr>
          <a:xfrm>
            <a:off x="5440036" y="4201562"/>
            <a:ext cx="682663" cy="404672"/>
          </a:xfrm>
          <a:prstGeom prst="roundRect">
            <a:avLst>
              <a:gd name="adj" fmla="val 1108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pic>
        <p:nvPicPr>
          <p:cNvPr id="30" name="图片 29" descr="黑暗中的标志&#10;&#10;描述已自动生成">
            <a:extLst>
              <a:ext uri="{FF2B5EF4-FFF2-40B4-BE49-F238E27FC236}">
                <a16:creationId xmlns:a16="http://schemas.microsoft.com/office/drawing/2014/main" id="{F48B51BB-F9B2-7BE5-2FF5-9477ABE2B7A7}"/>
              </a:ext>
            </a:extLst>
          </p:cNvPr>
          <p:cNvPicPr>
            <a:picLocks noChangeAspect="1"/>
          </p:cNvPicPr>
          <p:nvPr/>
        </p:nvPicPr>
        <p:blipFill>
          <a:blip r:embed="rId3"/>
          <a:stretch>
            <a:fillRect/>
          </a:stretch>
        </p:blipFill>
        <p:spPr>
          <a:xfrm>
            <a:off x="5683032" y="4301564"/>
            <a:ext cx="236944" cy="213513"/>
          </a:xfrm>
          <a:prstGeom prst="rect">
            <a:avLst/>
          </a:prstGeom>
        </p:spPr>
      </p:pic>
      <p:sp>
        <p:nvSpPr>
          <p:cNvPr id="31" name="圆角矩形 10">
            <a:extLst>
              <a:ext uri="{FF2B5EF4-FFF2-40B4-BE49-F238E27FC236}">
                <a16:creationId xmlns:a16="http://schemas.microsoft.com/office/drawing/2014/main" id="{8F08C127-D279-995A-6550-F5858A6FF347}"/>
              </a:ext>
            </a:extLst>
          </p:cNvPr>
          <p:cNvSpPr/>
          <p:nvPr/>
        </p:nvSpPr>
        <p:spPr>
          <a:xfrm>
            <a:off x="6353082" y="3321268"/>
            <a:ext cx="572528" cy="2857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自动数据采集</a:t>
            </a:r>
          </a:p>
        </p:txBody>
      </p:sp>
      <p:sp>
        <p:nvSpPr>
          <p:cNvPr id="32" name="圆角矩形 15">
            <a:extLst>
              <a:ext uri="{FF2B5EF4-FFF2-40B4-BE49-F238E27FC236}">
                <a16:creationId xmlns:a16="http://schemas.microsoft.com/office/drawing/2014/main" id="{A340DC3E-ABFF-E1AE-F8B7-B58A0F08816C}"/>
              </a:ext>
            </a:extLst>
          </p:cNvPr>
          <p:cNvSpPr/>
          <p:nvPr/>
        </p:nvSpPr>
        <p:spPr>
          <a:xfrm>
            <a:off x="7209171" y="3165462"/>
            <a:ext cx="845384" cy="228938"/>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行业对标</a:t>
            </a:r>
            <a:endPar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分析</a:t>
            </a:r>
          </a:p>
        </p:txBody>
      </p:sp>
      <p:sp>
        <p:nvSpPr>
          <p:cNvPr id="33" name="圆角矩形 21">
            <a:extLst>
              <a:ext uri="{FF2B5EF4-FFF2-40B4-BE49-F238E27FC236}">
                <a16:creationId xmlns:a16="http://schemas.microsoft.com/office/drawing/2014/main" id="{DE262211-2541-78C1-EBAF-5066E1A242FF}"/>
              </a:ext>
            </a:extLst>
          </p:cNvPr>
          <p:cNvSpPr/>
          <p:nvPr/>
        </p:nvSpPr>
        <p:spPr>
          <a:xfrm>
            <a:off x="8138551" y="3155790"/>
            <a:ext cx="845384" cy="238396"/>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多维分析</a:t>
            </a:r>
          </a:p>
        </p:txBody>
      </p:sp>
      <p:sp>
        <p:nvSpPr>
          <p:cNvPr id="34" name="圆角矩形 22">
            <a:extLst>
              <a:ext uri="{FF2B5EF4-FFF2-40B4-BE49-F238E27FC236}">
                <a16:creationId xmlns:a16="http://schemas.microsoft.com/office/drawing/2014/main" id="{98254BFA-5265-B239-B7C7-9940DC228F31}"/>
              </a:ext>
            </a:extLst>
          </p:cNvPr>
          <p:cNvSpPr/>
          <p:nvPr/>
        </p:nvSpPr>
        <p:spPr>
          <a:xfrm>
            <a:off x="9047767" y="3165462"/>
            <a:ext cx="1123976" cy="235707"/>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主管及监管</a:t>
            </a:r>
            <a:endPar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部门上报</a:t>
            </a:r>
          </a:p>
        </p:txBody>
      </p:sp>
      <p:sp>
        <p:nvSpPr>
          <p:cNvPr id="35" name="圆角矩形 23">
            <a:extLst>
              <a:ext uri="{FF2B5EF4-FFF2-40B4-BE49-F238E27FC236}">
                <a16:creationId xmlns:a16="http://schemas.microsoft.com/office/drawing/2014/main" id="{EC33A6D5-0DB7-95EE-D93C-47DEC2C5C985}"/>
              </a:ext>
            </a:extLst>
          </p:cNvPr>
          <p:cNvSpPr/>
          <p:nvPr/>
        </p:nvSpPr>
        <p:spPr>
          <a:xfrm>
            <a:off x="10368309" y="3165462"/>
            <a:ext cx="981680" cy="228938"/>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Word/Excel</a:t>
            </a: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输出</a:t>
            </a:r>
          </a:p>
        </p:txBody>
      </p:sp>
      <p:sp>
        <p:nvSpPr>
          <p:cNvPr id="36" name="圆角矩形 38">
            <a:extLst>
              <a:ext uri="{FF2B5EF4-FFF2-40B4-BE49-F238E27FC236}">
                <a16:creationId xmlns:a16="http://schemas.microsoft.com/office/drawing/2014/main" id="{46E5ADB7-C838-018B-2EDF-00EFBF4865E4}"/>
              </a:ext>
            </a:extLst>
          </p:cNvPr>
          <p:cNvSpPr/>
          <p:nvPr/>
        </p:nvSpPr>
        <p:spPr>
          <a:xfrm>
            <a:off x="7209172" y="3688983"/>
            <a:ext cx="749643" cy="146363"/>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报表汇总</a:t>
            </a:r>
          </a:p>
        </p:txBody>
      </p:sp>
      <p:sp>
        <p:nvSpPr>
          <p:cNvPr id="37" name="圆角矩形 42">
            <a:extLst>
              <a:ext uri="{FF2B5EF4-FFF2-40B4-BE49-F238E27FC236}">
                <a16:creationId xmlns:a16="http://schemas.microsoft.com/office/drawing/2014/main" id="{14FE0D7E-EE85-21DB-75F0-014A838B5960}"/>
              </a:ext>
            </a:extLst>
          </p:cNvPr>
          <p:cNvSpPr/>
          <p:nvPr/>
        </p:nvSpPr>
        <p:spPr>
          <a:xfrm>
            <a:off x="10485524" y="3870535"/>
            <a:ext cx="869352" cy="151452"/>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明细报表</a:t>
            </a:r>
          </a:p>
        </p:txBody>
      </p:sp>
      <p:sp>
        <p:nvSpPr>
          <p:cNvPr id="38" name="圆角矩形 43">
            <a:extLst>
              <a:ext uri="{FF2B5EF4-FFF2-40B4-BE49-F238E27FC236}">
                <a16:creationId xmlns:a16="http://schemas.microsoft.com/office/drawing/2014/main" id="{68282196-199F-4863-92AC-652709BF1B8D}"/>
              </a:ext>
            </a:extLst>
          </p:cNvPr>
          <p:cNvSpPr/>
          <p:nvPr/>
        </p:nvSpPr>
        <p:spPr>
          <a:xfrm>
            <a:off x="8861169" y="3688983"/>
            <a:ext cx="815121" cy="160406"/>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数据校验</a:t>
            </a:r>
          </a:p>
        </p:txBody>
      </p:sp>
      <p:sp>
        <p:nvSpPr>
          <p:cNvPr id="39" name="圆角矩形 44">
            <a:extLst>
              <a:ext uri="{FF2B5EF4-FFF2-40B4-BE49-F238E27FC236}">
                <a16:creationId xmlns:a16="http://schemas.microsoft.com/office/drawing/2014/main" id="{7B6DD740-047D-75AF-F093-973C0E377411}"/>
              </a:ext>
            </a:extLst>
          </p:cNvPr>
          <p:cNvSpPr/>
          <p:nvPr/>
        </p:nvSpPr>
        <p:spPr>
          <a:xfrm>
            <a:off x="10485524" y="3688983"/>
            <a:ext cx="869352" cy="156304"/>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指标计算</a:t>
            </a:r>
          </a:p>
        </p:txBody>
      </p:sp>
      <p:sp>
        <p:nvSpPr>
          <p:cNvPr id="40" name="圆角矩形 47">
            <a:extLst>
              <a:ext uri="{FF2B5EF4-FFF2-40B4-BE49-F238E27FC236}">
                <a16:creationId xmlns:a16="http://schemas.microsoft.com/office/drawing/2014/main" id="{FDD2048F-1C88-1B68-CBE4-B92F0A1F4A87}"/>
              </a:ext>
            </a:extLst>
          </p:cNvPr>
          <p:cNvSpPr/>
          <p:nvPr/>
        </p:nvSpPr>
        <p:spPr>
          <a:xfrm>
            <a:off x="7216818" y="3875040"/>
            <a:ext cx="743952" cy="151452"/>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报表合并</a:t>
            </a:r>
          </a:p>
        </p:txBody>
      </p:sp>
      <p:sp>
        <p:nvSpPr>
          <p:cNvPr id="41" name="圆角矩形 48">
            <a:extLst>
              <a:ext uri="{FF2B5EF4-FFF2-40B4-BE49-F238E27FC236}">
                <a16:creationId xmlns:a16="http://schemas.microsoft.com/office/drawing/2014/main" id="{A045DB93-DDA1-26E9-96F1-4E233D83DC2E}"/>
              </a:ext>
            </a:extLst>
          </p:cNvPr>
          <p:cNvSpPr/>
          <p:nvPr/>
        </p:nvSpPr>
        <p:spPr>
          <a:xfrm>
            <a:off x="8322368" y="3870535"/>
            <a:ext cx="870715" cy="159677"/>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外币折算</a:t>
            </a:r>
          </a:p>
        </p:txBody>
      </p:sp>
      <p:sp>
        <p:nvSpPr>
          <p:cNvPr id="42" name="圆角矩形 49">
            <a:extLst>
              <a:ext uri="{FF2B5EF4-FFF2-40B4-BE49-F238E27FC236}">
                <a16:creationId xmlns:a16="http://schemas.microsoft.com/office/drawing/2014/main" id="{C8D44220-29B0-6D16-FD10-F19EE40A43DB}"/>
              </a:ext>
            </a:extLst>
          </p:cNvPr>
          <p:cNvSpPr/>
          <p:nvPr/>
        </p:nvSpPr>
        <p:spPr>
          <a:xfrm>
            <a:off x="9367706" y="3881786"/>
            <a:ext cx="819922" cy="147007"/>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流程管理</a:t>
            </a:r>
          </a:p>
        </p:txBody>
      </p:sp>
      <p:sp>
        <p:nvSpPr>
          <p:cNvPr id="43" name="圆角矩形 54">
            <a:extLst>
              <a:ext uri="{FF2B5EF4-FFF2-40B4-BE49-F238E27FC236}">
                <a16:creationId xmlns:a16="http://schemas.microsoft.com/office/drawing/2014/main" id="{8AA5264D-28E1-E0EB-CB07-8D35651D2C84}"/>
              </a:ext>
            </a:extLst>
          </p:cNvPr>
          <p:cNvSpPr/>
          <p:nvPr/>
        </p:nvSpPr>
        <p:spPr>
          <a:xfrm>
            <a:off x="10396332" y="4267842"/>
            <a:ext cx="977291" cy="144497"/>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校验公式</a:t>
            </a:r>
          </a:p>
        </p:txBody>
      </p:sp>
      <p:sp>
        <p:nvSpPr>
          <p:cNvPr id="44" name="圆角矩形 55">
            <a:extLst>
              <a:ext uri="{FF2B5EF4-FFF2-40B4-BE49-F238E27FC236}">
                <a16:creationId xmlns:a16="http://schemas.microsoft.com/office/drawing/2014/main" id="{C89B70B4-17E2-1EE8-9BDF-9DECE66F113C}"/>
              </a:ext>
            </a:extLst>
          </p:cNvPr>
          <p:cNvSpPr/>
          <p:nvPr/>
        </p:nvSpPr>
        <p:spPr>
          <a:xfrm>
            <a:off x="9376815" y="4267842"/>
            <a:ext cx="959274" cy="149585"/>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机构管理</a:t>
            </a:r>
          </a:p>
        </p:txBody>
      </p:sp>
      <p:sp>
        <p:nvSpPr>
          <p:cNvPr id="45" name="圆角矩形 56">
            <a:extLst>
              <a:ext uri="{FF2B5EF4-FFF2-40B4-BE49-F238E27FC236}">
                <a16:creationId xmlns:a16="http://schemas.microsoft.com/office/drawing/2014/main" id="{5DBF1A13-7112-AA5E-5CF2-A6A39899B10A}"/>
              </a:ext>
            </a:extLst>
          </p:cNvPr>
          <p:cNvSpPr/>
          <p:nvPr/>
        </p:nvSpPr>
        <p:spPr>
          <a:xfrm>
            <a:off x="8260896" y="4267842"/>
            <a:ext cx="1055675" cy="155124"/>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短信</a:t>
            </a:r>
            <a:r>
              <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a:t>
            </a: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公告</a:t>
            </a:r>
            <a:r>
              <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a:t>
            </a: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邮件</a:t>
            </a:r>
          </a:p>
        </p:txBody>
      </p:sp>
      <p:sp>
        <p:nvSpPr>
          <p:cNvPr id="46" name="圆角矩形 57">
            <a:extLst>
              <a:ext uri="{FF2B5EF4-FFF2-40B4-BE49-F238E27FC236}">
                <a16:creationId xmlns:a16="http://schemas.microsoft.com/office/drawing/2014/main" id="{CB8ACB3D-904B-9255-261D-1342B2D8C7CA}"/>
              </a:ext>
            </a:extLst>
          </p:cNvPr>
          <p:cNvSpPr/>
          <p:nvPr/>
        </p:nvSpPr>
        <p:spPr>
          <a:xfrm>
            <a:off x="7209171" y="4267842"/>
            <a:ext cx="988570" cy="151379"/>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消息通知</a:t>
            </a:r>
          </a:p>
        </p:txBody>
      </p:sp>
      <p:sp>
        <p:nvSpPr>
          <p:cNvPr id="47" name="圆角矩形 58">
            <a:extLst>
              <a:ext uri="{FF2B5EF4-FFF2-40B4-BE49-F238E27FC236}">
                <a16:creationId xmlns:a16="http://schemas.microsoft.com/office/drawing/2014/main" id="{0AF917F5-9488-12A3-8D1D-DE333DF7335C}"/>
              </a:ext>
            </a:extLst>
          </p:cNvPr>
          <p:cNvSpPr/>
          <p:nvPr/>
        </p:nvSpPr>
        <p:spPr>
          <a:xfrm>
            <a:off x="7209171" y="4448577"/>
            <a:ext cx="988570" cy="134751"/>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多语言</a:t>
            </a:r>
            <a:r>
              <a:rPr kumimoji="0"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a:t>
            </a: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多币种</a:t>
            </a:r>
          </a:p>
        </p:txBody>
      </p:sp>
      <p:sp>
        <p:nvSpPr>
          <p:cNvPr id="48" name="圆角矩形 59">
            <a:extLst>
              <a:ext uri="{FF2B5EF4-FFF2-40B4-BE49-F238E27FC236}">
                <a16:creationId xmlns:a16="http://schemas.microsoft.com/office/drawing/2014/main" id="{48806E5C-3F2A-951A-6B85-2B335DD079EC}"/>
              </a:ext>
            </a:extLst>
          </p:cNvPr>
          <p:cNvSpPr/>
          <p:nvPr/>
        </p:nvSpPr>
        <p:spPr>
          <a:xfrm>
            <a:off x="8260896" y="4448577"/>
            <a:ext cx="1053708" cy="133001"/>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报表管理</a:t>
            </a:r>
          </a:p>
        </p:txBody>
      </p:sp>
      <p:sp>
        <p:nvSpPr>
          <p:cNvPr id="49" name="圆角矩形 60">
            <a:extLst>
              <a:ext uri="{FF2B5EF4-FFF2-40B4-BE49-F238E27FC236}">
                <a16:creationId xmlns:a16="http://schemas.microsoft.com/office/drawing/2014/main" id="{B211D0E1-6C95-D9BC-5FC9-DE37965A51E2}"/>
              </a:ext>
            </a:extLst>
          </p:cNvPr>
          <p:cNvSpPr/>
          <p:nvPr/>
        </p:nvSpPr>
        <p:spPr>
          <a:xfrm>
            <a:off x="9376815" y="4448577"/>
            <a:ext cx="959274" cy="133001"/>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用户管理</a:t>
            </a:r>
          </a:p>
        </p:txBody>
      </p:sp>
      <p:sp>
        <p:nvSpPr>
          <p:cNvPr id="50" name="圆角矩形 61">
            <a:extLst>
              <a:ext uri="{FF2B5EF4-FFF2-40B4-BE49-F238E27FC236}">
                <a16:creationId xmlns:a16="http://schemas.microsoft.com/office/drawing/2014/main" id="{DCD680AC-64D0-0970-5996-A4AB23643D7A}"/>
              </a:ext>
            </a:extLst>
          </p:cNvPr>
          <p:cNvSpPr/>
          <p:nvPr/>
        </p:nvSpPr>
        <p:spPr>
          <a:xfrm>
            <a:off x="10396332" y="4448577"/>
            <a:ext cx="977291" cy="133001"/>
          </a:xfrm>
          <a:prstGeom prst="round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指标管理</a:t>
            </a:r>
          </a:p>
        </p:txBody>
      </p:sp>
      <p:sp>
        <p:nvSpPr>
          <p:cNvPr id="51" name="圆角矩形 62">
            <a:extLst>
              <a:ext uri="{FF2B5EF4-FFF2-40B4-BE49-F238E27FC236}">
                <a16:creationId xmlns:a16="http://schemas.microsoft.com/office/drawing/2014/main" id="{D0AB9222-61C6-4BF1-2A12-B1E2F076CA55}"/>
              </a:ext>
            </a:extLst>
          </p:cNvPr>
          <p:cNvSpPr/>
          <p:nvPr/>
        </p:nvSpPr>
        <p:spPr>
          <a:xfrm>
            <a:off x="6362724" y="3749194"/>
            <a:ext cx="572528" cy="2857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批量</a:t>
            </a:r>
            <a:endParaRPr kumimoji="0"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导入</a:t>
            </a:r>
          </a:p>
        </p:txBody>
      </p:sp>
      <p:sp>
        <p:nvSpPr>
          <p:cNvPr id="52" name="圆角矩形 75">
            <a:extLst>
              <a:ext uri="{FF2B5EF4-FFF2-40B4-BE49-F238E27FC236}">
                <a16:creationId xmlns:a16="http://schemas.microsoft.com/office/drawing/2014/main" id="{288F0056-1C85-94D6-E0B9-0FF6239DC53B}"/>
              </a:ext>
            </a:extLst>
          </p:cNvPr>
          <p:cNvSpPr/>
          <p:nvPr/>
        </p:nvSpPr>
        <p:spPr>
          <a:xfrm>
            <a:off x="6356148" y="4190839"/>
            <a:ext cx="572528" cy="2857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在线</a:t>
            </a:r>
            <a:endParaRPr kumimoji="0"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录入</a:t>
            </a:r>
          </a:p>
        </p:txBody>
      </p:sp>
      <p:sp>
        <p:nvSpPr>
          <p:cNvPr id="53" name="矩形 52">
            <a:extLst>
              <a:ext uri="{FF2B5EF4-FFF2-40B4-BE49-F238E27FC236}">
                <a16:creationId xmlns:a16="http://schemas.microsoft.com/office/drawing/2014/main" id="{C00F547F-2752-86E2-9B0F-12F767D5B0F0}"/>
              </a:ext>
            </a:extLst>
          </p:cNvPr>
          <p:cNvSpPr/>
          <p:nvPr/>
        </p:nvSpPr>
        <p:spPr>
          <a:xfrm>
            <a:off x="6254240" y="3054380"/>
            <a:ext cx="777825"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数据采集</a:t>
            </a:r>
          </a:p>
        </p:txBody>
      </p:sp>
      <p:sp>
        <p:nvSpPr>
          <p:cNvPr id="54" name="圆角矩形 173">
            <a:extLst>
              <a:ext uri="{FF2B5EF4-FFF2-40B4-BE49-F238E27FC236}">
                <a16:creationId xmlns:a16="http://schemas.microsoft.com/office/drawing/2014/main" id="{934CC510-1683-FD9A-EA5E-42FED575D710}"/>
              </a:ext>
            </a:extLst>
          </p:cNvPr>
          <p:cNvSpPr/>
          <p:nvPr/>
        </p:nvSpPr>
        <p:spPr>
          <a:xfrm>
            <a:off x="6262065" y="4679800"/>
            <a:ext cx="5290891" cy="536457"/>
          </a:xfrm>
          <a:prstGeom prst="roundRect">
            <a:avLst>
              <a:gd name="adj" fmla="val 4245"/>
            </a:avLst>
          </a:prstGeom>
          <a:solidFill>
            <a:srgbClr val="F7F7FB"/>
          </a:solidFill>
          <a:ln w="952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5" name="圆角矩形 62">
            <a:extLst>
              <a:ext uri="{FF2B5EF4-FFF2-40B4-BE49-F238E27FC236}">
                <a16:creationId xmlns:a16="http://schemas.microsoft.com/office/drawing/2014/main" id="{246FA4FA-3BD7-47C1-3933-3C18B66169AA}"/>
              </a:ext>
            </a:extLst>
          </p:cNvPr>
          <p:cNvSpPr/>
          <p:nvPr/>
        </p:nvSpPr>
        <p:spPr>
          <a:xfrm>
            <a:off x="6278319" y="4725617"/>
            <a:ext cx="545478" cy="4466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业务数据核心层</a:t>
            </a:r>
          </a:p>
        </p:txBody>
      </p:sp>
      <p:sp>
        <p:nvSpPr>
          <p:cNvPr id="56" name="圆角矩形 75">
            <a:extLst>
              <a:ext uri="{FF2B5EF4-FFF2-40B4-BE49-F238E27FC236}">
                <a16:creationId xmlns:a16="http://schemas.microsoft.com/office/drawing/2014/main" id="{BA005438-1126-6107-8F28-228C003B3B54}"/>
              </a:ext>
            </a:extLst>
          </p:cNvPr>
          <p:cNvSpPr/>
          <p:nvPr/>
        </p:nvSpPr>
        <p:spPr>
          <a:xfrm>
            <a:off x="8199517" y="4738692"/>
            <a:ext cx="719835"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试算平衡</a:t>
            </a:r>
          </a:p>
        </p:txBody>
      </p:sp>
      <p:sp>
        <p:nvSpPr>
          <p:cNvPr id="57" name="圆角矩形 75">
            <a:extLst>
              <a:ext uri="{FF2B5EF4-FFF2-40B4-BE49-F238E27FC236}">
                <a16:creationId xmlns:a16="http://schemas.microsoft.com/office/drawing/2014/main" id="{6DCC11DF-4EE2-3D65-740B-0EA6C04A0EFD}"/>
              </a:ext>
            </a:extLst>
          </p:cNvPr>
          <p:cNvSpPr/>
          <p:nvPr/>
        </p:nvSpPr>
        <p:spPr>
          <a:xfrm>
            <a:off x="9087906" y="4743528"/>
            <a:ext cx="719835"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内部交易</a:t>
            </a:r>
          </a:p>
        </p:txBody>
      </p:sp>
      <p:sp>
        <p:nvSpPr>
          <p:cNvPr id="58" name="圆角矩形 75">
            <a:extLst>
              <a:ext uri="{FF2B5EF4-FFF2-40B4-BE49-F238E27FC236}">
                <a16:creationId xmlns:a16="http://schemas.microsoft.com/office/drawing/2014/main" id="{3BDE5979-E6AA-8B1C-D12C-A3406E187218}"/>
              </a:ext>
            </a:extLst>
          </p:cNvPr>
          <p:cNvSpPr/>
          <p:nvPr/>
        </p:nvSpPr>
        <p:spPr>
          <a:xfrm>
            <a:off x="6888330" y="5012700"/>
            <a:ext cx="695663"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内部交易</a:t>
            </a:r>
          </a:p>
        </p:txBody>
      </p:sp>
      <p:sp>
        <p:nvSpPr>
          <p:cNvPr id="59" name="圆角矩形 75">
            <a:extLst>
              <a:ext uri="{FF2B5EF4-FFF2-40B4-BE49-F238E27FC236}">
                <a16:creationId xmlns:a16="http://schemas.microsoft.com/office/drawing/2014/main" id="{1B6D37EE-CE6E-3D1C-69F7-6A3A2576B13B}"/>
              </a:ext>
            </a:extLst>
          </p:cNvPr>
          <p:cNvSpPr/>
          <p:nvPr/>
        </p:nvSpPr>
        <p:spPr>
          <a:xfrm>
            <a:off x="7682123" y="5012700"/>
            <a:ext cx="695663"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存放同业</a:t>
            </a:r>
          </a:p>
        </p:txBody>
      </p:sp>
      <p:sp>
        <p:nvSpPr>
          <p:cNvPr id="60" name="圆角矩形 75">
            <a:extLst>
              <a:ext uri="{FF2B5EF4-FFF2-40B4-BE49-F238E27FC236}">
                <a16:creationId xmlns:a16="http://schemas.microsoft.com/office/drawing/2014/main" id="{96F17C79-8143-FE15-2B5C-5FCE3E1F363E}"/>
              </a:ext>
            </a:extLst>
          </p:cNvPr>
          <p:cNvSpPr/>
          <p:nvPr/>
        </p:nvSpPr>
        <p:spPr>
          <a:xfrm>
            <a:off x="8475916" y="5012700"/>
            <a:ext cx="695663"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同业存放</a:t>
            </a:r>
          </a:p>
        </p:txBody>
      </p:sp>
      <p:sp>
        <p:nvSpPr>
          <p:cNvPr id="61" name="圆角矩形 75">
            <a:extLst>
              <a:ext uri="{FF2B5EF4-FFF2-40B4-BE49-F238E27FC236}">
                <a16:creationId xmlns:a16="http://schemas.microsoft.com/office/drawing/2014/main" id="{8407759D-34F6-3444-6A1A-D8970545131A}"/>
              </a:ext>
            </a:extLst>
          </p:cNvPr>
          <p:cNvSpPr/>
          <p:nvPr/>
        </p:nvSpPr>
        <p:spPr>
          <a:xfrm>
            <a:off x="9269708" y="5012700"/>
            <a:ext cx="695663"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拆入资金</a:t>
            </a:r>
          </a:p>
        </p:txBody>
      </p:sp>
      <p:sp>
        <p:nvSpPr>
          <p:cNvPr id="62" name="圆角矩形 75">
            <a:extLst>
              <a:ext uri="{FF2B5EF4-FFF2-40B4-BE49-F238E27FC236}">
                <a16:creationId xmlns:a16="http://schemas.microsoft.com/office/drawing/2014/main" id="{8AD9D56D-1DE6-3A68-AD96-3E6CFC027578}"/>
              </a:ext>
            </a:extLst>
          </p:cNvPr>
          <p:cNvSpPr/>
          <p:nvPr/>
        </p:nvSpPr>
        <p:spPr>
          <a:xfrm>
            <a:off x="10063501" y="5012700"/>
            <a:ext cx="695663"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拆出资金</a:t>
            </a:r>
          </a:p>
        </p:txBody>
      </p:sp>
      <p:sp>
        <p:nvSpPr>
          <p:cNvPr id="63" name="圆角矩形 75">
            <a:extLst>
              <a:ext uri="{FF2B5EF4-FFF2-40B4-BE49-F238E27FC236}">
                <a16:creationId xmlns:a16="http://schemas.microsoft.com/office/drawing/2014/main" id="{7328A7CE-C507-FA87-5719-0472E5EEB727}"/>
              </a:ext>
            </a:extLst>
          </p:cNvPr>
          <p:cNvSpPr/>
          <p:nvPr/>
        </p:nvSpPr>
        <p:spPr>
          <a:xfrm>
            <a:off x="10857294" y="5012700"/>
            <a:ext cx="492695" cy="130656"/>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rPr>
              <a:t>…</a:t>
            </a:r>
            <a:endPar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ea"/>
              <a:sym typeface="Arial" panose="020B0604020202020204" pitchFamily="34" charset="0"/>
            </a:endParaRPr>
          </a:p>
        </p:txBody>
      </p:sp>
      <p:cxnSp>
        <p:nvCxnSpPr>
          <p:cNvPr id="64" name="直线箭头连接符 27">
            <a:extLst>
              <a:ext uri="{FF2B5EF4-FFF2-40B4-BE49-F238E27FC236}">
                <a16:creationId xmlns:a16="http://schemas.microsoft.com/office/drawing/2014/main" id="{C44306D9-1FE2-A889-2EA9-D761D133D9E7}"/>
              </a:ext>
            </a:extLst>
          </p:cNvPr>
          <p:cNvCxnSpPr>
            <a:cxnSpLocks/>
            <a:stCxn id="56" idx="2"/>
            <a:endCxn id="58" idx="0"/>
          </p:cNvCxnSpPr>
          <p:nvPr/>
        </p:nvCxnSpPr>
        <p:spPr>
          <a:xfrm flipH="1">
            <a:off x="7236162" y="4869348"/>
            <a:ext cx="1323272" cy="143352"/>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线箭头连接符 29">
            <a:extLst>
              <a:ext uri="{FF2B5EF4-FFF2-40B4-BE49-F238E27FC236}">
                <a16:creationId xmlns:a16="http://schemas.microsoft.com/office/drawing/2014/main" id="{81A49EE5-82E5-FC0A-D63F-1F89D7C967B2}"/>
              </a:ext>
            </a:extLst>
          </p:cNvPr>
          <p:cNvCxnSpPr>
            <a:cxnSpLocks/>
            <a:endCxn id="59" idx="0"/>
          </p:cNvCxnSpPr>
          <p:nvPr/>
        </p:nvCxnSpPr>
        <p:spPr>
          <a:xfrm flipH="1">
            <a:off x="8029955" y="4868565"/>
            <a:ext cx="529480" cy="144135"/>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线箭头连接符 33">
            <a:extLst>
              <a:ext uri="{FF2B5EF4-FFF2-40B4-BE49-F238E27FC236}">
                <a16:creationId xmlns:a16="http://schemas.microsoft.com/office/drawing/2014/main" id="{87D7C466-9BDE-E3CB-B989-279EF4E0D331}"/>
              </a:ext>
            </a:extLst>
          </p:cNvPr>
          <p:cNvCxnSpPr>
            <a:cxnSpLocks/>
            <a:endCxn id="60" idx="0"/>
          </p:cNvCxnSpPr>
          <p:nvPr/>
        </p:nvCxnSpPr>
        <p:spPr>
          <a:xfrm>
            <a:off x="8568030" y="4874185"/>
            <a:ext cx="255718" cy="138515"/>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线箭头连接符 35">
            <a:extLst>
              <a:ext uri="{FF2B5EF4-FFF2-40B4-BE49-F238E27FC236}">
                <a16:creationId xmlns:a16="http://schemas.microsoft.com/office/drawing/2014/main" id="{BAD0FB67-C6BF-C95F-EEC9-E65BF40EB3B8}"/>
              </a:ext>
            </a:extLst>
          </p:cNvPr>
          <p:cNvCxnSpPr/>
          <p:nvPr/>
        </p:nvCxnSpPr>
        <p:spPr>
          <a:xfrm>
            <a:off x="8574045" y="4871766"/>
            <a:ext cx="1090814" cy="137548"/>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线箭头连接符 37">
            <a:extLst>
              <a:ext uri="{FF2B5EF4-FFF2-40B4-BE49-F238E27FC236}">
                <a16:creationId xmlns:a16="http://schemas.microsoft.com/office/drawing/2014/main" id="{FF104570-DDA4-8340-0669-72405901C190}"/>
              </a:ext>
            </a:extLst>
          </p:cNvPr>
          <p:cNvCxnSpPr>
            <a:cxnSpLocks/>
          </p:cNvCxnSpPr>
          <p:nvPr/>
        </p:nvCxnSpPr>
        <p:spPr>
          <a:xfrm>
            <a:off x="8559435" y="4875394"/>
            <a:ext cx="1926090" cy="132469"/>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线箭头连接符 39">
            <a:extLst>
              <a:ext uri="{FF2B5EF4-FFF2-40B4-BE49-F238E27FC236}">
                <a16:creationId xmlns:a16="http://schemas.microsoft.com/office/drawing/2014/main" id="{B91602C2-DF06-1575-0488-CC928DD63FF8}"/>
              </a:ext>
            </a:extLst>
          </p:cNvPr>
          <p:cNvCxnSpPr>
            <a:cxnSpLocks/>
            <a:endCxn id="63" idx="0"/>
          </p:cNvCxnSpPr>
          <p:nvPr/>
        </p:nvCxnSpPr>
        <p:spPr>
          <a:xfrm>
            <a:off x="8568030" y="4872975"/>
            <a:ext cx="2535612" cy="139725"/>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线箭头连接符 225">
            <a:extLst>
              <a:ext uri="{FF2B5EF4-FFF2-40B4-BE49-F238E27FC236}">
                <a16:creationId xmlns:a16="http://schemas.microsoft.com/office/drawing/2014/main" id="{D76C1E44-71B5-E751-FD81-746C08787FA7}"/>
              </a:ext>
            </a:extLst>
          </p:cNvPr>
          <p:cNvCxnSpPr>
            <a:cxnSpLocks/>
            <a:stCxn id="57" idx="2"/>
          </p:cNvCxnSpPr>
          <p:nvPr/>
        </p:nvCxnSpPr>
        <p:spPr>
          <a:xfrm flipH="1">
            <a:off x="7558390" y="4874185"/>
            <a:ext cx="1889434" cy="138515"/>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线箭头连接符 226">
            <a:extLst>
              <a:ext uri="{FF2B5EF4-FFF2-40B4-BE49-F238E27FC236}">
                <a16:creationId xmlns:a16="http://schemas.microsoft.com/office/drawing/2014/main" id="{D6DA3FAF-9110-F09B-0784-431B80B85D16}"/>
              </a:ext>
            </a:extLst>
          </p:cNvPr>
          <p:cNvCxnSpPr>
            <a:cxnSpLocks/>
            <a:stCxn id="57" idx="2"/>
          </p:cNvCxnSpPr>
          <p:nvPr/>
        </p:nvCxnSpPr>
        <p:spPr>
          <a:xfrm flipH="1">
            <a:off x="8116095" y="4874185"/>
            <a:ext cx="1331728" cy="144710"/>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线箭头连接符 227">
            <a:extLst>
              <a:ext uri="{FF2B5EF4-FFF2-40B4-BE49-F238E27FC236}">
                <a16:creationId xmlns:a16="http://schemas.microsoft.com/office/drawing/2014/main" id="{696C68D9-3A81-7424-2B00-ADE9E9BE9C32}"/>
              </a:ext>
            </a:extLst>
          </p:cNvPr>
          <p:cNvCxnSpPr>
            <a:cxnSpLocks/>
          </p:cNvCxnSpPr>
          <p:nvPr/>
        </p:nvCxnSpPr>
        <p:spPr>
          <a:xfrm>
            <a:off x="9442193" y="4874185"/>
            <a:ext cx="255718" cy="138515"/>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线箭头连接符 228">
            <a:extLst>
              <a:ext uri="{FF2B5EF4-FFF2-40B4-BE49-F238E27FC236}">
                <a16:creationId xmlns:a16="http://schemas.microsoft.com/office/drawing/2014/main" id="{3DF89301-81F3-8886-68D0-7A962A111BA1}"/>
              </a:ext>
            </a:extLst>
          </p:cNvPr>
          <p:cNvCxnSpPr/>
          <p:nvPr/>
        </p:nvCxnSpPr>
        <p:spPr>
          <a:xfrm>
            <a:off x="9448208" y="4875896"/>
            <a:ext cx="1090814" cy="137548"/>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线箭头连接符 229">
            <a:extLst>
              <a:ext uri="{FF2B5EF4-FFF2-40B4-BE49-F238E27FC236}">
                <a16:creationId xmlns:a16="http://schemas.microsoft.com/office/drawing/2014/main" id="{746D3933-11FA-1A89-1D06-C1B03877C515}"/>
              </a:ext>
            </a:extLst>
          </p:cNvPr>
          <p:cNvCxnSpPr>
            <a:cxnSpLocks/>
            <a:endCxn id="63" idx="0"/>
          </p:cNvCxnSpPr>
          <p:nvPr/>
        </p:nvCxnSpPr>
        <p:spPr>
          <a:xfrm>
            <a:off x="9445018" y="4873831"/>
            <a:ext cx="1658624" cy="138869"/>
          </a:xfrm>
          <a:prstGeom prst="straightConnector1">
            <a:avLst/>
          </a:prstGeom>
          <a:ln w="6350">
            <a:solidFill>
              <a:srgbClr val="535EFF"/>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线箭头连接符 58">
            <a:extLst>
              <a:ext uri="{FF2B5EF4-FFF2-40B4-BE49-F238E27FC236}">
                <a16:creationId xmlns:a16="http://schemas.microsoft.com/office/drawing/2014/main" id="{4B25A2BF-C55F-11CC-B525-AD0BB063F272}"/>
              </a:ext>
            </a:extLst>
          </p:cNvPr>
          <p:cNvCxnSpPr/>
          <p:nvPr/>
        </p:nvCxnSpPr>
        <p:spPr>
          <a:xfrm>
            <a:off x="5772556" y="3205257"/>
            <a:ext cx="0" cy="103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直线箭头连接符 61">
            <a:extLst>
              <a:ext uri="{FF2B5EF4-FFF2-40B4-BE49-F238E27FC236}">
                <a16:creationId xmlns:a16="http://schemas.microsoft.com/office/drawing/2014/main" id="{8A8F187D-3D10-CE36-5BB7-A325E00946B7}"/>
              </a:ext>
            </a:extLst>
          </p:cNvPr>
          <p:cNvCxnSpPr>
            <a:stCxn id="23" idx="4"/>
            <a:endCxn id="31" idx="1"/>
          </p:cNvCxnSpPr>
          <p:nvPr/>
        </p:nvCxnSpPr>
        <p:spPr>
          <a:xfrm>
            <a:off x="6124857" y="3364800"/>
            <a:ext cx="228225" cy="99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直线箭头连接符 63">
            <a:extLst>
              <a:ext uri="{FF2B5EF4-FFF2-40B4-BE49-F238E27FC236}">
                <a16:creationId xmlns:a16="http://schemas.microsoft.com/office/drawing/2014/main" id="{3FF92AE5-7CCC-1B30-C18E-81A2F859C6A9}"/>
              </a:ext>
            </a:extLst>
          </p:cNvPr>
          <p:cNvCxnSpPr>
            <a:stCxn id="24" idx="4"/>
          </p:cNvCxnSpPr>
          <p:nvPr/>
        </p:nvCxnSpPr>
        <p:spPr>
          <a:xfrm flipV="1">
            <a:off x="6126007" y="3537352"/>
            <a:ext cx="236717" cy="106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直线箭头连接符 67">
            <a:extLst>
              <a:ext uri="{FF2B5EF4-FFF2-40B4-BE49-F238E27FC236}">
                <a16:creationId xmlns:a16="http://schemas.microsoft.com/office/drawing/2014/main" id="{04596D74-27B8-84C5-75C8-EAC39FC2378A}"/>
              </a:ext>
            </a:extLst>
          </p:cNvPr>
          <p:cNvCxnSpPr/>
          <p:nvPr/>
        </p:nvCxnSpPr>
        <p:spPr>
          <a:xfrm>
            <a:off x="6141884" y="3945297"/>
            <a:ext cx="2111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直线箭头连接符 254">
            <a:extLst>
              <a:ext uri="{FF2B5EF4-FFF2-40B4-BE49-F238E27FC236}">
                <a16:creationId xmlns:a16="http://schemas.microsoft.com/office/drawing/2014/main" id="{E1DCA302-18C6-85DD-4C33-0C6A45FE104C}"/>
              </a:ext>
            </a:extLst>
          </p:cNvPr>
          <p:cNvCxnSpPr/>
          <p:nvPr/>
        </p:nvCxnSpPr>
        <p:spPr>
          <a:xfrm>
            <a:off x="6141884" y="4357175"/>
            <a:ext cx="2111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Flowchart: Alternate Process 23">
            <a:extLst>
              <a:ext uri="{FF2B5EF4-FFF2-40B4-BE49-F238E27FC236}">
                <a16:creationId xmlns:a16="http://schemas.microsoft.com/office/drawing/2014/main" id="{811739A4-9FCC-FD8D-D053-4B4163468D3F}"/>
              </a:ext>
            </a:extLst>
          </p:cNvPr>
          <p:cNvSpPr/>
          <p:nvPr/>
        </p:nvSpPr>
        <p:spPr>
          <a:xfrm>
            <a:off x="5448257" y="2600060"/>
            <a:ext cx="695931" cy="180958"/>
          </a:xfrm>
          <a:prstGeom prst="flowChartAlternateProcess">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rPr>
              <a:t>合并报表</a:t>
            </a:r>
          </a:p>
        </p:txBody>
      </p:sp>
      <p:sp>
        <p:nvSpPr>
          <p:cNvPr id="88" name="Flowchart: Alternate Process 23">
            <a:extLst>
              <a:ext uri="{FF2B5EF4-FFF2-40B4-BE49-F238E27FC236}">
                <a16:creationId xmlns:a16="http://schemas.microsoft.com/office/drawing/2014/main" id="{A3EE64A7-FDD0-EA7C-0CE8-5AF9946FD5EB}"/>
              </a:ext>
            </a:extLst>
          </p:cNvPr>
          <p:cNvSpPr/>
          <p:nvPr/>
        </p:nvSpPr>
        <p:spPr>
          <a:xfrm>
            <a:off x="6302342" y="2600060"/>
            <a:ext cx="695931" cy="180958"/>
          </a:xfrm>
          <a:prstGeom prst="flowChartAlternateProcess">
            <a:avLst/>
          </a:prstGeom>
          <a:solidFill>
            <a:schemeClr val="accent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rPr>
              <a:t>管理报告</a:t>
            </a:r>
          </a:p>
        </p:txBody>
      </p:sp>
      <p:pic>
        <p:nvPicPr>
          <p:cNvPr id="86" name="图片 85">
            <a:extLst>
              <a:ext uri="{FF2B5EF4-FFF2-40B4-BE49-F238E27FC236}">
                <a16:creationId xmlns:a16="http://schemas.microsoft.com/office/drawing/2014/main" id="{8C2652B4-26B5-45F8-A1AF-EDFA6B8D3B2C}"/>
              </a:ext>
            </a:extLst>
          </p:cNvPr>
          <p:cNvPicPr>
            <a:picLocks noChangeAspect="1"/>
          </p:cNvPicPr>
          <p:nvPr/>
        </p:nvPicPr>
        <p:blipFill>
          <a:blip r:embed="rId4"/>
          <a:stretch>
            <a:fillRect/>
          </a:stretch>
        </p:blipFill>
        <p:spPr>
          <a:xfrm>
            <a:off x="9870477" y="356473"/>
            <a:ext cx="1987139" cy="449200"/>
          </a:xfrm>
          <a:prstGeom prst="rect">
            <a:avLst/>
          </a:prstGeom>
        </p:spPr>
      </p:pic>
      <p:sp>
        <p:nvSpPr>
          <p:cNvPr id="108" name="矩形 107">
            <a:extLst>
              <a:ext uri="{FF2B5EF4-FFF2-40B4-BE49-F238E27FC236}">
                <a16:creationId xmlns:a16="http://schemas.microsoft.com/office/drawing/2014/main" id="{927FCCBC-FA77-7F2D-AF98-E15C6E0980F6}"/>
              </a:ext>
            </a:extLst>
          </p:cNvPr>
          <p:cNvSpPr/>
          <p:nvPr/>
        </p:nvSpPr>
        <p:spPr>
          <a:xfrm>
            <a:off x="1052925" y="3825102"/>
            <a:ext cx="3395165" cy="1946854"/>
          </a:xfrm>
          <a:prstGeom prst="rect">
            <a:avLst/>
          </a:prstGeom>
          <a:solidFill>
            <a:srgbClr val="F7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07" name="图片 106">
            <a:extLst>
              <a:ext uri="{FF2B5EF4-FFF2-40B4-BE49-F238E27FC236}">
                <a16:creationId xmlns:a16="http://schemas.microsoft.com/office/drawing/2014/main" id="{7C4A4272-8A45-E885-451E-FC97B3D1B69C}"/>
              </a:ext>
            </a:extLst>
          </p:cNvPr>
          <p:cNvPicPr>
            <a:picLocks noChangeAspect="1"/>
          </p:cNvPicPr>
          <p:nvPr/>
        </p:nvPicPr>
        <p:blipFill>
          <a:blip r:embed="rId5"/>
          <a:stretch>
            <a:fillRect/>
          </a:stretch>
        </p:blipFill>
        <p:spPr>
          <a:xfrm>
            <a:off x="1045979" y="3825102"/>
            <a:ext cx="3420032" cy="1704126"/>
          </a:xfrm>
          <a:prstGeom prst="rect">
            <a:avLst/>
          </a:prstGeom>
        </p:spPr>
      </p:pic>
      <p:sp>
        <p:nvSpPr>
          <p:cNvPr id="109" name="文本框 108">
            <a:extLst>
              <a:ext uri="{FF2B5EF4-FFF2-40B4-BE49-F238E27FC236}">
                <a16:creationId xmlns:a16="http://schemas.microsoft.com/office/drawing/2014/main" id="{981AF015-93DC-F8A4-E5D6-72282A0DF928}"/>
              </a:ext>
            </a:extLst>
          </p:cNvPr>
          <p:cNvSpPr txBox="1"/>
          <p:nvPr/>
        </p:nvSpPr>
        <p:spPr>
          <a:xfrm>
            <a:off x="5376032" y="1596033"/>
            <a:ext cx="1944222" cy="461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报表通过线下合并抵销底稿加工生成，各合并抵销逻辑均在线下进行处理，信息化程度亟需提高</a:t>
            </a:r>
          </a:p>
        </p:txBody>
      </p:sp>
      <p:sp>
        <p:nvSpPr>
          <p:cNvPr id="110" name="文本框 109">
            <a:extLst>
              <a:ext uri="{FF2B5EF4-FFF2-40B4-BE49-F238E27FC236}">
                <a16:creationId xmlns:a16="http://schemas.microsoft.com/office/drawing/2014/main" id="{9114DA92-F4E5-BD19-6D7E-8164AAFFC3A8}"/>
              </a:ext>
            </a:extLst>
          </p:cNvPr>
          <p:cNvSpPr txBox="1"/>
          <p:nvPr/>
        </p:nvSpPr>
        <p:spPr>
          <a:xfrm>
            <a:off x="7502081" y="1596033"/>
            <a:ext cx="1944222" cy="338554"/>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手工进行数据收集，无法在提交时审核数据质量，且统计具体提交情况缓慢</a:t>
            </a:r>
          </a:p>
        </p:txBody>
      </p:sp>
      <p:sp>
        <p:nvSpPr>
          <p:cNvPr id="111" name="文本框 110">
            <a:extLst>
              <a:ext uri="{FF2B5EF4-FFF2-40B4-BE49-F238E27FC236}">
                <a16:creationId xmlns:a16="http://schemas.microsoft.com/office/drawing/2014/main" id="{EF5FC8FE-4191-D82D-6201-B1B6DBEA075C}"/>
              </a:ext>
            </a:extLst>
          </p:cNvPr>
          <p:cNvSpPr txBox="1"/>
          <p:nvPr/>
        </p:nvSpPr>
        <p:spPr>
          <a:xfrm>
            <a:off x="9615522" y="1596033"/>
            <a:ext cx="1944222" cy="46166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财政部报告的数据手工粘贴进财政部单机版软件中，单机版软件再进行审核，操作繁琐且容易出错</a:t>
            </a:r>
          </a:p>
        </p:txBody>
      </p:sp>
      <p:sp>
        <p:nvSpPr>
          <p:cNvPr id="112" name="文本框 111">
            <a:extLst>
              <a:ext uri="{FF2B5EF4-FFF2-40B4-BE49-F238E27FC236}">
                <a16:creationId xmlns:a16="http://schemas.microsoft.com/office/drawing/2014/main" id="{F726B620-9F1C-7D6D-6543-1CBF39CE1FD2}"/>
              </a:ext>
            </a:extLst>
          </p:cNvPr>
          <p:cNvSpPr txBox="1"/>
          <p:nvPr/>
        </p:nvSpPr>
        <p:spPr>
          <a:xfrm>
            <a:off x="7523976" y="6020323"/>
            <a:ext cx="2015868" cy="58477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rPr>
              <a:t>规范合并流程</a:t>
            </a:r>
          </a:p>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根据业务逻辑将长投抵销规则、内部交易抵销规则在系统中预置，生成工作底稿，规范合并流程</a:t>
            </a:r>
          </a:p>
        </p:txBody>
      </p:sp>
      <p:sp>
        <p:nvSpPr>
          <p:cNvPr id="113" name="文本框 112">
            <a:extLst>
              <a:ext uri="{FF2B5EF4-FFF2-40B4-BE49-F238E27FC236}">
                <a16:creationId xmlns:a16="http://schemas.microsoft.com/office/drawing/2014/main" id="{4849E6C5-79B5-8E1A-6BD3-0CB9E369E013}"/>
              </a:ext>
            </a:extLst>
          </p:cNvPr>
          <p:cNvSpPr txBox="1"/>
          <p:nvPr/>
        </p:nvSpPr>
        <p:spPr>
          <a:xfrm>
            <a:off x="9701910" y="6020323"/>
            <a:ext cx="2015868" cy="58477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chemeClr val="accent1"/>
                </a:solidFill>
                <a:effectLst/>
                <a:uLnTx/>
                <a:uFillTx/>
                <a:latin typeface="Microsoft YaHei" panose="020B0503020204020204" pitchFamily="34" charset="-122"/>
                <a:ea typeface="Microsoft YaHei" panose="020B0503020204020204" pitchFamily="34" charset="-122"/>
                <a:cs typeface="+mn-cs"/>
              </a:rPr>
              <a:t>多样化数据展示平台</a:t>
            </a:r>
          </a:p>
          <a:p>
            <a:pPr marL="0" marR="0" lvl="0" indent="0" algn="l" defTabSz="914400" rtl="0" eaLnBrk="1" fontAlgn="auto" latinLnBrk="0" hangingPunct="1">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可定义多样化的数据展示方式、工作底稿及其他各类数据，也可生成各分析指标满足管理需要</a:t>
            </a:r>
          </a:p>
        </p:txBody>
      </p:sp>
    </p:spTree>
    <p:extLst>
      <p:ext uri="{BB962C8B-B14F-4D97-AF65-F5344CB8AC3E}">
        <p14:creationId xmlns:p14="http://schemas.microsoft.com/office/powerpoint/2010/main" val="2881343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46C727-9001-6275-913D-055A130A7D09}"/>
              </a:ext>
            </a:extLst>
          </p:cNvPr>
          <p:cNvSpPr>
            <a:spLocks noGrp="1"/>
          </p:cNvSpPr>
          <p:nvPr>
            <p:ph type="title"/>
          </p:nvPr>
        </p:nvSpPr>
        <p:spPr/>
        <p:txBody>
          <a:bodyPr/>
          <a:lstStyle/>
          <a:p>
            <a:r>
              <a:rPr lang="zh-CN" altLang="en-US" dirty="0"/>
              <a:t>中国联通</a:t>
            </a:r>
            <a:r>
              <a:rPr lang="en-US" altLang="zh-CN" dirty="0"/>
              <a:t>-</a:t>
            </a:r>
            <a:r>
              <a:rPr lang="zh-CN" altLang="en-US" dirty="0"/>
              <a:t>合并报表：全栈信创合规</a:t>
            </a:r>
            <a:r>
              <a:rPr lang="en-US" altLang="zh-CN" dirty="0"/>
              <a:t>+</a:t>
            </a:r>
            <a:r>
              <a:rPr lang="zh-CN" altLang="en-US" dirty="0"/>
              <a:t>全级次管控提效</a:t>
            </a:r>
          </a:p>
        </p:txBody>
      </p:sp>
      <p:sp>
        <p:nvSpPr>
          <p:cNvPr id="4" name="圆角矩形 11">
            <a:extLst>
              <a:ext uri="{FF2B5EF4-FFF2-40B4-BE49-F238E27FC236}">
                <a16:creationId xmlns:a16="http://schemas.microsoft.com/office/drawing/2014/main" id="{F500C469-BA81-9895-FE3A-D2B944A332E0}"/>
              </a:ext>
            </a:extLst>
          </p:cNvPr>
          <p:cNvSpPr/>
          <p:nvPr/>
        </p:nvSpPr>
        <p:spPr>
          <a:xfrm>
            <a:off x="785194" y="929270"/>
            <a:ext cx="4046559" cy="1954169"/>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pic>
        <p:nvPicPr>
          <p:cNvPr id="10" name="图片 9">
            <a:extLst>
              <a:ext uri="{FF2B5EF4-FFF2-40B4-BE49-F238E27FC236}">
                <a16:creationId xmlns:a16="http://schemas.microsoft.com/office/drawing/2014/main" id="{6444FECA-74CA-30A0-6941-CD6DF41AEA08}"/>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1" name="文本框 10">
            <a:extLst>
              <a:ext uri="{FF2B5EF4-FFF2-40B4-BE49-F238E27FC236}">
                <a16:creationId xmlns:a16="http://schemas.microsoft.com/office/drawing/2014/main" id="{BEAE9C45-B6F0-498C-BDE4-2E0BBEB21BB4}"/>
              </a:ext>
            </a:extLst>
          </p:cNvPr>
          <p:cNvSpPr txBox="1"/>
          <p:nvPr/>
        </p:nvSpPr>
        <p:spPr>
          <a:xfrm>
            <a:off x="1077340" y="1180636"/>
            <a:ext cx="3532759" cy="156966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中国联通</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是支撑党政军系统、各行各业、广大人民群众的基础通信企业，在国内和境外多个国家和地区设有分支机构，拥有覆盖全国、通达世界的现代通信网络和全球客户服务体系，位列世界</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500</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强第</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269</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位。公司以连接、算力、服务、安全为核心赛道，由基础管道提供商向数字化综合服务商转型，勇担信息通信事业国家队、主力军使命，强化科技创新、产业控制与安全支撑作用。</a:t>
            </a:r>
          </a:p>
        </p:txBody>
      </p:sp>
      <p:sp>
        <p:nvSpPr>
          <p:cNvPr id="12" name="矩形 11">
            <a:extLst>
              <a:ext uri="{FF2B5EF4-FFF2-40B4-BE49-F238E27FC236}">
                <a16:creationId xmlns:a16="http://schemas.microsoft.com/office/drawing/2014/main" id="{4B97D58E-2B94-0FDD-A65C-D9E0F06AB641}"/>
              </a:ext>
            </a:extLst>
          </p:cNvPr>
          <p:cNvSpPr/>
          <p:nvPr/>
        </p:nvSpPr>
        <p:spPr>
          <a:xfrm>
            <a:off x="1036020" y="3817257"/>
            <a:ext cx="3414360" cy="1990646"/>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dirty="0">
              <a:ln>
                <a:noFill/>
              </a:ln>
              <a:solidFill>
                <a:srgbClr val="FCFAFF"/>
              </a:solidFill>
              <a:effectLst/>
              <a:uLnTx/>
              <a:uFillTx/>
              <a:latin typeface="等线"/>
              <a:ea typeface="等线" panose="02010600030101010101" charset="-122"/>
              <a:cs typeface="+mn-cs"/>
            </a:endParaRPr>
          </a:p>
        </p:txBody>
      </p:sp>
      <p:sp>
        <p:nvSpPr>
          <p:cNvPr id="13" name="Flowchart: Alternate Process 23">
            <a:extLst>
              <a:ext uri="{FF2B5EF4-FFF2-40B4-BE49-F238E27FC236}">
                <a16:creationId xmlns:a16="http://schemas.microsoft.com/office/drawing/2014/main" id="{2202B39B-95FE-7515-1E1C-3069CE5C4240}"/>
              </a:ext>
            </a:extLst>
          </p:cNvPr>
          <p:cNvSpPr/>
          <p:nvPr/>
        </p:nvSpPr>
        <p:spPr>
          <a:xfrm>
            <a:off x="2337677" y="3009885"/>
            <a:ext cx="848775" cy="329666"/>
          </a:xfrm>
          <a:prstGeom prst="flowChartAlternateProcess">
            <a:avLst/>
          </a:prstGeom>
          <a:solidFill>
            <a:srgbClr val="825AD9"/>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charset="-122"/>
                <a:cs typeface="+mn-cs"/>
              </a:rPr>
              <a:t>合并报表</a:t>
            </a:r>
          </a:p>
        </p:txBody>
      </p:sp>
      <p:sp>
        <p:nvSpPr>
          <p:cNvPr id="19" name="文本框 18">
            <a:extLst>
              <a:ext uri="{FF2B5EF4-FFF2-40B4-BE49-F238E27FC236}">
                <a16:creationId xmlns:a16="http://schemas.microsoft.com/office/drawing/2014/main" id="{46AB86B6-77C7-5A40-D4D8-16E41BCEC3EE}"/>
              </a:ext>
            </a:extLst>
          </p:cNvPr>
          <p:cNvSpPr txBox="1"/>
          <p:nvPr/>
        </p:nvSpPr>
        <p:spPr>
          <a:xfrm>
            <a:off x="1648948" y="4405421"/>
            <a:ext cx="218850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black"/>
                </a:solidFill>
                <a:effectLst/>
                <a:highlight>
                  <a:srgbClr val="FFFF00"/>
                </a:highlight>
                <a:uLnTx/>
                <a:uFillTx/>
                <a:latin typeface="等线"/>
                <a:ea typeface="等线" panose="02010600030101010101" charset="-122"/>
                <a:cs typeface="+mn-cs"/>
              </a:rPr>
              <a:t>系统截面图</a:t>
            </a:r>
            <a:r>
              <a:rPr kumimoji="0" lang="en-US" altLang="zh-CN" sz="2800" b="0" i="0" u="none" strike="noStrike" kern="1200" cap="none" spc="0" normalizeH="0" baseline="0" noProof="0" dirty="0">
                <a:ln>
                  <a:noFill/>
                </a:ln>
                <a:solidFill>
                  <a:prstClr val="black"/>
                </a:solidFill>
                <a:effectLst/>
                <a:highlight>
                  <a:srgbClr val="FFFF00"/>
                </a:highlight>
                <a:uLnTx/>
                <a:uFillTx/>
                <a:latin typeface="等线"/>
                <a:ea typeface="等线" panose="02010600030101010101" charset="-122"/>
                <a:cs typeface="+mn-cs"/>
              </a:rPr>
              <a:t>-</a:t>
            </a:r>
            <a:r>
              <a:rPr kumimoji="0" lang="zh-CN" altLang="en-US" sz="2800" b="0" i="0" u="none" strike="noStrike" kern="1200" cap="none" spc="0" normalizeH="0" baseline="0" noProof="0" dirty="0">
                <a:ln>
                  <a:noFill/>
                </a:ln>
                <a:solidFill>
                  <a:prstClr val="black"/>
                </a:solidFill>
                <a:effectLst/>
                <a:highlight>
                  <a:srgbClr val="FFFF00"/>
                </a:highlight>
                <a:uLnTx/>
                <a:uFillTx/>
                <a:latin typeface="等线"/>
                <a:ea typeface="等线" panose="02010600030101010101" charset="-122"/>
                <a:cs typeface="+mn-cs"/>
              </a:rPr>
              <a:t>待补充</a:t>
            </a:r>
          </a:p>
        </p:txBody>
      </p:sp>
      <p:pic>
        <p:nvPicPr>
          <p:cNvPr id="21" name="图片 20">
            <a:extLst>
              <a:ext uri="{FF2B5EF4-FFF2-40B4-BE49-F238E27FC236}">
                <a16:creationId xmlns:a16="http://schemas.microsoft.com/office/drawing/2014/main" id="{2220BC1F-AFDC-3CCE-5FFF-E6ACD5810B32}"/>
              </a:ext>
            </a:extLst>
          </p:cNvPr>
          <p:cNvPicPr>
            <a:picLocks noChangeAspect="1"/>
          </p:cNvPicPr>
          <p:nvPr/>
        </p:nvPicPr>
        <p:blipFill>
          <a:blip r:embed="rId3"/>
          <a:stretch>
            <a:fillRect/>
          </a:stretch>
        </p:blipFill>
        <p:spPr>
          <a:xfrm>
            <a:off x="1037590" y="3672205"/>
            <a:ext cx="3441700" cy="2119630"/>
          </a:xfrm>
          <a:prstGeom prst="rect">
            <a:avLst/>
          </a:prstGeom>
        </p:spPr>
      </p:pic>
      <p:pic>
        <p:nvPicPr>
          <p:cNvPr id="23" name="图片 22">
            <a:extLst>
              <a:ext uri="{FF2B5EF4-FFF2-40B4-BE49-F238E27FC236}">
                <a16:creationId xmlns:a16="http://schemas.microsoft.com/office/drawing/2014/main" id="{3F939FD3-317A-0B0E-66D0-F7BB789A728D}"/>
              </a:ext>
            </a:extLst>
          </p:cNvPr>
          <p:cNvPicPr>
            <a:picLocks noChangeAspect="1"/>
          </p:cNvPicPr>
          <p:nvPr/>
        </p:nvPicPr>
        <p:blipFill>
          <a:blip r:embed="rId4"/>
          <a:stretch>
            <a:fillRect/>
          </a:stretch>
        </p:blipFill>
        <p:spPr>
          <a:xfrm>
            <a:off x="10673849" y="363767"/>
            <a:ext cx="1188000" cy="437681"/>
          </a:xfrm>
          <a:prstGeom prst="rect">
            <a:avLst/>
          </a:prstGeom>
        </p:spPr>
      </p:pic>
      <p:sp>
        <p:nvSpPr>
          <p:cNvPr id="114" name="矩形 113">
            <a:extLst>
              <a:ext uri="{FF2B5EF4-FFF2-40B4-BE49-F238E27FC236}">
                <a16:creationId xmlns:a16="http://schemas.microsoft.com/office/drawing/2014/main" id="{07453F30-AE01-98C1-32CC-0AB4B9773480}"/>
              </a:ext>
            </a:extLst>
          </p:cNvPr>
          <p:cNvSpPr/>
          <p:nvPr/>
        </p:nvSpPr>
        <p:spPr>
          <a:xfrm>
            <a:off x="5133655" y="1180637"/>
            <a:ext cx="6714205" cy="5482370"/>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0" cap="none" spc="0" normalizeH="0" baseline="0" noProof="0" dirty="0">
              <a:ln>
                <a:noFill/>
              </a:ln>
              <a:solidFill>
                <a:srgbClr val="000000"/>
              </a:solidFill>
              <a:effectLst/>
              <a:uLnTx/>
              <a:uFillTx/>
              <a:latin typeface="Arial" panose="020B0604020202090204"/>
              <a:ea typeface="微软雅黑"/>
              <a:cs typeface="+mn-cs"/>
            </a:endParaRPr>
          </a:p>
        </p:txBody>
      </p:sp>
      <p:sp>
        <p:nvSpPr>
          <p:cNvPr id="115" name="圆角矩形 124">
            <a:extLst>
              <a:ext uri="{FF2B5EF4-FFF2-40B4-BE49-F238E27FC236}">
                <a16:creationId xmlns:a16="http://schemas.microsoft.com/office/drawing/2014/main" id="{B3AB47F7-D9B0-1D63-62EB-91C8B8EB04D9}"/>
              </a:ext>
            </a:extLst>
          </p:cNvPr>
          <p:cNvSpPr/>
          <p:nvPr/>
        </p:nvSpPr>
        <p:spPr>
          <a:xfrm>
            <a:off x="9358818" y="2315910"/>
            <a:ext cx="2334744" cy="3043618"/>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16" name="矩形 115">
            <a:extLst>
              <a:ext uri="{FF2B5EF4-FFF2-40B4-BE49-F238E27FC236}">
                <a16:creationId xmlns:a16="http://schemas.microsoft.com/office/drawing/2014/main" id="{46509883-11E2-E2A5-6418-4EC2DED88B1A}"/>
              </a:ext>
            </a:extLst>
          </p:cNvPr>
          <p:cNvSpPr/>
          <p:nvPr/>
        </p:nvSpPr>
        <p:spPr>
          <a:xfrm>
            <a:off x="5514995" y="3089917"/>
            <a:ext cx="3343759" cy="79242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17" name="矩形 116">
            <a:extLst>
              <a:ext uri="{FF2B5EF4-FFF2-40B4-BE49-F238E27FC236}">
                <a16:creationId xmlns:a16="http://schemas.microsoft.com/office/drawing/2014/main" id="{E15FE9A4-98A5-4822-B3C2-1CE9B50B7DA9}"/>
              </a:ext>
            </a:extLst>
          </p:cNvPr>
          <p:cNvSpPr/>
          <p:nvPr/>
        </p:nvSpPr>
        <p:spPr>
          <a:xfrm>
            <a:off x="5514995" y="3919115"/>
            <a:ext cx="3343759" cy="68912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18" name="矩形 117">
            <a:extLst>
              <a:ext uri="{FF2B5EF4-FFF2-40B4-BE49-F238E27FC236}">
                <a16:creationId xmlns:a16="http://schemas.microsoft.com/office/drawing/2014/main" id="{B22A0459-FA05-305E-DE47-A41371E4BD52}"/>
              </a:ext>
            </a:extLst>
          </p:cNvPr>
          <p:cNvSpPr/>
          <p:nvPr/>
        </p:nvSpPr>
        <p:spPr>
          <a:xfrm>
            <a:off x="5818011" y="3152982"/>
            <a:ext cx="2190318" cy="672990"/>
          </a:xfrm>
          <a:prstGeom prst="rect">
            <a:avLst/>
          </a:prstGeom>
          <a:solidFill>
            <a:srgbClr val="FFFFFF"/>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19" name="矩形 118">
            <a:extLst>
              <a:ext uri="{FF2B5EF4-FFF2-40B4-BE49-F238E27FC236}">
                <a16:creationId xmlns:a16="http://schemas.microsoft.com/office/drawing/2014/main" id="{85ECE825-1857-D7AC-3E0F-1B794ABF3919}"/>
              </a:ext>
            </a:extLst>
          </p:cNvPr>
          <p:cNvSpPr/>
          <p:nvPr/>
        </p:nvSpPr>
        <p:spPr>
          <a:xfrm>
            <a:off x="5818011" y="3973541"/>
            <a:ext cx="2190318" cy="589948"/>
          </a:xfrm>
          <a:prstGeom prst="rect">
            <a:avLst/>
          </a:prstGeom>
          <a:solidFill>
            <a:srgbClr val="FFFFFF"/>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0" name="矩形 119">
            <a:extLst>
              <a:ext uri="{FF2B5EF4-FFF2-40B4-BE49-F238E27FC236}">
                <a16:creationId xmlns:a16="http://schemas.microsoft.com/office/drawing/2014/main" id="{3DAB639C-FD0A-CAC5-4082-30708F92A4B7}"/>
              </a:ext>
            </a:extLst>
          </p:cNvPr>
          <p:cNvSpPr/>
          <p:nvPr/>
        </p:nvSpPr>
        <p:spPr>
          <a:xfrm>
            <a:off x="5514995" y="4643666"/>
            <a:ext cx="3343759" cy="14134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1" name="矩形 120">
            <a:extLst>
              <a:ext uri="{FF2B5EF4-FFF2-40B4-BE49-F238E27FC236}">
                <a16:creationId xmlns:a16="http://schemas.microsoft.com/office/drawing/2014/main" id="{66766547-C167-239D-5D82-3A5EBAEE8D40}"/>
              </a:ext>
            </a:extLst>
          </p:cNvPr>
          <p:cNvSpPr/>
          <p:nvPr/>
        </p:nvSpPr>
        <p:spPr>
          <a:xfrm>
            <a:off x="5514995" y="4818022"/>
            <a:ext cx="3343759" cy="14134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2" name="矩形 121">
            <a:extLst>
              <a:ext uri="{FF2B5EF4-FFF2-40B4-BE49-F238E27FC236}">
                <a16:creationId xmlns:a16="http://schemas.microsoft.com/office/drawing/2014/main" id="{C7AE7A86-4696-0F1D-6D2C-13CCC0898971}"/>
              </a:ext>
            </a:extLst>
          </p:cNvPr>
          <p:cNvSpPr/>
          <p:nvPr/>
        </p:nvSpPr>
        <p:spPr>
          <a:xfrm>
            <a:off x="5514995" y="4992377"/>
            <a:ext cx="3343759" cy="27091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3" name="文本框 122">
            <a:extLst>
              <a:ext uri="{FF2B5EF4-FFF2-40B4-BE49-F238E27FC236}">
                <a16:creationId xmlns:a16="http://schemas.microsoft.com/office/drawing/2014/main" id="{6900118A-4239-1996-1E11-679BB23DEF4E}"/>
              </a:ext>
            </a:extLst>
          </p:cNvPr>
          <p:cNvSpPr txBox="1"/>
          <p:nvPr/>
        </p:nvSpPr>
        <p:spPr>
          <a:xfrm>
            <a:off x="5133655" y="929269"/>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背景</a:t>
            </a:r>
          </a:p>
        </p:txBody>
      </p:sp>
      <p:sp>
        <p:nvSpPr>
          <p:cNvPr id="124" name="文本框 123">
            <a:extLst>
              <a:ext uri="{FF2B5EF4-FFF2-40B4-BE49-F238E27FC236}">
                <a16:creationId xmlns:a16="http://schemas.microsoft.com/office/drawing/2014/main" id="{DC452C61-B311-6F80-BA20-FEF791F0E81B}"/>
              </a:ext>
            </a:extLst>
          </p:cNvPr>
          <p:cNvSpPr txBox="1"/>
          <p:nvPr/>
        </p:nvSpPr>
        <p:spPr>
          <a:xfrm>
            <a:off x="5133655" y="1936423"/>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方案</a:t>
            </a:r>
          </a:p>
        </p:txBody>
      </p:sp>
      <p:sp>
        <p:nvSpPr>
          <p:cNvPr id="125" name="文本框 124">
            <a:extLst>
              <a:ext uri="{FF2B5EF4-FFF2-40B4-BE49-F238E27FC236}">
                <a16:creationId xmlns:a16="http://schemas.microsoft.com/office/drawing/2014/main" id="{FF62F0CE-C885-4B8B-DBF2-0D7582DA98EB}"/>
              </a:ext>
            </a:extLst>
          </p:cNvPr>
          <p:cNvSpPr txBox="1"/>
          <p:nvPr/>
        </p:nvSpPr>
        <p:spPr>
          <a:xfrm>
            <a:off x="5133655" y="5468001"/>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价值</a:t>
            </a:r>
          </a:p>
        </p:txBody>
      </p:sp>
      <p:sp>
        <p:nvSpPr>
          <p:cNvPr id="126" name="文本框 125">
            <a:extLst>
              <a:ext uri="{FF2B5EF4-FFF2-40B4-BE49-F238E27FC236}">
                <a16:creationId xmlns:a16="http://schemas.microsoft.com/office/drawing/2014/main" id="{B165C9E7-E2C5-95DC-4696-85ED8E20DC6A}"/>
              </a:ext>
            </a:extLst>
          </p:cNvPr>
          <p:cNvSpPr txBox="1"/>
          <p:nvPr/>
        </p:nvSpPr>
        <p:spPr>
          <a:xfrm>
            <a:off x="5364581" y="1291399"/>
            <a:ext cx="6183254" cy="6001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面对企业高速发展与上市合规性提升的双重驱动，集团携手先胜打造智能合并新底座，搭建统一的合并报表管理平台，推动“业务</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核算</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报表”一体化，实现自动化、高效运算、安全合规、灵活扩展的四大核心目标，</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2026</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年</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3</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月完成系统上线切换。</a:t>
            </a:r>
          </a:p>
        </p:txBody>
      </p:sp>
      <p:sp>
        <p:nvSpPr>
          <p:cNvPr id="127" name="文本框 126">
            <a:extLst>
              <a:ext uri="{FF2B5EF4-FFF2-40B4-BE49-F238E27FC236}">
                <a16:creationId xmlns:a16="http://schemas.microsoft.com/office/drawing/2014/main" id="{8EF53245-197B-AEED-0AEE-4A8B290FCBAD}"/>
              </a:ext>
            </a:extLst>
          </p:cNvPr>
          <p:cNvSpPr txBox="1"/>
          <p:nvPr/>
        </p:nvSpPr>
        <p:spPr>
          <a:xfrm>
            <a:off x="5232702" y="5851742"/>
            <a:ext cx="1623578" cy="6488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合并全流程自动化</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数据自动采集、内部交易自动化抵销、报表附注自动生成，大幅提升合并报表编制效率</a:t>
            </a:r>
            <a:endPar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28" name="文本框 127">
            <a:extLst>
              <a:ext uri="{FF2B5EF4-FFF2-40B4-BE49-F238E27FC236}">
                <a16:creationId xmlns:a16="http://schemas.microsoft.com/office/drawing/2014/main" id="{F56C4377-24A1-8CDC-D2DC-CBB470458573}"/>
              </a:ext>
            </a:extLst>
          </p:cNvPr>
          <p:cNvSpPr txBox="1"/>
          <p:nvPr/>
        </p:nvSpPr>
        <p:spPr>
          <a:xfrm>
            <a:off x="6899814" y="5851742"/>
            <a:ext cx="1623578" cy="6488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全链路数据管控与分析</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实现数据全链路追溯，提供多维度、多口径财务分析能力，支撑多维度经营分析与管理决策</a:t>
            </a:r>
            <a:endPar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29" name="文本框 128">
            <a:extLst>
              <a:ext uri="{FF2B5EF4-FFF2-40B4-BE49-F238E27FC236}">
                <a16:creationId xmlns:a16="http://schemas.microsoft.com/office/drawing/2014/main" id="{B1749901-F1E9-BDC1-FF6C-396859660A5D}"/>
              </a:ext>
            </a:extLst>
          </p:cNvPr>
          <p:cNvSpPr txBox="1"/>
          <p:nvPr/>
        </p:nvSpPr>
        <p:spPr>
          <a:xfrm>
            <a:off x="8566926" y="5851742"/>
            <a:ext cx="1623578" cy="6488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全栈信创</a:t>
            </a:r>
            <a:r>
              <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a:t>
            </a: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全级次管控</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完成全栈信创替代，强化全级次财务管控，满足监管披露、国资上报等多场景合规需求</a:t>
            </a:r>
            <a:endPar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30" name="文本框 129">
            <a:extLst>
              <a:ext uri="{FF2B5EF4-FFF2-40B4-BE49-F238E27FC236}">
                <a16:creationId xmlns:a16="http://schemas.microsoft.com/office/drawing/2014/main" id="{029A2A43-BA53-29AC-1570-9BF34CFDD24D}"/>
              </a:ext>
            </a:extLst>
          </p:cNvPr>
          <p:cNvSpPr txBox="1"/>
          <p:nvPr/>
        </p:nvSpPr>
        <p:spPr>
          <a:xfrm>
            <a:off x="10234038" y="5851742"/>
            <a:ext cx="1696326" cy="6488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可扩展财务数字化中台</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与其他财务系统深度融合，搭建高适配、可扩展的系统架构，支撑集团财务数字化长期发展</a:t>
            </a:r>
            <a:endPar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131" name="圆角矩形 24">
            <a:extLst>
              <a:ext uri="{FF2B5EF4-FFF2-40B4-BE49-F238E27FC236}">
                <a16:creationId xmlns:a16="http://schemas.microsoft.com/office/drawing/2014/main" id="{DBDC90D5-652D-14ED-3A21-A01C1BEC302C}"/>
              </a:ext>
            </a:extLst>
          </p:cNvPr>
          <p:cNvSpPr/>
          <p:nvPr/>
        </p:nvSpPr>
        <p:spPr>
          <a:xfrm>
            <a:off x="5274850" y="2315910"/>
            <a:ext cx="3828650" cy="237677"/>
          </a:xfrm>
          <a:prstGeom prst="roundRect">
            <a:avLst>
              <a:gd name="adj" fmla="val 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建设方案：系统架构</a:t>
            </a:r>
          </a:p>
        </p:txBody>
      </p:sp>
      <p:sp>
        <p:nvSpPr>
          <p:cNvPr id="132" name="三角形 28">
            <a:extLst>
              <a:ext uri="{FF2B5EF4-FFF2-40B4-BE49-F238E27FC236}">
                <a16:creationId xmlns:a16="http://schemas.microsoft.com/office/drawing/2014/main" id="{6EE40EC4-0F49-4D70-CEF8-DE97961FC2B0}"/>
              </a:ext>
            </a:extLst>
          </p:cNvPr>
          <p:cNvSpPr/>
          <p:nvPr/>
        </p:nvSpPr>
        <p:spPr>
          <a:xfrm>
            <a:off x="5311194" y="2741616"/>
            <a:ext cx="3782066" cy="276999"/>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统一财务报表平台</a:t>
            </a:r>
          </a:p>
        </p:txBody>
      </p:sp>
      <p:sp>
        <p:nvSpPr>
          <p:cNvPr id="133" name="圆角矩形 29">
            <a:extLst>
              <a:ext uri="{FF2B5EF4-FFF2-40B4-BE49-F238E27FC236}">
                <a16:creationId xmlns:a16="http://schemas.microsoft.com/office/drawing/2014/main" id="{7BACD1B7-058C-D921-5158-DC3CBB65EF50}"/>
              </a:ext>
            </a:extLst>
          </p:cNvPr>
          <p:cNvSpPr/>
          <p:nvPr/>
        </p:nvSpPr>
        <p:spPr>
          <a:xfrm>
            <a:off x="5912303" y="3195824"/>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法定报表</a:t>
            </a:r>
          </a:p>
        </p:txBody>
      </p:sp>
      <p:sp>
        <p:nvSpPr>
          <p:cNvPr id="134" name="文本框 133">
            <a:extLst>
              <a:ext uri="{FF2B5EF4-FFF2-40B4-BE49-F238E27FC236}">
                <a16:creationId xmlns:a16="http://schemas.microsoft.com/office/drawing/2014/main" id="{85FE0615-45D1-B332-0CDA-C2413F5D5758}"/>
              </a:ext>
            </a:extLst>
          </p:cNvPr>
          <p:cNvSpPr txBox="1"/>
          <p:nvPr/>
        </p:nvSpPr>
        <p:spPr>
          <a:xfrm>
            <a:off x="5580780" y="3212275"/>
            <a:ext cx="157800" cy="589948"/>
          </a:xfrm>
          <a:prstGeom prst="rect">
            <a:avLst/>
          </a:prstGeom>
          <a:noFill/>
          <a:ln>
            <a:noFill/>
          </a:ln>
        </p:spPr>
        <p:txBody>
          <a:bodyPr vert="eaVert"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统一报表展现</a:t>
            </a:r>
          </a:p>
        </p:txBody>
      </p:sp>
      <p:sp>
        <p:nvSpPr>
          <p:cNvPr id="135" name="圆角矩形 31">
            <a:extLst>
              <a:ext uri="{FF2B5EF4-FFF2-40B4-BE49-F238E27FC236}">
                <a16:creationId xmlns:a16="http://schemas.microsoft.com/office/drawing/2014/main" id="{537651CD-2AE4-6FE7-5733-1C015B1FF427}"/>
              </a:ext>
            </a:extLst>
          </p:cNvPr>
          <p:cNvSpPr/>
          <p:nvPr/>
        </p:nvSpPr>
        <p:spPr>
          <a:xfrm>
            <a:off x="6615881" y="3195824"/>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管理报表</a:t>
            </a:r>
          </a:p>
        </p:txBody>
      </p:sp>
      <p:sp>
        <p:nvSpPr>
          <p:cNvPr id="136" name="圆角矩形 32">
            <a:extLst>
              <a:ext uri="{FF2B5EF4-FFF2-40B4-BE49-F238E27FC236}">
                <a16:creationId xmlns:a16="http://schemas.microsoft.com/office/drawing/2014/main" id="{588CF7EE-6E65-89D8-FBC6-279A94F1FB8E}"/>
              </a:ext>
            </a:extLst>
          </p:cNvPr>
          <p:cNvSpPr/>
          <p:nvPr/>
        </p:nvSpPr>
        <p:spPr>
          <a:xfrm>
            <a:off x="7344539" y="3195824"/>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监管报表</a:t>
            </a:r>
          </a:p>
        </p:txBody>
      </p:sp>
      <p:sp>
        <p:nvSpPr>
          <p:cNvPr id="137" name="圆角矩形 33">
            <a:extLst>
              <a:ext uri="{FF2B5EF4-FFF2-40B4-BE49-F238E27FC236}">
                <a16:creationId xmlns:a16="http://schemas.microsoft.com/office/drawing/2014/main" id="{C1318AEC-A322-71FE-8442-A141C1F976C9}"/>
              </a:ext>
            </a:extLst>
          </p:cNvPr>
          <p:cNvSpPr/>
          <p:nvPr/>
        </p:nvSpPr>
        <p:spPr>
          <a:xfrm>
            <a:off x="8182900" y="3195824"/>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成本报表</a:t>
            </a:r>
          </a:p>
        </p:txBody>
      </p:sp>
      <p:sp>
        <p:nvSpPr>
          <p:cNvPr id="138" name="圆角矩形 34">
            <a:extLst>
              <a:ext uri="{FF2B5EF4-FFF2-40B4-BE49-F238E27FC236}">
                <a16:creationId xmlns:a16="http://schemas.microsoft.com/office/drawing/2014/main" id="{47A41DF1-25C4-15BF-8005-CDFD0038A391}"/>
              </a:ext>
            </a:extLst>
          </p:cNvPr>
          <p:cNvSpPr/>
          <p:nvPr/>
        </p:nvSpPr>
        <p:spPr>
          <a:xfrm>
            <a:off x="5890809" y="3328174"/>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资产负债表</a:t>
            </a:r>
          </a:p>
        </p:txBody>
      </p:sp>
      <p:sp>
        <p:nvSpPr>
          <p:cNvPr id="139" name="圆角矩形 35">
            <a:extLst>
              <a:ext uri="{FF2B5EF4-FFF2-40B4-BE49-F238E27FC236}">
                <a16:creationId xmlns:a16="http://schemas.microsoft.com/office/drawing/2014/main" id="{C6D1CC30-AFC0-246A-CB1D-1F90E7F86286}"/>
              </a:ext>
            </a:extLst>
          </p:cNvPr>
          <p:cNvSpPr/>
          <p:nvPr/>
        </p:nvSpPr>
        <p:spPr>
          <a:xfrm>
            <a:off x="5890809" y="3441129"/>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现金流量表</a:t>
            </a:r>
          </a:p>
        </p:txBody>
      </p:sp>
      <p:sp>
        <p:nvSpPr>
          <p:cNvPr id="140" name="圆角矩形 36">
            <a:extLst>
              <a:ext uri="{FF2B5EF4-FFF2-40B4-BE49-F238E27FC236}">
                <a16:creationId xmlns:a16="http://schemas.microsoft.com/office/drawing/2014/main" id="{B5863B32-C267-22B3-654C-3E7EA9034FE4}"/>
              </a:ext>
            </a:extLst>
          </p:cNvPr>
          <p:cNvSpPr/>
          <p:nvPr/>
        </p:nvSpPr>
        <p:spPr>
          <a:xfrm>
            <a:off x="5890809" y="3548706"/>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附注表</a:t>
            </a:r>
          </a:p>
        </p:txBody>
      </p:sp>
      <p:sp>
        <p:nvSpPr>
          <p:cNvPr id="141" name="圆角矩形 37">
            <a:extLst>
              <a:ext uri="{FF2B5EF4-FFF2-40B4-BE49-F238E27FC236}">
                <a16:creationId xmlns:a16="http://schemas.microsoft.com/office/drawing/2014/main" id="{A1E0CEFA-5711-57EF-D1AD-619DAB456A2C}"/>
              </a:ext>
            </a:extLst>
          </p:cNvPr>
          <p:cNvSpPr/>
          <p:nvPr/>
        </p:nvSpPr>
        <p:spPr>
          <a:xfrm>
            <a:off x="6581117" y="3328174"/>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工程月报</a:t>
            </a:r>
          </a:p>
        </p:txBody>
      </p:sp>
      <p:sp>
        <p:nvSpPr>
          <p:cNvPr id="142" name="圆角矩形 38">
            <a:extLst>
              <a:ext uri="{FF2B5EF4-FFF2-40B4-BE49-F238E27FC236}">
                <a16:creationId xmlns:a16="http://schemas.microsoft.com/office/drawing/2014/main" id="{B75AACB2-ED0B-07B0-987C-7FD745D4BBED}"/>
              </a:ext>
            </a:extLst>
          </p:cNvPr>
          <p:cNvSpPr/>
          <p:nvPr/>
        </p:nvSpPr>
        <p:spPr>
          <a:xfrm>
            <a:off x="6581117" y="3441129"/>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资产月报</a:t>
            </a:r>
          </a:p>
        </p:txBody>
      </p:sp>
      <p:sp>
        <p:nvSpPr>
          <p:cNvPr id="143" name="圆角矩形 39">
            <a:extLst>
              <a:ext uri="{FF2B5EF4-FFF2-40B4-BE49-F238E27FC236}">
                <a16:creationId xmlns:a16="http://schemas.microsoft.com/office/drawing/2014/main" id="{F8B3B915-BD97-F57E-7C66-66820EEA67B0}"/>
              </a:ext>
            </a:extLst>
          </p:cNvPr>
          <p:cNvSpPr/>
          <p:nvPr/>
        </p:nvSpPr>
        <p:spPr>
          <a:xfrm>
            <a:off x="6581117" y="3548706"/>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损益月报</a:t>
            </a:r>
          </a:p>
        </p:txBody>
      </p:sp>
      <p:sp>
        <p:nvSpPr>
          <p:cNvPr id="144" name="圆角矩形 40">
            <a:extLst>
              <a:ext uri="{FF2B5EF4-FFF2-40B4-BE49-F238E27FC236}">
                <a16:creationId xmlns:a16="http://schemas.microsoft.com/office/drawing/2014/main" id="{C3E3705B-639F-1830-C9BB-2866CE121179}"/>
              </a:ext>
            </a:extLst>
          </p:cNvPr>
          <p:cNvSpPr/>
          <p:nvPr/>
        </p:nvSpPr>
        <p:spPr>
          <a:xfrm>
            <a:off x="7306690" y="3328174"/>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国资委月报</a:t>
            </a:r>
          </a:p>
        </p:txBody>
      </p:sp>
      <p:sp>
        <p:nvSpPr>
          <p:cNvPr id="145" name="圆角矩形 41">
            <a:extLst>
              <a:ext uri="{FF2B5EF4-FFF2-40B4-BE49-F238E27FC236}">
                <a16:creationId xmlns:a16="http://schemas.microsoft.com/office/drawing/2014/main" id="{C3248B66-46E2-290F-EFA2-CBC215A81143}"/>
              </a:ext>
            </a:extLst>
          </p:cNvPr>
          <p:cNvSpPr/>
          <p:nvPr/>
        </p:nvSpPr>
        <p:spPr>
          <a:xfrm>
            <a:off x="7306690" y="3441129"/>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财政部月表</a:t>
            </a:r>
          </a:p>
        </p:txBody>
      </p:sp>
      <p:sp>
        <p:nvSpPr>
          <p:cNvPr id="146" name="圆角矩形 42">
            <a:extLst>
              <a:ext uri="{FF2B5EF4-FFF2-40B4-BE49-F238E27FC236}">
                <a16:creationId xmlns:a16="http://schemas.microsoft.com/office/drawing/2014/main" id="{4FD490C8-4BBD-B1D0-FE00-8F70377BCBEA}"/>
              </a:ext>
            </a:extLst>
          </p:cNvPr>
          <p:cNvSpPr/>
          <p:nvPr/>
        </p:nvSpPr>
        <p:spPr>
          <a:xfrm>
            <a:off x="7306690" y="3548706"/>
            <a:ext cx="623013"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国资委决算</a:t>
            </a:r>
          </a:p>
        </p:txBody>
      </p:sp>
      <p:sp>
        <p:nvSpPr>
          <p:cNvPr id="147" name="圆角矩形 43">
            <a:extLst>
              <a:ext uri="{FF2B5EF4-FFF2-40B4-BE49-F238E27FC236}">
                <a16:creationId xmlns:a16="http://schemas.microsoft.com/office/drawing/2014/main" id="{C1900623-8BFE-1BB3-5A15-CA919A3DBB66}"/>
              </a:ext>
            </a:extLst>
          </p:cNvPr>
          <p:cNvSpPr/>
          <p:nvPr/>
        </p:nvSpPr>
        <p:spPr>
          <a:xfrm>
            <a:off x="8114425" y="3328174"/>
            <a:ext cx="682897"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成本管理月报</a:t>
            </a:r>
          </a:p>
        </p:txBody>
      </p:sp>
      <p:sp>
        <p:nvSpPr>
          <p:cNvPr id="148" name="圆角矩形 44">
            <a:extLst>
              <a:ext uri="{FF2B5EF4-FFF2-40B4-BE49-F238E27FC236}">
                <a16:creationId xmlns:a16="http://schemas.microsoft.com/office/drawing/2014/main" id="{13D413FF-A5B3-C95D-643E-827C71D95743}"/>
              </a:ext>
            </a:extLst>
          </p:cNvPr>
          <p:cNvSpPr/>
          <p:nvPr/>
        </p:nvSpPr>
        <p:spPr>
          <a:xfrm>
            <a:off x="8114425" y="3459014"/>
            <a:ext cx="682897"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网运成本总表</a:t>
            </a:r>
          </a:p>
        </p:txBody>
      </p:sp>
      <p:sp>
        <p:nvSpPr>
          <p:cNvPr id="149" name="圆角矩形 45">
            <a:extLst>
              <a:ext uri="{FF2B5EF4-FFF2-40B4-BE49-F238E27FC236}">
                <a16:creationId xmlns:a16="http://schemas.microsoft.com/office/drawing/2014/main" id="{12BE000B-1863-E122-B926-A59DCAD0AAC8}"/>
              </a:ext>
            </a:extLst>
          </p:cNvPr>
          <p:cNvSpPr/>
          <p:nvPr/>
        </p:nvSpPr>
        <p:spPr>
          <a:xfrm>
            <a:off x="8114425" y="3580792"/>
            <a:ext cx="682897"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分专业线报表</a:t>
            </a:r>
          </a:p>
        </p:txBody>
      </p:sp>
      <p:sp>
        <p:nvSpPr>
          <p:cNvPr id="150" name="圆角矩形 46">
            <a:extLst>
              <a:ext uri="{FF2B5EF4-FFF2-40B4-BE49-F238E27FC236}">
                <a16:creationId xmlns:a16="http://schemas.microsoft.com/office/drawing/2014/main" id="{CA641D19-ADE0-ECE8-C72E-0D85FEF96B49}"/>
              </a:ext>
            </a:extLst>
          </p:cNvPr>
          <p:cNvSpPr/>
          <p:nvPr/>
        </p:nvSpPr>
        <p:spPr>
          <a:xfrm>
            <a:off x="8114425" y="3706750"/>
            <a:ext cx="682897"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大起底报表</a:t>
            </a:r>
          </a:p>
        </p:txBody>
      </p:sp>
      <p:sp>
        <p:nvSpPr>
          <p:cNvPr id="151" name="圆角矩形 47">
            <a:extLst>
              <a:ext uri="{FF2B5EF4-FFF2-40B4-BE49-F238E27FC236}">
                <a16:creationId xmlns:a16="http://schemas.microsoft.com/office/drawing/2014/main" id="{36E9411A-DA36-8F63-6C99-F04D359DDD1A}"/>
              </a:ext>
            </a:extLst>
          </p:cNvPr>
          <p:cNvSpPr/>
          <p:nvPr/>
        </p:nvSpPr>
        <p:spPr>
          <a:xfrm>
            <a:off x="5890809" y="3675775"/>
            <a:ext cx="4694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指标</a:t>
            </a:r>
          </a:p>
        </p:txBody>
      </p:sp>
      <p:sp>
        <p:nvSpPr>
          <p:cNvPr id="152" name="圆角矩形 48">
            <a:extLst>
              <a:ext uri="{FF2B5EF4-FFF2-40B4-BE49-F238E27FC236}">
                <a16:creationId xmlns:a16="http://schemas.microsoft.com/office/drawing/2014/main" id="{4D8D4946-1289-29C4-DD50-FF3360D85A0C}"/>
              </a:ext>
            </a:extLst>
          </p:cNvPr>
          <p:cNvSpPr/>
          <p:nvPr/>
        </p:nvSpPr>
        <p:spPr>
          <a:xfrm>
            <a:off x="6412081" y="3675775"/>
            <a:ext cx="4694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维度</a:t>
            </a:r>
          </a:p>
        </p:txBody>
      </p:sp>
      <p:sp>
        <p:nvSpPr>
          <p:cNvPr id="153" name="圆角矩形 49">
            <a:extLst>
              <a:ext uri="{FF2B5EF4-FFF2-40B4-BE49-F238E27FC236}">
                <a16:creationId xmlns:a16="http://schemas.microsoft.com/office/drawing/2014/main" id="{E1714DCF-BF65-5324-6D81-BCFEF763C9B5}"/>
              </a:ext>
            </a:extLst>
          </p:cNvPr>
          <p:cNvSpPr/>
          <p:nvPr/>
        </p:nvSpPr>
        <p:spPr>
          <a:xfrm>
            <a:off x="6933353" y="3675775"/>
            <a:ext cx="4694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规则</a:t>
            </a:r>
          </a:p>
        </p:txBody>
      </p:sp>
      <p:sp>
        <p:nvSpPr>
          <p:cNvPr id="154" name="圆角矩形 50">
            <a:extLst>
              <a:ext uri="{FF2B5EF4-FFF2-40B4-BE49-F238E27FC236}">
                <a16:creationId xmlns:a16="http://schemas.microsoft.com/office/drawing/2014/main" id="{51337358-35F2-A0EA-DD29-238552D26971}"/>
              </a:ext>
            </a:extLst>
          </p:cNvPr>
          <p:cNvSpPr/>
          <p:nvPr/>
        </p:nvSpPr>
        <p:spPr>
          <a:xfrm>
            <a:off x="7454625" y="3675775"/>
            <a:ext cx="4694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表单</a:t>
            </a:r>
          </a:p>
        </p:txBody>
      </p:sp>
      <p:sp>
        <p:nvSpPr>
          <p:cNvPr id="155" name="文本框 154">
            <a:extLst>
              <a:ext uri="{FF2B5EF4-FFF2-40B4-BE49-F238E27FC236}">
                <a16:creationId xmlns:a16="http://schemas.microsoft.com/office/drawing/2014/main" id="{75F37ED9-58A9-F396-500B-D361873ADDFE}"/>
              </a:ext>
            </a:extLst>
          </p:cNvPr>
          <p:cNvSpPr txBox="1"/>
          <p:nvPr/>
        </p:nvSpPr>
        <p:spPr>
          <a:xfrm>
            <a:off x="5580780" y="3981582"/>
            <a:ext cx="157800" cy="589948"/>
          </a:xfrm>
          <a:prstGeom prst="rect">
            <a:avLst/>
          </a:prstGeom>
          <a:noFill/>
          <a:ln>
            <a:noFill/>
          </a:ln>
        </p:spPr>
        <p:txBody>
          <a:bodyPr vert="eaVert"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统一报表编制</a:t>
            </a:r>
          </a:p>
        </p:txBody>
      </p:sp>
      <p:sp>
        <p:nvSpPr>
          <p:cNvPr id="156" name="圆角矩形 52">
            <a:extLst>
              <a:ext uri="{FF2B5EF4-FFF2-40B4-BE49-F238E27FC236}">
                <a16:creationId xmlns:a16="http://schemas.microsoft.com/office/drawing/2014/main" id="{D8996FE3-2DBB-6AB7-2235-1A2DA3FEA14D}"/>
              </a:ext>
            </a:extLst>
          </p:cNvPr>
          <p:cNvSpPr/>
          <p:nvPr/>
        </p:nvSpPr>
        <p:spPr>
          <a:xfrm>
            <a:off x="5946458" y="4001629"/>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对账核对</a:t>
            </a:r>
          </a:p>
        </p:txBody>
      </p:sp>
      <p:sp>
        <p:nvSpPr>
          <p:cNvPr id="157" name="圆角矩形 53">
            <a:extLst>
              <a:ext uri="{FF2B5EF4-FFF2-40B4-BE49-F238E27FC236}">
                <a16:creationId xmlns:a16="http://schemas.microsoft.com/office/drawing/2014/main" id="{6A53FD6C-7813-B1F3-101D-AAA6D5B8E54F}"/>
              </a:ext>
            </a:extLst>
          </p:cNvPr>
          <p:cNvSpPr/>
          <p:nvPr/>
        </p:nvSpPr>
        <p:spPr>
          <a:xfrm>
            <a:off x="5892833" y="4105749"/>
            <a:ext cx="580667"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抵消日记账</a:t>
            </a:r>
          </a:p>
        </p:txBody>
      </p:sp>
      <p:sp>
        <p:nvSpPr>
          <p:cNvPr id="158" name="圆角矩形 54">
            <a:extLst>
              <a:ext uri="{FF2B5EF4-FFF2-40B4-BE49-F238E27FC236}">
                <a16:creationId xmlns:a16="http://schemas.microsoft.com/office/drawing/2014/main" id="{496A3509-60D0-1496-1760-0D5E65060089}"/>
              </a:ext>
            </a:extLst>
          </p:cNvPr>
          <p:cNvSpPr/>
          <p:nvPr/>
        </p:nvSpPr>
        <p:spPr>
          <a:xfrm>
            <a:off x="5892833" y="4218704"/>
            <a:ext cx="580667"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对账管理</a:t>
            </a:r>
          </a:p>
        </p:txBody>
      </p:sp>
      <p:sp>
        <p:nvSpPr>
          <p:cNvPr id="159" name="圆角矩形 55">
            <a:extLst>
              <a:ext uri="{FF2B5EF4-FFF2-40B4-BE49-F238E27FC236}">
                <a16:creationId xmlns:a16="http://schemas.microsoft.com/office/drawing/2014/main" id="{75FA898E-44B4-9E52-4D56-089B49EDA610}"/>
              </a:ext>
            </a:extLst>
          </p:cNvPr>
          <p:cNvSpPr/>
          <p:nvPr/>
        </p:nvSpPr>
        <p:spPr>
          <a:xfrm>
            <a:off x="5892833" y="4326281"/>
            <a:ext cx="580667"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关联交易管理</a:t>
            </a:r>
          </a:p>
        </p:txBody>
      </p:sp>
      <p:sp>
        <p:nvSpPr>
          <p:cNvPr id="160" name="圆角矩形 56">
            <a:extLst>
              <a:ext uri="{FF2B5EF4-FFF2-40B4-BE49-F238E27FC236}">
                <a16:creationId xmlns:a16="http://schemas.microsoft.com/office/drawing/2014/main" id="{D11A4999-7DE0-C353-560C-CBA5608B2267}"/>
              </a:ext>
            </a:extLst>
          </p:cNvPr>
          <p:cNvSpPr/>
          <p:nvPr/>
        </p:nvSpPr>
        <p:spPr>
          <a:xfrm>
            <a:off x="5892833" y="4437406"/>
            <a:ext cx="580667"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关联方管理</a:t>
            </a:r>
          </a:p>
        </p:txBody>
      </p:sp>
      <p:sp>
        <p:nvSpPr>
          <p:cNvPr id="161" name="圆角矩形 57">
            <a:extLst>
              <a:ext uri="{FF2B5EF4-FFF2-40B4-BE49-F238E27FC236}">
                <a16:creationId xmlns:a16="http://schemas.microsoft.com/office/drawing/2014/main" id="{C50A9495-C7CA-BD10-4394-5FEEA54B7A77}"/>
              </a:ext>
            </a:extLst>
          </p:cNvPr>
          <p:cNvSpPr/>
          <p:nvPr/>
        </p:nvSpPr>
        <p:spPr>
          <a:xfrm>
            <a:off x="6639775" y="4001629"/>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合并计算</a:t>
            </a:r>
          </a:p>
        </p:txBody>
      </p:sp>
      <p:sp>
        <p:nvSpPr>
          <p:cNvPr id="162" name="圆角矩形 58">
            <a:extLst>
              <a:ext uri="{FF2B5EF4-FFF2-40B4-BE49-F238E27FC236}">
                <a16:creationId xmlns:a16="http://schemas.microsoft.com/office/drawing/2014/main" id="{BC2AFEF7-E67D-9FE9-4945-74E7A48A81E3}"/>
              </a:ext>
            </a:extLst>
          </p:cNvPr>
          <p:cNvSpPr/>
          <p:nvPr/>
        </p:nvSpPr>
        <p:spPr>
          <a:xfrm>
            <a:off x="6596791" y="4105749"/>
            <a:ext cx="594020"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合并报表生成</a:t>
            </a:r>
          </a:p>
        </p:txBody>
      </p:sp>
      <p:sp>
        <p:nvSpPr>
          <p:cNvPr id="163" name="圆角矩形 59">
            <a:extLst>
              <a:ext uri="{FF2B5EF4-FFF2-40B4-BE49-F238E27FC236}">
                <a16:creationId xmlns:a16="http://schemas.microsoft.com/office/drawing/2014/main" id="{57182552-E288-2087-DE5E-FEC6EDB5A0F6}"/>
              </a:ext>
            </a:extLst>
          </p:cNvPr>
          <p:cNvSpPr/>
          <p:nvPr/>
        </p:nvSpPr>
        <p:spPr>
          <a:xfrm>
            <a:off x="6596791" y="4218704"/>
            <a:ext cx="594020"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数据调整</a:t>
            </a:r>
          </a:p>
        </p:txBody>
      </p:sp>
      <p:sp>
        <p:nvSpPr>
          <p:cNvPr id="164" name="圆角矩形 60">
            <a:extLst>
              <a:ext uri="{FF2B5EF4-FFF2-40B4-BE49-F238E27FC236}">
                <a16:creationId xmlns:a16="http://schemas.microsoft.com/office/drawing/2014/main" id="{A0C63CCC-B2A3-2403-1007-CFA60A4BF44F}"/>
              </a:ext>
            </a:extLst>
          </p:cNvPr>
          <p:cNvSpPr/>
          <p:nvPr/>
        </p:nvSpPr>
        <p:spPr>
          <a:xfrm>
            <a:off x="6596791" y="4326281"/>
            <a:ext cx="594020"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计算折算</a:t>
            </a:r>
          </a:p>
        </p:txBody>
      </p:sp>
      <p:sp>
        <p:nvSpPr>
          <p:cNvPr id="165" name="圆角矩形 61">
            <a:extLst>
              <a:ext uri="{FF2B5EF4-FFF2-40B4-BE49-F238E27FC236}">
                <a16:creationId xmlns:a16="http://schemas.microsoft.com/office/drawing/2014/main" id="{5E266DCC-D586-D9A5-9633-4D653F1F05CB}"/>
              </a:ext>
            </a:extLst>
          </p:cNvPr>
          <p:cNvSpPr/>
          <p:nvPr/>
        </p:nvSpPr>
        <p:spPr>
          <a:xfrm>
            <a:off x="6596791" y="4437406"/>
            <a:ext cx="594020"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合并数据加载</a:t>
            </a:r>
          </a:p>
        </p:txBody>
      </p:sp>
      <p:sp>
        <p:nvSpPr>
          <p:cNvPr id="166" name="圆角矩形 62">
            <a:extLst>
              <a:ext uri="{FF2B5EF4-FFF2-40B4-BE49-F238E27FC236}">
                <a16:creationId xmlns:a16="http://schemas.microsoft.com/office/drawing/2014/main" id="{461A7351-A4C0-9C6F-B7E0-C0AA04FC18AB}"/>
              </a:ext>
            </a:extLst>
          </p:cNvPr>
          <p:cNvSpPr/>
          <p:nvPr/>
        </p:nvSpPr>
        <p:spPr>
          <a:xfrm>
            <a:off x="7335644" y="4001629"/>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审核报送</a:t>
            </a:r>
          </a:p>
        </p:txBody>
      </p:sp>
      <p:sp>
        <p:nvSpPr>
          <p:cNvPr id="167" name="圆角矩形 63">
            <a:extLst>
              <a:ext uri="{FF2B5EF4-FFF2-40B4-BE49-F238E27FC236}">
                <a16:creationId xmlns:a16="http://schemas.microsoft.com/office/drawing/2014/main" id="{7AD84C81-193B-3232-AEE2-EEBC8654EFF9}"/>
              </a:ext>
            </a:extLst>
          </p:cNvPr>
          <p:cNvSpPr/>
          <p:nvPr/>
        </p:nvSpPr>
        <p:spPr>
          <a:xfrm>
            <a:off x="7343425" y="4105749"/>
            <a:ext cx="5806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监管文件生成</a:t>
            </a:r>
          </a:p>
        </p:txBody>
      </p:sp>
      <p:sp>
        <p:nvSpPr>
          <p:cNvPr id="168" name="圆角矩形 64">
            <a:extLst>
              <a:ext uri="{FF2B5EF4-FFF2-40B4-BE49-F238E27FC236}">
                <a16:creationId xmlns:a16="http://schemas.microsoft.com/office/drawing/2014/main" id="{6DF9C625-55D6-6471-DC2A-58FF3E6B6C09}"/>
              </a:ext>
            </a:extLst>
          </p:cNvPr>
          <p:cNvSpPr/>
          <p:nvPr/>
        </p:nvSpPr>
        <p:spPr>
          <a:xfrm>
            <a:off x="7343425" y="4218704"/>
            <a:ext cx="5806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汇总审批</a:t>
            </a:r>
          </a:p>
        </p:txBody>
      </p:sp>
      <p:sp>
        <p:nvSpPr>
          <p:cNvPr id="169" name="圆角矩形 65">
            <a:extLst>
              <a:ext uri="{FF2B5EF4-FFF2-40B4-BE49-F238E27FC236}">
                <a16:creationId xmlns:a16="http://schemas.microsoft.com/office/drawing/2014/main" id="{30B55F3C-ED58-8FE6-D053-C3BFE3A07A07}"/>
              </a:ext>
            </a:extLst>
          </p:cNvPr>
          <p:cNvSpPr/>
          <p:nvPr/>
        </p:nvSpPr>
        <p:spPr>
          <a:xfrm>
            <a:off x="7343425" y="4326281"/>
            <a:ext cx="5806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计算审核</a:t>
            </a:r>
          </a:p>
        </p:txBody>
      </p:sp>
      <p:sp>
        <p:nvSpPr>
          <p:cNvPr id="170" name="圆角矩形 66">
            <a:extLst>
              <a:ext uri="{FF2B5EF4-FFF2-40B4-BE49-F238E27FC236}">
                <a16:creationId xmlns:a16="http://schemas.microsoft.com/office/drawing/2014/main" id="{400F2D5D-2D2B-6EFC-95BB-723D52A55F39}"/>
              </a:ext>
            </a:extLst>
          </p:cNvPr>
          <p:cNvSpPr/>
          <p:nvPr/>
        </p:nvSpPr>
        <p:spPr>
          <a:xfrm>
            <a:off x="7343425" y="4437406"/>
            <a:ext cx="580668" cy="94062"/>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rPr>
              <a:t>监管数据导入</a:t>
            </a:r>
          </a:p>
        </p:txBody>
      </p:sp>
      <p:sp>
        <p:nvSpPr>
          <p:cNvPr id="171" name="圆角矩形 67">
            <a:extLst>
              <a:ext uri="{FF2B5EF4-FFF2-40B4-BE49-F238E27FC236}">
                <a16:creationId xmlns:a16="http://schemas.microsoft.com/office/drawing/2014/main" id="{417DAF06-21C7-6787-1A96-5B72FFEFAD57}"/>
              </a:ext>
            </a:extLst>
          </p:cNvPr>
          <p:cNvSpPr/>
          <p:nvPr/>
        </p:nvSpPr>
        <p:spPr>
          <a:xfrm>
            <a:off x="8154261" y="4001629"/>
            <a:ext cx="538326"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成本管理</a:t>
            </a:r>
          </a:p>
        </p:txBody>
      </p:sp>
      <p:sp>
        <p:nvSpPr>
          <p:cNvPr id="172" name="圆角矩形 68">
            <a:extLst>
              <a:ext uri="{FF2B5EF4-FFF2-40B4-BE49-F238E27FC236}">
                <a16:creationId xmlns:a16="http://schemas.microsoft.com/office/drawing/2014/main" id="{733CFD7F-A0DB-65C2-462B-261B32ED79D0}"/>
              </a:ext>
            </a:extLst>
          </p:cNvPr>
          <p:cNvSpPr/>
          <p:nvPr/>
        </p:nvSpPr>
        <p:spPr>
          <a:xfrm>
            <a:off x="8100184" y="4105749"/>
            <a:ext cx="666715"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成本报表生成</a:t>
            </a:r>
          </a:p>
        </p:txBody>
      </p:sp>
      <p:sp>
        <p:nvSpPr>
          <p:cNvPr id="173" name="圆角矩形 69">
            <a:extLst>
              <a:ext uri="{FF2B5EF4-FFF2-40B4-BE49-F238E27FC236}">
                <a16:creationId xmlns:a16="http://schemas.microsoft.com/office/drawing/2014/main" id="{336A52E0-393D-C4E6-CA5A-009757ACA1D4}"/>
              </a:ext>
            </a:extLst>
          </p:cNvPr>
          <p:cNvSpPr/>
          <p:nvPr/>
        </p:nvSpPr>
        <p:spPr>
          <a:xfrm>
            <a:off x="8100184" y="4218704"/>
            <a:ext cx="666715"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成本大起底</a:t>
            </a:r>
          </a:p>
        </p:txBody>
      </p:sp>
      <p:sp>
        <p:nvSpPr>
          <p:cNvPr id="174" name="圆角矩形 70">
            <a:extLst>
              <a:ext uri="{FF2B5EF4-FFF2-40B4-BE49-F238E27FC236}">
                <a16:creationId xmlns:a16="http://schemas.microsoft.com/office/drawing/2014/main" id="{09EAD3F6-CDCB-2693-4AC5-9667509BB0C7}"/>
              </a:ext>
            </a:extLst>
          </p:cNvPr>
          <p:cNvSpPr/>
          <p:nvPr/>
        </p:nvSpPr>
        <p:spPr>
          <a:xfrm>
            <a:off x="8100184" y="4326281"/>
            <a:ext cx="666715"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成本归集</a:t>
            </a:r>
          </a:p>
        </p:txBody>
      </p:sp>
      <p:sp>
        <p:nvSpPr>
          <p:cNvPr id="175" name="圆角矩形 71">
            <a:extLst>
              <a:ext uri="{FF2B5EF4-FFF2-40B4-BE49-F238E27FC236}">
                <a16:creationId xmlns:a16="http://schemas.microsoft.com/office/drawing/2014/main" id="{46F1088C-B2F5-BEF1-8E63-41EE4A77ADBA}"/>
              </a:ext>
            </a:extLst>
          </p:cNvPr>
          <p:cNvSpPr/>
          <p:nvPr/>
        </p:nvSpPr>
        <p:spPr>
          <a:xfrm>
            <a:off x="8100184" y="4437406"/>
            <a:ext cx="666715" cy="94062"/>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成本分摊</a:t>
            </a:r>
          </a:p>
        </p:txBody>
      </p:sp>
      <p:sp>
        <p:nvSpPr>
          <p:cNvPr id="176" name="圆角矩形 72">
            <a:extLst>
              <a:ext uri="{FF2B5EF4-FFF2-40B4-BE49-F238E27FC236}">
                <a16:creationId xmlns:a16="http://schemas.microsoft.com/office/drawing/2014/main" id="{E43A482A-CE55-1BA7-5EF2-6C3F94C52311}"/>
              </a:ext>
            </a:extLst>
          </p:cNvPr>
          <p:cNvSpPr/>
          <p:nvPr/>
        </p:nvSpPr>
        <p:spPr>
          <a:xfrm>
            <a:off x="5567975" y="4667965"/>
            <a:ext cx="660520"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统一模型管理</a:t>
            </a:r>
          </a:p>
        </p:txBody>
      </p:sp>
      <p:sp>
        <p:nvSpPr>
          <p:cNvPr id="177" name="圆角矩形 73">
            <a:extLst>
              <a:ext uri="{FF2B5EF4-FFF2-40B4-BE49-F238E27FC236}">
                <a16:creationId xmlns:a16="http://schemas.microsoft.com/office/drawing/2014/main" id="{447A7A28-5D15-B786-9BE1-49BE499AC79A}"/>
              </a:ext>
            </a:extLst>
          </p:cNvPr>
          <p:cNvSpPr/>
          <p:nvPr/>
        </p:nvSpPr>
        <p:spPr>
          <a:xfrm>
            <a:off x="6381694" y="4667965"/>
            <a:ext cx="567544"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多维模型</a:t>
            </a:r>
          </a:p>
        </p:txBody>
      </p:sp>
      <p:sp>
        <p:nvSpPr>
          <p:cNvPr id="178" name="圆角矩形 74">
            <a:extLst>
              <a:ext uri="{FF2B5EF4-FFF2-40B4-BE49-F238E27FC236}">
                <a16:creationId xmlns:a16="http://schemas.microsoft.com/office/drawing/2014/main" id="{4A976971-51C0-CCFB-4844-0674286E43C4}"/>
              </a:ext>
            </a:extLst>
          </p:cNvPr>
          <p:cNvSpPr/>
          <p:nvPr/>
        </p:nvSpPr>
        <p:spPr>
          <a:xfrm>
            <a:off x="7908869" y="4667965"/>
            <a:ext cx="567544"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二维模型</a:t>
            </a:r>
          </a:p>
        </p:txBody>
      </p:sp>
      <p:sp>
        <p:nvSpPr>
          <p:cNvPr id="179" name="圆角矩形 75">
            <a:extLst>
              <a:ext uri="{FF2B5EF4-FFF2-40B4-BE49-F238E27FC236}">
                <a16:creationId xmlns:a16="http://schemas.microsoft.com/office/drawing/2014/main" id="{1BF1E4FB-4738-639E-BC27-04401667FD51}"/>
              </a:ext>
            </a:extLst>
          </p:cNvPr>
          <p:cNvSpPr/>
          <p:nvPr/>
        </p:nvSpPr>
        <p:spPr>
          <a:xfrm>
            <a:off x="7012886" y="4667965"/>
            <a:ext cx="380219"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维度</a:t>
            </a:r>
          </a:p>
        </p:txBody>
      </p:sp>
      <p:sp>
        <p:nvSpPr>
          <p:cNvPr id="180" name="圆角矩形 76">
            <a:extLst>
              <a:ext uri="{FF2B5EF4-FFF2-40B4-BE49-F238E27FC236}">
                <a16:creationId xmlns:a16="http://schemas.microsoft.com/office/drawing/2014/main" id="{A0A2275E-6CE5-34CE-A13C-AE290A79545E}"/>
              </a:ext>
            </a:extLst>
          </p:cNvPr>
          <p:cNvSpPr/>
          <p:nvPr/>
        </p:nvSpPr>
        <p:spPr>
          <a:xfrm>
            <a:off x="7485961" y="4667965"/>
            <a:ext cx="380219"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共享</a:t>
            </a:r>
          </a:p>
        </p:txBody>
      </p:sp>
      <p:pic>
        <p:nvPicPr>
          <p:cNvPr id="181" name="图片 180" descr="图标&#10;&#10;描述已自动生成">
            <a:extLst>
              <a:ext uri="{FF2B5EF4-FFF2-40B4-BE49-F238E27FC236}">
                <a16:creationId xmlns:a16="http://schemas.microsoft.com/office/drawing/2014/main" id="{E2054C44-E552-2FDF-87FA-1931248863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2821" y="4676043"/>
            <a:ext cx="86551" cy="76594"/>
          </a:xfrm>
          <a:prstGeom prst="rect">
            <a:avLst/>
          </a:prstGeom>
        </p:spPr>
      </p:pic>
      <p:sp>
        <p:nvSpPr>
          <p:cNvPr id="182" name="圆角矩形 79">
            <a:extLst>
              <a:ext uri="{FF2B5EF4-FFF2-40B4-BE49-F238E27FC236}">
                <a16:creationId xmlns:a16="http://schemas.microsoft.com/office/drawing/2014/main" id="{C1248FBF-87C5-27AB-7D4D-3A1D3E58DF7D}"/>
              </a:ext>
            </a:extLst>
          </p:cNvPr>
          <p:cNvSpPr/>
          <p:nvPr/>
        </p:nvSpPr>
        <p:spPr>
          <a:xfrm>
            <a:off x="5567975" y="4837661"/>
            <a:ext cx="660520"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统一接口模型</a:t>
            </a:r>
          </a:p>
        </p:txBody>
      </p:sp>
      <p:sp>
        <p:nvSpPr>
          <p:cNvPr id="183" name="圆角矩形 80">
            <a:extLst>
              <a:ext uri="{FF2B5EF4-FFF2-40B4-BE49-F238E27FC236}">
                <a16:creationId xmlns:a16="http://schemas.microsoft.com/office/drawing/2014/main" id="{69B52D64-31B9-349D-69AE-C5C9B87B2CD6}"/>
              </a:ext>
            </a:extLst>
          </p:cNvPr>
          <p:cNvSpPr/>
          <p:nvPr/>
        </p:nvSpPr>
        <p:spPr>
          <a:xfrm>
            <a:off x="6350195" y="4840836"/>
            <a:ext cx="660519"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离线采集接口</a:t>
            </a:r>
          </a:p>
        </p:txBody>
      </p:sp>
      <p:sp>
        <p:nvSpPr>
          <p:cNvPr id="184" name="圆角矩形 81">
            <a:extLst>
              <a:ext uri="{FF2B5EF4-FFF2-40B4-BE49-F238E27FC236}">
                <a16:creationId xmlns:a16="http://schemas.microsoft.com/office/drawing/2014/main" id="{A3B62701-A944-6A02-08B3-0957B29B84E6}"/>
              </a:ext>
            </a:extLst>
          </p:cNvPr>
          <p:cNvSpPr/>
          <p:nvPr/>
        </p:nvSpPr>
        <p:spPr>
          <a:xfrm>
            <a:off x="7127472" y="4840836"/>
            <a:ext cx="660519"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数据录入接口</a:t>
            </a:r>
          </a:p>
        </p:txBody>
      </p:sp>
      <p:sp>
        <p:nvSpPr>
          <p:cNvPr id="185" name="圆角矩形 82">
            <a:extLst>
              <a:ext uri="{FF2B5EF4-FFF2-40B4-BE49-F238E27FC236}">
                <a16:creationId xmlns:a16="http://schemas.microsoft.com/office/drawing/2014/main" id="{A42FAD6E-26FD-8BBD-BB60-6A832AD4433F}"/>
              </a:ext>
            </a:extLst>
          </p:cNvPr>
          <p:cNvSpPr/>
          <p:nvPr/>
        </p:nvSpPr>
        <p:spPr>
          <a:xfrm>
            <a:off x="8009536" y="4840836"/>
            <a:ext cx="660519"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实时采集接口</a:t>
            </a:r>
          </a:p>
        </p:txBody>
      </p:sp>
      <p:sp>
        <p:nvSpPr>
          <p:cNvPr id="186" name="圆角矩形 83">
            <a:extLst>
              <a:ext uri="{FF2B5EF4-FFF2-40B4-BE49-F238E27FC236}">
                <a16:creationId xmlns:a16="http://schemas.microsoft.com/office/drawing/2014/main" id="{CEEB762E-3BB9-4344-BADB-E4A325C49CA1}"/>
              </a:ext>
            </a:extLst>
          </p:cNvPr>
          <p:cNvSpPr/>
          <p:nvPr/>
        </p:nvSpPr>
        <p:spPr>
          <a:xfrm>
            <a:off x="5567975" y="5069436"/>
            <a:ext cx="660520" cy="94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统一基础管理</a:t>
            </a:r>
          </a:p>
        </p:txBody>
      </p:sp>
      <p:sp>
        <p:nvSpPr>
          <p:cNvPr id="187" name="圆角矩形 84">
            <a:extLst>
              <a:ext uri="{FF2B5EF4-FFF2-40B4-BE49-F238E27FC236}">
                <a16:creationId xmlns:a16="http://schemas.microsoft.com/office/drawing/2014/main" id="{C410B850-B09D-A39A-E2A8-221A11BA35B5}"/>
              </a:ext>
            </a:extLst>
          </p:cNvPr>
          <p:cNvSpPr/>
          <p:nvPr/>
        </p:nvSpPr>
        <p:spPr>
          <a:xfrm>
            <a:off x="6244429" y="501863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用户管理</a:t>
            </a:r>
          </a:p>
        </p:txBody>
      </p:sp>
      <p:sp>
        <p:nvSpPr>
          <p:cNvPr id="188" name="圆角矩形 85">
            <a:extLst>
              <a:ext uri="{FF2B5EF4-FFF2-40B4-BE49-F238E27FC236}">
                <a16:creationId xmlns:a16="http://schemas.microsoft.com/office/drawing/2014/main" id="{3C2084F9-4E3B-CC6F-0DFC-2367F435CA4F}"/>
              </a:ext>
            </a:extLst>
          </p:cNvPr>
          <p:cNvSpPr/>
          <p:nvPr/>
        </p:nvSpPr>
        <p:spPr>
          <a:xfrm>
            <a:off x="6244429" y="513928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维度管理</a:t>
            </a:r>
          </a:p>
        </p:txBody>
      </p:sp>
      <p:sp>
        <p:nvSpPr>
          <p:cNvPr id="189" name="圆角矩形 86">
            <a:extLst>
              <a:ext uri="{FF2B5EF4-FFF2-40B4-BE49-F238E27FC236}">
                <a16:creationId xmlns:a16="http://schemas.microsoft.com/office/drawing/2014/main" id="{5289B84B-C514-D2B7-8D6F-3838659B5645}"/>
              </a:ext>
            </a:extLst>
          </p:cNvPr>
          <p:cNvSpPr/>
          <p:nvPr/>
        </p:nvSpPr>
        <p:spPr>
          <a:xfrm>
            <a:off x="6858734" y="501863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权限管理</a:t>
            </a:r>
          </a:p>
        </p:txBody>
      </p:sp>
      <p:sp>
        <p:nvSpPr>
          <p:cNvPr id="190" name="圆角矩形 87">
            <a:extLst>
              <a:ext uri="{FF2B5EF4-FFF2-40B4-BE49-F238E27FC236}">
                <a16:creationId xmlns:a16="http://schemas.microsoft.com/office/drawing/2014/main" id="{5236315F-2C4C-A3B8-F6D0-9DF283D05135}"/>
              </a:ext>
            </a:extLst>
          </p:cNvPr>
          <p:cNvSpPr/>
          <p:nvPr/>
        </p:nvSpPr>
        <p:spPr>
          <a:xfrm>
            <a:off x="6858734" y="513928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汇率管理</a:t>
            </a:r>
          </a:p>
        </p:txBody>
      </p:sp>
      <p:sp>
        <p:nvSpPr>
          <p:cNvPr id="191" name="圆角矩形 88">
            <a:extLst>
              <a:ext uri="{FF2B5EF4-FFF2-40B4-BE49-F238E27FC236}">
                <a16:creationId xmlns:a16="http://schemas.microsoft.com/office/drawing/2014/main" id="{828E13FB-70E3-0B4B-41A1-A13BD099127E}"/>
              </a:ext>
            </a:extLst>
          </p:cNvPr>
          <p:cNvSpPr/>
          <p:nvPr/>
        </p:nvSpPr>
        <p:spPr>
          <a:xfrm>
            <a:off x="7475387" y="501863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角色管理</a:t>
            </a:r>
          </a:p>
        </p:txBody>
      </p:sp>
      <p:sp>
        <p:nvSpPr>
          <p:cNvPr id="192" name="圆角矩形 89">
            <a:extLst>
              <a:ext uri="{FF2B5EF4-FFF2-40B4-BE49-F238E27FC236}">
                <a16:creationId xmlns:a16="http://schemas.microsoft.com/office/drawing/2014/main" id="{4F7D4911-72E0-9840-31F6-0DA167603298}"/>
              </a:ext>
            </a:extLst>
          </p:cNvPr>
          <p:cNvSpPr/>
          <p:nvPr/>
        </p:nvSpPr>
        <p:spPr>
          <a:xfrm>
            <a:off x="7475387" y="513928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股权管理</a:t>
            </a:r>
          </a:p>
        </p:txBody>
      </p:sp>
      <p:sp>
        <p:nvSpPr>
          <p:cNvPr id="193" name="圆角矩形 90">
            <a:extLst>
              <a:ext uri="{FF2B5EF4-FFF2-40B4-BE49-F238E27FC236}">
                <a16:creationId xmlns:a16="http://schemas.microsoft.com/office/drawing/2014/main" id="{DC192FBB-BF46-CFBB-1899-4E266C9AB15E}"/>
              </a:ext>
            </a:extLst>
          </p:cNvPr>
          <p:cNvSpPr/>
          <p:nvPr/>
        </p:nvSpPr>
        <p:spPr>
          <a:xfrm>
            <a:off x="8085840" y="501863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流程管理</a:t>
            </a:r>
          </a:p>
        </p:txBody>
      </p:sp>
      <p:sp>
        <p:nvSpPr>
          <p:cNvPr id="194" name="圆角矩形 91">
            <a:extLst>
              <a:ext uri="{FF2B5EF4-FFF2-40B4-BE49-F238E27FC236}">
                <a16:creationId xmlns:a16="http://schemas.microsoft.com/office/drawing/2014/main" id="{2D4275DC-B05D-DB7B-CFCA-C28430414838}"/>
              </a:ext>
            </a:extLst>
          </p:cNvPr>
          <p:cNvSpPr/>
          <p:nvPr/>
        </p:nvSpPr>
        <p:spPr>
          <a:xfrm>
            <a:off x="8085840" y="5139286"/>
            <a:ext cx="531022" cy="94613"/>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实体管理</a:t>
            </a:r>
          </a:p>
        </p:txBody>
      </p:sp>
      <p:sp>
        <p:nvSpPr>
          <p:cNvPr id="195" name="右箭头 92">
            <a:extLst>
              <a:ext uri="{FF2B5EF4-FFF2-40B4-BE49-F238E27FC236}">
                <a16:creationId xmlns:a16="http://schemas.microsoft.com/office/drawing/2014/main" id="{E8536CD3-20A3-8090-3A4C-E4613BE5E25B}"/>
              </a:ext>
            </a:extLst>
          </p:cNvPr>
          <p:cNvSpPr/>
          <p:nvPr/>
        </p:nvSpPr>
        <p:spPr>
          <a:xfrm>
            <a:off x="6450629" y="4032087"/>
            <a:ext cx="188502" cy="4571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5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96" name="右箭头 93">
            <a:extLst>
              <a:ext uri="{FF2B5EF4-FFF2-40B4-BE49-F238E27FC236}">
                <a16:creationId xmlns:a16="http://schemas.microsoft.com/office/drawing/2014/main" id="{F36CC327-A256-E638-040A-600EED4B9424}"/>
              </a:ext>
            </a:extLst>
          </p:cNvPr>
          <p:cNvSpPr/>
          <p:nvPr/>
        </p:nvSpPr>
        <p:spPr>
          <a:xfrm>
            <a:off x="7238984" y="4032087"/>
            <a:ext cx="188502" cy="4571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5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cxnSp>
        <p:nvCxnSpPr>
          <p:cNvPr id="197" name="直线箭头连接符 95">
            <a:extLst>
              <a:ext uri="{FF2B5EF4-FFF2-40B4-BE49-F238E27FC236}">
                <a16:creationId xmlns:a16="http://schemas.microsoft.com/office/drawing/2014/main" id="{571089A6-2E93-2F96-1CA3-45B07EAB8631}"/>
              </a:ext>
            </a:extLst>
          </p:cNvPr>
          <p:cNvCxnSpPr>
            <a:cxnSpLocks/>
          </p:cNvCxnSpPr>
          <p:nvPr/>
        </p:nvCxnSpPr>
        <p:spPr>
          <a:xfrm flipV="1">
            <a:off x="5360570" y="3089917"/>
            <a:ext cx="0" cy="21733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8" name="直线箭头连接符 96">
            <a:extLst>
              <a:ext uri="{FF2B5EF4-FFF2-40B4-BE49-F238E27FC236}">
                <a16:creationId xmlns:a16="http://schemas.microsoft.com/office/drawing/2014/main" id="{58602DE1-3AB1-DB57-9FA2-3E4BB22959E3}"/>
              </a:ext>
            </a:extLst>
          </p:cNvPr>
          <p:cNvCxnSpPr>
            <a:cxnSpLocks/>
          </p:cNvCxnSpPr>
          <p:nvPr/>
        </p:nvCxnSpPr>
        <p:spPr>
          <a:xfrm>
            <a:off x="9011368" y="3089917"/>
            <a:ext cx="0" cy="21733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9" name="文本框 198">
            <a:extLst>
              <a:ext uri="{FF2B5EF4-FFF2-40B4-BE49-F238E27FC236}">
                <a16:creationId xmlns:a16="http://schemas.microsoft.com/office/drawing/2014/main" id="{21F44166-7891-B2E5-40E6-0A6ECC6C7D5B}"/>
              </a:ext>
            </a:extLst>
          </p:cNvPr>
          <p:cNvSpPr txBox="1"/>
          <p:nvPr/>
        </p:nvSpPr>
        <p:spPr>
          <a:xfrm>
            <a:off x="5278878" y="3506531"/>
            <a:ext cx="157800" cy="1426031"/>
          </a:xfrm>
          <a:prstGeom prst="rect">
            <a:avLst/>
          </a:prstGeom>
          <a:solidFill>
            <a:srgbClr val="FFFFFF"/>
          </a:solidFill>
          <a:ln>
            <a:solidFill>
              <a:schemeClr val="accent1"/>
            </a:solidFill>
          </a:ln>
        </p:spPr>
        <p:txBody>
          <a:bodyPr vert="eaVert"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自下而上汇总加工及报表展现</a:t>
            </a:r>
          </a:p>
        </p:txBody>
      </p:sp>
      <p:sp>
        <p:nvSpPr>
          <p:cNvPr id="200" name="文本框 199">
            <a:extLst>
              <a:ext uri="{FF2B5EF4-FFF2-40B4-BE49-F238E27FC236}">
                <a16:creationId xmlns:a16="http://schemas.microsoft.com/office/drawing/2014/main" id="{62B88765-56CE-5C42-FB6D-A2E99320D6DB}"/>
              </a:ext>
            </a:extLst>
          </p:cNvPr>
          <p:cNvSpPr txBox="1"/>
          <p:nvPr/>
        </p:nvSpPr>
        <p:spPr>
          <a:xfrm>
            <a:off x="8936496" y="3506531"/>
            <a:ext cx="157800" cy="1426031"/>
          </a:xfrm>
          <a:prstGeom prst="rect">
            <a:avLst/>
          </a:prstGeom>
          <a:solidFill>
            <a:srgbClr val="FFFFFF"/>
          </a:solidFill>
          <a:ln>
            <a:solidFill>
              <a:schemeClr val="accent1"/>
            </a:solidFill>
          </a:ln>
        </p:spPr>
        <p:txBody>
          <a:bodyPr vert="eaVert"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自上而下数据追溯及审计线索</a:t>
            </a:r>
          </a:p>
        </p:txBody>
      </p:sp>
      <p:cxnSp>
        <p:nvCxnSpPr>
          <p:cNvPr id="201" name="肘形连接符 113">
            <a:extLst>
              <a:ext uri="{FF2B5EF4-FFF2-40B4-BE49-F238E27FC236}">
                <a16:creationId xmlns:a16="http://schemas.microsoft.com/office/drawing/2014/main" id="{530F873C-EEE7-62FC-2378-6E74795CBF12}"/>
              </a:ext>
            </a:extLst>
          </p:cNvPr>
          <p:cNvCxnSpPr>
            <a:cxnSpLocks/>
          </p:cNvCxnSpPr>
          <p:nvPr/>
        </p:nvCxnSpPr>
        <p:spPr>
          <a:xfrm rot="16200000" flipH="1">
            <a:off x="6405194" y="4260828"/>
            <a:ext cx="328989" cy="12329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2" name="直线连接符 115">
            <a:extLst>
              <a:ext uri="{FF2B5EF4-FFF2-40B4-BE49-F238E27FC236}">
                <a16:creationId xmlns:a16="http://schemas.microsoft.com/office/drawing/2014/main" id="{6840BEBD-AA2C-48C6-E739-D4C02CDCEA24}"/>
              </a:ext>
            </a:extLst>
          </p:cNvPr>
          <p:cNvCxnSpPr/>
          <p:nvPr/>
        </p:nvCxnSpPr>
        <p:spPr>
          <a:xfrm>
            <a:off x="6458383" y="4156152"/>
            <a:ext cx="528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肘形连接符 116">
            <a:extLst>
              <a:ext uri="{FF2B5EF4-FFF2-40B4-BE49-F238E27FC236}">
                <a16:creationId xmlns:a16="http://schemas.microsoft.com/office/drawing/2014/main" id="{62F46BAC-C329-CB6D-B965-5639C9A24C0F}"/>
              </a:ext>
            </a:extLst>
          </p:cNvPr>
          <p:cNvCxnSpPr>
            <a:cxnSpLocks/>
          </p:cNvCxnSpPr>
          <p:nvPr/>
        </p:nvCxnSpPr>
        <p:spPr>
          <a:xfrm rot="16200000" flipH="1">
            <a:off x="7133395" y="4260830"/>
            <a:ext cx="328989" cy="12329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4" name="直线连接符 117">
            <a:extLst>
              <a:ext uri="{FF2B5EF4-FFF2-40B4-BE49-F238E27FC236}">
                <a16:creationId xmlns:a16="http://schemas.microsoft.com/office/drawing/2014/main" id="{92B47012-1D4A-AAD1-4A57-1FFC00A68834}"/>
              </a:ext>
            </a:extLst>
          </p:cNvPr>
          <p:cNvCxnSpPr/>
          <p:nvPr/>
        </p:nvCxnSpPr>
        <p:spPr>
          <a:xfrm>
            <a:off x="7178834" y="4156154"/>
            <a:ext cx="52801" cy="0"/>
          </a:xfrm>
          <a:prstGeom prst="line">
            <a:avLst/>
          </a:prstGeom>
        </p:spPr>
        <p:style>
          <a:lnRef idx="1">
            <a:schemeClr val="accent1"/>
          </a:lnRef>
          <a:fillRef idx="0">
            <a:schemeClr val="accent1"/>
          </a:fillRef>
          <a:effectRef idx="0">
            <a:schemeClr val="accent1"/>
          </a:effectRef>
          <a:fontRef idx="minor">
            <a:schemeClr val="tx1"/>
          </a:fontRef>
        </p:style>
      </p:cxnSp>
      <p:sp>
        <p:nvSpPr>
          <p:cNvPr id="205" name="圆角矩形 118">
            <a:extLst>
              <a:ext uri="{FF2B5EF4-FFF2-40B4-BE49-F238E27FC236}">
                <a16:creationId xmlns:a16="http://schemas.microsoft.com/office/drawing/2014/main" id="{81FBD5A2-DD11-5E5F-BE61-086227759351}"/>
              </a:ext>
            </a:extLst>
          </p:cNvPr>
          <p:cNvSpPr/>
          <p:nvPr/>
        </p:nvSpPr>
        <p:spPr>
          <a:xfrm>
            <a:off x="9405402" y="2574411"/>
            <a:ext cx="2202771" cy="1076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一、统一报表展现</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统一报表展现入口，报表全量展示在统一财务报表平台，包括法定报表、管理报表、监管报表、成本报表</a:t>
            </a:r>
            <a:r>
              <a:rPr kumimoji="1" lang="en-US" altLang="zh-CN"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未来</a:t>
            </a:r>
            <a:r>
              <a:rPr kumimoji="1" lang="en-US" altLang="zh-CN"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，用户可一点获取全量财务报表</a:t>
            </a:r>
          </a:p>
        </p:txBody>
      </p:sp>
      <p:sp>
        <p:nvSpPr>
          <p:cNvPr id="206" name="圆角矩形 119">
            <a:extLst>
              <a:ext uri="{FF2B5EF4-FFF2-40B4-BE49-F238E27FC236}">
                <a16:creationId xmlns:a16="http://schemas.microsoft.com/office/drawing/2014/main" id="{2F747DAE-7486-973E-F38C-55EC53780DBD}"/>
              </a:ext>
            </a:extLst>
          </p:cNvPr>
          <p:cNvSpPr/>
          <p:nvPr/>
        </p:nvSpPr>
        <p:spPr>
          <a:xfrm>
            <a:off x="9405402" y="3182260"/>
            <a:ext cx="2202771" cy="1076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二、统一报表编制</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统一报表编制入口，实现月结及年结工作中对账核对、合并计算、审核报送的一点操作，避免多系统切换，提升用户操作感知</a:t>
            </a:r>
          </a:p>
        </p:txBody>
      </p:sp>
      <p:sp>
        <p:nvSpPr>
          <p:cNvPr id="207" name="圆角矩形 120">
            <a:extLst>
              <a:ext uri="{FF2B5EF4-FFF2-40B4-BE49-F238E27FC236}">
                <a16:creationId xmlns:a16="http://schemas.microsoft.com/office/drawing/2014/main" id="{B00D8F4B-54A5-791C-4A5D-AC7B47D2E1C3}"/>
              </a:ext>
            </a:extLst>
          </p:cNvPr>
          <p:cNvSpPr/>
          <p:nvPr/>
        </p:nvSpPr>
        <p:spPr>
          <a:xfrm>
            <a:off x="9405402" y="3790109"/>
            <a:ext cx="2202771" cy="1076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三、统一模型管理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统一模型管理，多维模型用于处理固定报表数据，二维模型用于处理不固定、文本等报表数据，多维模型与二维模型维度共享</a:t>
            </a:r>
          </a:p>
        </p:txBody>
      </p:sp>
      <p:sp>
        <p:nvSpPr>
          <p:cNvPr id="208" name="圆角矩形 121">
            <a:extLst>
              <a:ext uri="{FF2B5EF4-FFF2-40B4-BE49-F238E27FC236}">
                <a16:creationId xmlns:a16="http://schemas.microsoft.com/office/drawing/2014/main" id="{7FC520C0-CCAA-2D3E-F82E-441DF01872E7}"/>
              </a:ext>
            </a:extLst>
          </p:cNvPr>
          <p:cNvSpPr/>
          <p:nvPr/>
        </p:nvSpPr>
        <p:spPr>
          <a:xfrm>
            <a:off x="9405402" y="4397957"/>
            <a:ext cx="2202771" cy="1076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四、统一接口管理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统一接口管理，实现多源异构业务源端明细数据统一采集处理及数据供给，支撑面向源端系统的统一追溯</a:t>
            </a:r>
          </a:p>
        </p:txBody>
      </p:sp>
      <p:sp>
        <p:nvSpPr>
          <p:cNvPr id="209" name="圆角矩形 122">
            <a:extLst>
              <a:ext uri="{FF2B5EF4-FFF2-40B4-BE49-F238E27FC236}">
                <a16:creationId xmlns:a16="http://schemas.microsoft.com/office/drawing/2014/main" id="{D58F297D-592B-21EF-4A78-61734FC6B39E}"/>
              </a:ext>
            </a:extLst>
          </p:cNvPr>
          <p:cNvSpPr/>
          <p:nvPr/>
        </p:nvSpPr>
        <p:spPr>
          <a:xfrm>
            <a:off x="9405402" y="5005805"/>
            <a:ext cx="2202771" cy="10764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五、统一基础管理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统一各个模块基础管理能力，包括统一用户管理、统一权限管理、统一角色管理等，实现基础能力的一点配置管理</a:t>
            </a:r>
          </a:p>
        </p:txBody>
      </p:sp>
      <p:sp>
        <p:nvSpPr>
          <p:cNvPr id="210" name="右箭头 123">
            <a:extLst>
              <a:ext uri="{FF2B5EF4-FFF2-40B4-BE49-F238E27FC236}">
                <a16:creationId xmlns:a16="http://schemas.microsoft.com/office/drawing/2014/main" id="{1B914779-9819-D98E-45FA-E20393A2F736}"/>
              </a:ext>
            </a:extLst>
          </p:cNvPr>
          <p:cNvSpPr/>
          <p:nvPr/>
        </p:nvSpPr>
        <p:spPr>
          <a:xfrm>
            <a:off x="9148700" y="3035119"/>
            <a:ext cx="187924" cy="1331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11" name="右箭头 125">
            <a:extLst>
              <a:ext uri="{FF2B5EF4-FFF2-40B4-BE49-F238E27FC236}">
                <a16:creationId xmlns:a16="http://schemas.microsoft.com/office/drawing/2014/main" id="{0F157ED6-F639-2365-5094-52DD3B010C38}"/>
              </a:ext>
            </a:extLst>
          </p:cNvPr>
          <p:cNvSpPr/>
          <p:nvPr/>
        </p:nvSpPr>
        <p:spPr>
          <a:xfrm>
            <a:off x="9148700" y="4011234"/>
            <a:ext cx="187924" cy="1331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12" name="右箭头 126">
            <a:extLst>
              <a:ext uri="{FF2B5EF4-FFF2-40B4-BE49-F238E27FC236}">
                <a16:creationId xmlns:a16="http://schemas.microsoft.com/office/drawing/2014/main" id="{F2FA9341-A025-FEF6-8B8B-C582CB394CDE}"/>
              </a:ext>
            </a:extLst>
          </p:cNvPr>
          <p:cNvSpPr/>
          <p:nvPr/>
        </p:nvSpPr>
        <p:spPr>
          <a:xfrm>
            <a:off x="9148700" y="5030663"/>
            <a:ext cx="187924" cy="1331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06034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E0BE87-62A3-C109-C344-198CD57C02E0}"/>
              </a:ext>
            </a:extLst>
          </p:cNvPr>
          <p:cNvSpPr>
            <a:spLocks noGrp="1"/>
          </p:cNvSpPr>
          <p:nvPr>
            <p:ph type="title"/>
          </p:nvPr>
        </p:nvSpPr>
        <p:spPr/>
        <p:txBody>
          <a:bodyPr/>
          <a:lstStyle/>
          <a:p>
            <a:r>
              <a:rPr lang="zh-CN" altLang="en-US" dirty="0"/>
              <a:t>中信证券</a:t>
            </a:r>
          </a:p>
        </p:txBody>
      </p:sp>
      <p:sp>
        <p:nvSpPr>
          <p:cNvPr id="3" name="圆角矩形 125">
            <a:extLst>
              <a:ext uri="{FF2B5EF4-FFF2-40B4-BE49-F238E27FC236}">
                <a16:creationId xmlns:a16="http://schemas.microsoft.com/office/drawing/2014/main" id="{AD3EF155-63AB-A746-BD38-B2E80F14DB86}"/>
              </a:ext>
            </a:extLst>
          </p:cNvPr>
          <p:cNvSpPr/>
          <p:nvPr/>
        </p:nvSpPr>
        <p:spPr>
          <a:xfrm>
            <a:off x="1671290" y="2144275"/>
            <a:ext cx="2703623" cy="4171755"/>
          </a:xfrm>
          <a:prstGeom prst="roundRect">
            <a:avLst>
              <a:gd name="adj" fmla="val 4245"/>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4" name="圆角矩形 126">
            <a:extLst>
              <a:ext uri="{FF2B5EF4-FFF2-40B4-BE49-F238E27FC236}">
                <a16:creationId xmlns:a16="http://schemas.microsoft.com/office/drawing/2014/main" id="{7CCA3358-7BAE-65FA-94DD-43EBBE75ACEE}"/>
              </a:ext>
            </a:extLst>
          </p:cNvPr>
          <p:cNvSpPr/>
          <p:nvPr/>
        </p:nvSpPr>
        <p:spPr>
          <a:xfrm>
            <a:off x="4477055" y="2144275"/>
            <a:ext cx="2703623" cy="4171755"/>
          </a:xfrm>
          <a:prstGeom prst="roundRect">
            <a:avLst>
              <a:gd name="adj" fmla="val 4245"/>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5" name="矩形 4">
            <a:extLst>
              <a:ext uri="{FF2B5EF4-FFF2-40B4-BE49-F238E27FC236}">
                <a16:creationId xmlns:a16="http://schemas.microsoft.com/office/drawing/2014/main" id="{29AEF68F-8527-BFAE-FC84-3AB537CFF779}"/>
              </a:ext>
            </a:extLst>
          </p:cNvPr>
          <p:cNvSpPr/>
          <p:nvPr/>
        </p:nvSpPr>
        <p:spPr>
          <a:xfrm>
            <a:off x="789140" y="1018456"/>
            <a:ext cx="10974020" cy="930898"/>
          </a:xfrm>
          <a:prstGeom prst="rect">
            <a:avLst/>
          </a:prstGeom>
          <a:solidFill>
            <a:schemeClr val="tx2">
              <a:lumMod val="10000"/>
              <a:lumOff val="9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6" name="文本框 5">
            <a:extLst>
              <a:ext uri="{FF2B5EF4-FFF2-40B4-BE49-F238E27FC236}">
                <a16:creationId xmlns:a16="http://schemas.microsoft.com/office/drawing/2014/main" id="{43BD9B02-38C4-5386-2619-A0AE67949E69}"/>
              </a:ext>
            </a:extLst>
          </p:cNvPr>
          <p:cNvSpPr txBox="1"/>
          <p:nvPr/>
        </p:nvSpPr>
        <p:spPr>
          <a:xfrm>
            <a:off x="3132898" y="1225268"/>
            <a:ext cx="8269962"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solidFill>
                  <a:srgbClr val="000000"/>
                </a:solidFill>
                <a:latin typeface="Arial" panose="020B0604020202020204"/>
                <a:ea typeface="Arial" panose="020B0604020202020204"/>
                <a:cs typeface="Arial" panose="020B0604020202020204"/>
                <a:sym typeface="Arial" panose="020B0604020202020204"/>
              </a:defRPr>
            </a:pP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中信证券股份有限公司成立于</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1995</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年</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10</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月，</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2003</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年在上海证券交易所挂牌上市交易，</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2011</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年在香港联合交易所挂牌上市交易，是中国第一家</a:t>
            </a:r>
            <a:r>
              <a:rPr kumimoji="0" lang="en"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A+H</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股上市的证券公司，业务范围涵盖证券、基金、期货、外汇和大宗商品等多个领域。目前拥有</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7</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家主要一级子公司，分支机构遍布全球</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13</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个国家，中国境内分支机构</a:t>
            </a:r>
            <a:r>
              <a:rPr kumimoji="0" lang="en-US" altLang="zh-CN"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400</a:t>
            </a:r>
            <a:r>
              <a:rPr kumimoji="0" lang="zh-CN" altLang="en-US" sz="11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rPr>
              <a:t>余家，华夏基金、中信期货等主要子公司都在各自行业中保持领先地位。</a:t>
            </a:r>
          </a:p>
        </p:txBody>
      </p:sp>
      <p:sp>
        <p:nvSpPr>
          <p:cNvPr id="7" name="圆角矩形 79">
            <a:extLst>
              <a:ext uri="{FF2B5EF4-FFF2-40B4-BE49-F238E27FC236}">
                <a16:creationId xmlns:a16="http://schemas.microsoft.com/office/drawing/2014/main" id="{C061AAF6-237D-82F6-E39E-041F6AE80BBC}"/>
              </a:ext>
            </a:extLst>
          </p:cNvPr>
          <p:cNvSpPr/>
          <p:nvPr/>
        </p:nvSpPr>
        <p:spPr>
          <a:xfrm>
            <a:off x="949050" y="1119852"/>
            <a:ext cx="2036824" cy="701936"/>
          </a:xfrm>
          <a:prstGeom prst="roundRect">
            <a:avLst>
              <a:gd name="adj" fmla="val 110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pic>
        <p:nvPicPr>
          <p:cNvPr id="8" name="图片 143" descr="图片 143">
            <a:extLst>
              <a:ext uri="{FF2B5EF4-FFF2-40B4-BE49-F238E27FC236}">
                <a16:creationId xmlns:a16="http://schemas.microsoft.com/office/drawing/2014/main" id="{F7C7F6F3-9FB8-46A1-43F3-94F1AB4975A3}"/>
              </a:ext>
            </a:extLst>
          </p:cNvPr>
          <p:cNvPicPr>
            <a:picLocks noChangeAspect="1"/>
          </p:cNvPicPr>
          <p:nvPr/>
        </p:nvPicPr>
        <p:blipFill>
          <a:blip r:embed="rId2"/>
          <a:stretch>
            <a:fillRect/>
          </a:stretch>
        </p:blipFill>
        <p:spPr>
          <a:xfrm>
            <a:off x="1140828" y="1246543"/>
            <a:ext cx="1571672" cy="451266"/>
          </a:xfrm>
          <a:prstGeom prst="rect">
            <a:avLst/>
          </a:prstGeom>
          <a:ln w="12700">
            <a:miter lim="400000"/>
            <a:headEnd/>
            <a:tailEnd/>
          </a:ln>
        </p:spPr>
      </p:pic>
      <p:sp>
        <p:nvSpPr>
          <p:cNvPr id="9" name="圆角矩形 88">
            <a:extLst>
              <a:ext uri="{FF2B5EF4-FFF2-40B4-BE49-F238E27FC236}">
                <a16:creationId xmlns:a16="http://schemas.microsoft.com/office/drawing/2014/main" id="{32B6901D-179A-D544-C0D1-C07E64067FAB}"/>
              </a:ext>
            </a:extLst>
          </p:cNvPr>
          <p:cNvSpPr/>
          <p:nvPr/>
        </p:nvSpPr>
        <p:spPr>
          <a:xfrm>
            <a:off x="7410351" y="2649601"/>
            <a:ext cx="4346948" cy="3666429"/>
          </a:xfrm>
          <a:prstGeom prst="roundRect">
            <a:avLst>
              <a:gd name="adj" fmla="val 4245"/>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 name="Rectangle 9">
            <a:extLst>
              <a:ext uri="{FF2B5EF4-FFF2-40B4-BE49-F238E27FC236}">
                <a16:creationId xmlns:a16="http://schemas.microsoft.com/office/drawing/2014/main" id="{4BD1316F-348E-B9FC-B000-0E8B2D799943}"/>
              </a:ext>
            </a:extLst>
          </p:cNvPr>
          <p:cNvSpPr/>
          <p:nvPr/>
        </p:nvSpPr>
        <p:spPr>
          <a:xfrm>
            <a:off x="7567864" y="3035929"/>
            <a:ext cx="1854394" cy="289528"/>
          </a:xfrm>
          <a:prstGeom prst="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问题描述</a:t>
            </a:r>
          </a:p>
        </p:txBody>
      </p:sp>
      <p:sp>
        <p:nvSpPr>
          <p:cNvPr id="11" name="Rectangle 10">
            <a:extLst>
              <a:ext uri="{FF2B5EF4-FFF2-40B4-BE49-F238E27FC236}">
                <a16:creationId xmlns:a16="http://schemas.microsoft.com/office/drawing/2014/main" id="{76844132-BA8C-9200-1C61-5FECF0A28AD3}"/>
              </a:ext>
            </a:extLst>
          </p:cNvPr>
          <p:cNvSpPr/>
          <p:nvPr/>
        </p:nvSpPr>
        <p:spPr>
          <a:xfrm>
            <a:off x="7438796" y="3415855"/>
            <a:ext cx="2003507" cy="878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各口径，各期间报表分别进行多次</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手工填报</a:t>
            </a: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，效率低下</a:t>
            </a:r>
          </a:p>
        </p:txBody>
      </p:sp>
      <p:sp>
        <p:nvSpPr>
          <p:cNvPr id="12" name="Rectangle 13">
            <a:extLst>
              <a:ext uri="{FF2B5EF4-FFF2-40B4-BE49-F238E27FC236}">
                <a16:creationId xmlns:a16="http://schemas.microsoft.com/office/drawing/2014/main" id="{D30A4D16-6135-292E-9BEC-EC9A34CEB47A}"/>
              </a:ext>
            </a:extLst>
          </p:cNvPr>
          <p:cNvSpPr/>
          <p:nvPr/>
        </p:nvSpPr>
        <p:spPr>
          <a:xfrm>
            <a:off x="9485535" y="3415855"/>
            <a:ext cx="2083471" cy="878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与核算系统集成，直接获取底层</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多维数据</a:t>
            </a:r>
            <a:r>
              <a:rPr kumimoji="0"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，按照多维及元数据层级架构进行</a:t>
            </a:r>
            <a:r>
              <a:rPr kumimoji="0" lang="zh-CN" altLang="en-US" sz="12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多次合并</a:t>
            </a:r>
            <a:endParaRPr kumimoji="0" lang="en-US" altLang="zh-CN" sz="12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13" name="Rectangle 11">
            <a:extLst>
              <a:ext uri="{FF2B5EF4-FFF2-40B4-BE49-F238E27FC236}">
                <a16:creationId xmlns:a16="http://schemas.microsoft.com/office/drawing/2014/main" id="{C159772A-12D8-0CD0-0EF7-74E204D45092}"/>
              </a:ext>
            </a:extLst>
          </p:cNvPr>
          <p:cNvSpPr/>
          <p:nvPr/>
        </p:nvSpPr>
        <p:spPr>
          <a:xfrm>
            <a:off x="7465550" y="4343170"/>
            <a:ext cx="2013341" cy="776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nchorCtr="0"/>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子公司完成数据报送后，需保留</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多个版本</a:t>
            </a: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的报表数据（尤其是年报）</a:t>
            </a:r>
          </a:p>
        </p:txBody>
      </p:sp>
      <p:sp>
        <p:nvSpPr>
          <p:cNvPr id="14" name="Rectangle 17">
            <a:extLst>
              <a:ext uri="{FF2B5EF4-FFF2-40B4-BE49-F238E27FC236}">
                <a16:creationId xmlns:a16="http://schemas.microsoft.com/office/drawing/2014/main" id="{FB3D18AA-F2C6-1142-01E8-99D64BEFEAAA}"/>
              </a:ext>
            </a:extLst>
          </p:cNvPr>
          <p:cNvSpPr/>
          <p:nvPr/>
        </p:nvSpPr>
        <p:spPr>
          <a:xfrm>
            <a:off x="9422258" y="4339203"/>
            <a:ext cx="2239040" cy="13939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4F6FE">
                    <a:lumMod val="10000"/>
                  </a:srgbClr>
                </a:solidFill>
                <a:effectLst/>
                <a:uLnTx/>
                <a:uFillTx/>
                <a:latin typeface="微软雅黑" panose="020B0503020204020204" pitchFamily="34" charset="-122"/>
                <a:ea typeface="微软雅黑" panose="020B0503020204020204" pitchFamily="34" charset="-122"/>
                <a:cs typeface="+mn-cs"/>
              </a:rPr>
              <a:t>在系统中定义多个数据版本，记录上报过程的报表数据版本。同时为了便于比对，需要提供多版本间的数据</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差异对比功能</a:t>
            </a:r>
            <a:endParaRPr kumimoji="0" lang="en-US" altLang="zh-CN"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15" name="Rectangle 9">
            <a:extLst>
              <a:ext uri="{FF2B5EF4-FFF2-40B4-BE49-F238E27FC236}">
                <a16:creationId xmlns:a16="http://schemas.microsoft.com/office/drawing/2014/main" id="{4AF317AA-AB34-9D71-643D-A9184D670F8A}"/>
              </a:ext>
            </a:extLst>
          </p:cNvPr>
          <p:cNvSpPr/>
          <p:nvPr/>
        </p:nvSpPr>
        <p:spPr>
          <a:xfrm>
            <a:off x="9656769" y="3035929"/>
            <a:ext cx="1864082" cy="289528"/>
          </a:xfrm>
          <a:prstGeom prst="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Arial" panose="020B0604020202020204" pitchFamily="34" charset="0"/>
              </a:rPr>
              <a:t>解决方案</a:t>
            </a:r>
          </a:p>
        </p:txBody>
      </p:sp>
      <p:sp>
        <p:nvSpPr>
          <p:cNvPr id="16" name="圆角矩形 97">
            <a:extLst>
              <a:ext uri="{FF2B5EF4-FFF2-40B4-BE49-F238E27FC236}">
                <a16:creationId xmlns:a16="http://schemas.microsoft.com/office/drawing/2014/main" id="{68A0DD5E-7D29-7E03-5FD1-E13A0304E866}"/>
              </a:ext>
            </a:extLst>
          </p:cNvPr>
          <p:cNvSpPr/>
          <p:nvPr/>
        </p:nvSpPr>
        <p:spPr>
          <a:xfrm>
            <a:off x="8389390" y="2420473"/>
            <a:ext cx="2388870" cy="433864"/>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解决方案特点</a:t>
            </a:r>
          </a:p>
        </p:txBody>
      </p:sp>
      <p:sp>
        <p:nvSpPr>
          <p:cNvPr id="17" name="Rectangle 11">
            <a:extLst>
              <a:ext uri="{FF2B5EF4-FFF2-40B4-BE49-F238E27FC236}">
                <a16:creationId xmlns:a16="http://schemas.microsoft.com/office/drawing/2014/main" id="{FA3709BD-9B8D-CA1C-61F0-7BC3B9D6A69E}"/>
              </a:ext>
            </a:extLst>
          </p:cNvPr>
          <p:cNvSpPr/>
          <p:nvPr/>
        </p:nvSpPr>
        <p:spPr>
          <a:xfrm>
            <a:off x="7465550" y="5445477"/>
            <a:ext cx="1976753" cy="1099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nchorCtr="0"/>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子公司记账不标准，对准则理解有差异等，导致</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合并抵消情况复杂</a:t>
            </a:r>
          </a:p>
        </p:txBody>
      </p:sp>
      <p:sp>
        <p:nvSpPr>
          <p:cNvPr id="18" name="Rectangle 17">
            <a:extLst>
              <a:ext uri="{FF2B5EF4-FFF2-40B4-BE49-F238E27FC236}">
                <a16:creationId xmlns:a16="http://schemas.microsoft.com/office/drawing/2014/main" id="{9E809949-C624-13BF-19F9-57639DD2763F}"/>
              </a:ext>
            </a:extLst>
          </p:cNvPr>
          <p:cNvSpPr/>
          <p:nvPr/>
        </p:nvSpPr>
        <p:spPr>
          <a:xfrm>
            <a:off x="9422258" y="5441391"/>
            <a:ext cx="2239040" cy="11028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通过系统前台操作界面，用户可</a:t>
            </a:r>
            <a:r>
              <a:rPr kumimoji="0" lang="zh-CN" altLang="en-US" sz="12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自定义对账差异自动调整规则</a:t>
            </a:r>
            <a:r>
              <a:rPr kumimoji="0" lang="zh-CN" altLang="en-US" sz="1200" b="0" i="0" u="none" strike="noStrike" kern="1200" cap="none" spc="0" normalizeH="0" baseline="0" noProof="0" dirty="0">
                <a:ln>
                  <a:noFill/>
                </a:ln>
                <a:solidFill>
                  <a:srgbClr val="191848">
                    <a:lumMod val="85000"/>
                    <a:lumOff val="15000"/>
                  </a:srgbClr>
                </a:solidFill>
                <a:effectLst/>
                <a:uLnTx/>
                <a:uFillTx/>
                <a:latin typeface="微软雅黑" panose="020B0503020204020204" pitchFamily="34" charset="-122"/>
                <a:ea typeface="微软雅黑" panose="020B0503020204020204" pitchFamily="34" charset="-122"/>
                <a:cs typeface="+mn-cs"/>
              </a:rPr>
              <a:t>，自动生成差异调整日记账</a:t>
            </a:r>
          </a:p>
        </p:txBody>
      </p:sp>
      <p:sp>
        <p:nvSpPr>
          <p:cNvPr id="19" name="Rectangle 6">
            <a:extLst>
              <a:ext uri="{FF2B5EF4-FFF2-40B4-BE49-F238E27FC236}">
                <a16:creationId xmlns:a16="http://schemas.microsoft.com/office/drawing/2014/main" id="{DBA74AD8-90E9-246D-C645-7B25F756F662}"/>
              </a:ext>
            </a:extLst>
          </p:cNvPr>
          <p:cNvSpPr/>
          <p:nvPr/>
        </p:nvSpPr>
        <p:spPr>
          <a:xfrm>
            <a:off x="797948" y="2822766"/>
            <a:ext cx="279321" cy="3410288"/>
          </a:xfrm>
          <a:prstGeom prst="rect">
            <a:avLst/>
          </a:prstGeom>
          <a:solidFill>
            <a:schemeClr val="bg1">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cs"/>
              </a:rPr>
              <a:t>主要业务类型</a:t>
            </a:r>
          </a:p>
        </p:txBody>
      </p:sp>
      <p:sp>
        <p:nvSpPr>
          <p:cNvPr id="20" name="Rectangle 5">
            <a:extLst>
              <a:ext uri="{FF2B5EF4-FFF2-40B4-BE49-F238E27FC236}">
                <a16:creationId xmlns:a16="http://schemas.microsoft.com/office/drawing/2014/main" id="{8A99F04A-B330-3526-76DE-2565004E73B2}"/>
              </a:ext>
            </a:extLst>
          </p:cNvPr>
          <p:cNvSpPr/>
          <p:nvPr/>
        </p:nvSpPr>
        <p:spPr>
          <a:xfrm>
            <a:off x="1161664" y="2822766"/>
            <a:ext cx="402689" cy="10875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报表体系</a:t>
            </a:r>
            <a:endParaRPr kumimoji="0" lang="en-US" altLang="zh-CN"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1" name="Rectangle 5">
            <a:extLst>
              <a:ext uri="{FF2B5EF4-FFF2-40B4-BE49-F238E27FC236}">
                <a16:creationId xmlns:a16="http://schemas.microsoft.com/office/drawing/2014/main" id="{9E33BE72-49EC-49D7-C46E-3ED87A606F63}"/>
              </a:ext>
            </a:extLst>
          </p:cNvPr>
          <p:cNvSpPr/>
          <p:nvPr/>
        </p:nvSpPr>
        <p:spPr>
          <a:xfrm>
            <a:off x="1161664" y="4037203"/>
            <a:ext cx="402689" cy="108539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子公司并表</a:t>
            </a:r>
            <a:endParaRPr kumimoji="0" lang="en-US" altLang="zh-CN"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2" name="Rectangle 5">
            <a:extLst>
              <a:ext uri="{FF2B5EF4-FFF2-40B4-BE49-F238E27FC236}">
                <a16:creationId xmlns:a16="http://schemas.microsoft.com/office/drawing/2014/main" id="{00142BE2-5AD2-2129-578A-65006BCE670C}"/>
              </a:ext>
            </a:extLst>
          </p:cNvPr>
          <p:cNvSpPr/>
          <p:nvPr/>
        </p:nvSpPr>
        <p:spPr>
          <a:xfrm>
            <a:off x="1161664" y="5251642"/>
            <a:ext cx="402689" cy="1001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其他要点</a:t>
            </a:r>
            <a:endParaRPr kumimoji="0" lang="en-US" altLang="zh-CN"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3" name="矩形 22">
            <a:extLst>
              <a:ext uri="{FF2B5EF4-FFF2-40B4-BE49-F238E27FC236}">
                <a16:creationId xmlns:a16="http://schemas.microsoft.com/office/drawing/2014/main" id="{601FAAC9-BA23-7C15-0670-83BDBD52B146}"/>
              </a:ext>
            </a:extLst>
          </p:cNvPr>
          <p:cNvSpPr/>
          <p:nvPr/>
        </p:nvSpPr>
        <p:spPr>
          <a:xfrm>
            <a:off x="1763525" y="2785698"/>
            <a:ext cx="2477505" cy="1081461"/>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①作为</a:t>
            </a:r>
            <a:r>
              <a:rPr kumimoji="0" lang="en-US"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A+H</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股上市公司，需要按季度、半年度和年度编制并披露集团合并口径财务报告。要求</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支持多准则转换，多语言</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用户使用，</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多币种</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；②需要搭建统一的报表平台，强化对信息披露的</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全流程管理。</a:t>
            </a:r>
          </a:p>
        </p:txBody>
      </p:sp>
      <p:sp>
        <p:nvSpPr>
          <p:cNvPr id="24" name="矩形 23">
            <a:extLst>
              <a:ext uri="{FF2B5EF4-FFF2-40B4-BE49-F238E27FC236}">
                <a16:creationId xmlns:a16="http://schemas.microsoft.com/office/drawing/2014/main" id="{198BDB40-2481-FC43-11A2-5210061C3FF8}"/>
              </a:ext>
            </a:extLst>
          </p:cNvPr>
          <p:cNvSpPr/>
          <p:nvPr/>
        </p:nvSpPr>
        <p:spPr>
          <a:xfrm>
            <a:off x="1774701" y="4047802"/>
            <a:ext cx="2466330" cy="1081461"/>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①单体用户出具财务报表的</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效率低下</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，手工填报</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工作量大</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；②</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海外子公司</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数据报送</a:t>
            </a:r>
            <a:r>
              <a:rPr kumimoji="0" lang="zh-CN" altLang="zh-CN" sz="1100" b="0" i="1"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需实现</a:t>
            </a:r>
            <a:r>
              <a:rPr kumimoji="0" lang="zh-CN"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自动化</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，存在</a:t>
            </a:r>
            <a:r>
              <a:rPr kumimoji="0" lang="zh-CN"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人为干预</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风险，无法保证数据安全性</a:t>
            </a:r>
            <a:r>
              <a:rPr kumimoji="0" lang="zh-CN"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a:t>
            </a:r>
            <a:endPar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5" name="矩形 24">
            <a:extLst>
              <a:ext uri="{FF2B5EF4-FFF2-40B4-BE49-F238E27FC236}">
                <a16:creationId xmlns:a16="http://schemas.microsoft.com/office/drawing/2014/main" id="{0DC68324-ECAC-C2FB-51CE-E5CF9D45DAC2}"/>
              </a:ext>
            </a:extLst>
          </p:cNvPr>
          <p:cNvSpPr/>
          <p:nvPr/>
        </p:nvSpPr>
        <p:spPr>
          <a:xfrm>
            <a:off x="1763525" y="5116973"/>
            <a:ext cx="2477505" cy="108146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①由于内部交易数据填报不规范而产生对账差异，存在大量手工日记账调整，无法满足</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财务信息化</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建设的要求；②管理层只能通过线下手工方式进行监管，</a:t>
            </a:r>
            <a:r>
              <a:rPr kumimoji="0" lang="zh-CN" altLang="en-US" sz="1100" b="0" i="0" u="none" strike="noStrike" kern="1200" cap="none" spc="0" normalizeH="0" baseline="0" noProof="0" dirty="0">
                <a:ln>
                  <a:noFill/>
                </a:ln>
                <a:solidFill>
                  <a:srgbClr val="825BDA"/>
                </a:solidFill>
                <a:effectLst/>
                <a:uLnTx/>
                <a:uFillTx/>
                <a:latin typeface="微软雅黑" panose="020B0503020204020204" pitchFamily="34" charset="-122"/>
                <a:ea typeface="微软雅黑" panose="020B0503020204020204" pitchFamily="34" charset="-122"/>
                <a:cs typeface="+mn-cs"/>
              </a:rPr>
              <a:t>易遗漏且无法进行同期比对。</a:t>
            </a:r>
          </a:p>
        </p:txBody>
      </p:sp>
      <p:sp>
        <p:nvSpPr>
          <p:cNvPr id="26" name="矩形 25">
            <a:extLst>
              <a:ext uri="{FF2B5EF4-FFF2-40B4-BE49-F238E27FC236}">
                <a16:creationId xmlns:a16="http://schemas.microsoft.com/office/drawing/2014/main" id="{81CCBE08-A82A-14D0-751E-27BA3671450D}"/>
              </a:ext>
            </a:extLst>
          </p:cNvPr>
          <p:cNvSpPr/>
          <p:nvPr/>
        </p:nvSpPr>
        <p:spPr>
          <a:xfrm>
            <a:off x="4646227" y="4056287"/>
            <a:ext cx="2428029" cy="1085398"/>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全级次子公司的自动化接口对接，及合并报表编制。并通过</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搭建中间库</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，与海外子公司系统对接，提高对外披露数据安全性，解决了数据一致性问题，</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实现数据交互。</a:t>
            </a:r>
          </a:p>
        </p:txBody>
      </p:sp>
      <p:sp>
        <p:nvSpPr>
          <p:cNvPr id="27" name="矩形 26">
            <a:extLst>
              <a:ext uri="{FF2B5EF4-FFF2-40B4-BE49-F238E27FC236}">
                <a16:creationId xmlns:a16="http://schemas.microsoft.com/office/drawing/2014/main" id="{C3B4976D-013B-0D4F-44B8-38B3ECFE3289}"/>
              </a:ext>
            </a:extLst>
          </p:cNvPr>
          <p:cNvSpPr/>
          <p:nvPr/>
        </p:nvSpPr>
        <p:spPr>
          <a:xfrm>
            <a:off x="4646228" y="2804818"/>
            <a:ext cx="2428029" cy="1072028"/>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系统支持</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多语言</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，通过维护汇率进行</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自动外币报表折算，</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能通过一套报表数据和关联交易数据，</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自动生成</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多套准则下的，各披露时点的合并报表。</a:t>
            </a:r>
          </a:p>
        </p:txBody>
      </p:sp>
      <p:sp>
        <p:nvSpPr>
          <p:cNvPr id="28" name="矩形 27">
            <a:extLst>
              <a:ext uri="{FF2B5EF4-FFF2-40B4-BE49-F238E27FC236}">
                <a16:creationId xmlns:a16="http://schemas.microsoft.com/office/drawing/2014/main" id="{A601ECD5-BFDD-CFF9-830F-79765C4E0250}"/>
              </a:ext>
            </a:extLst>
          </p:cNvPr>
          <p:cNvSpPr/>
          <p:nvPr/>
        </p:nvSpPr>
        <p:spPr>
          <a:xfrm>
            <a:off x="4646227" y="5136124"/>
            <a:ext cx="2428030" cy="105313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实现集团内公司自动对账、系统自动抵消往来数据并进行权益类数据抵消；发送自定义信息等功能。提高合并用户工作效率，</a:t>
            </a:r>
            <a:r>
              <a:rPr kumimoji="0" lang="zh-CN" altLang="en-US" sz="11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减少对账等工作量</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；实现全流程线上操作管理。</a:t>
            </a:r>
            <a:endParaRPr kumimoji="0" lang="en-US"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9" name="Rectangle 9">
            <a:extLst>
              <a:ext uri="{FF2B5EF4-FFF2-40B4-BE49-F238E27FC236}">
                <a16:creationId xmlns:a16="http://schemas.microsoft.com/office/drawing/2014/main" id="{72196570-4202-F6EF-759D-C2F46B28AA08}"/>
              </a:ext>
            </a:extLst>
          </p:cNvPr>
          <p:cNvSpPr/>
          <p:nvPr/>
        </p:nvSpPr>
        <p:spPr>
          <a:xfrm>
            <a:off x="2082842" y="2261128"/>
            <a:ext cx="1854394" cy="313956"/>
          </a:xfrm>
          <a:prstGeom prst="rect">
            <a:avLst/>
          </a:prstGeom>
          <a:solidFill>
            <a:srgbClr val="825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cs"/>
              </a:rPr>
              <a:t>需求背景及痛点</a:t>
            </a:r>
          </a:p>
        </p:txBody>
      </p:sp>
      <p:sp>
        <p:nvSpPr>
          <p:cNvPr id="30" name="Rectangle 9">
            <a:extLst>
              <a:ext uri="{FF2B5EF4-FFF2-40B4-BE49-F238E27FC236}">
                <a16:creationId xmlns:a16="http://schemas.microsoft.com/office/drawing/2014/main" id="{9923E493-C6E4-9014-3FBE-5F823E4FB8E8}"/>
              </a:ext>
            </a:extLst>
          </p:cNvPr>
          <p:cNvSpPr/>
          <p:nvPr/>
        </p:nvSpPr>
        <p:spPr>
          <a:xfrm>
            <a:off x="4922294" y="2261128"/>
            <a:ext cx="1854394" cy="313956"/>
          </a:xfrm>
          <a:prstGeom prst="rect">
            <a:avLst/>
          </a:prstGeom>
          <a:solidFill>
            <a:srgbClr val="535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mn-cs"/>
              </a:rPr>
              <a:t>成果收益</a:t>
            </a:r>
          </a:p>
        </p:txBody>
      </p:sp>
      <p:sp>
        <p:nvSpPr>
          <p:cNvPr id="31" name="椭圆 30">
            <a:extLst>
              <a:ext uri="{FF2B5EF4-FFF2-40B4-BE49-F238E27FC236}">
                <a16:creationId xmlns:a16="http://schemas.microsoft.com/office/drawing/2014/main" id="{9F92512A-492A-419D-829A-CCC55640D597}"/>
              </a:ext>
            </a:extLst>
          </p:cNvPr>
          <p:cNvSpPr/>
          <p:nvPr/>
        </p:nvSpPr>
        <p:spPr>
          <a:xfrm>
            <a:off x="4121444" y="3603957"/>
            <a:ext cx="577515" cy="5775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32" name="文本框 31">
            <a:extLst>
              <a:ext uri="{FF2B5EF4-FFF2-40B4-BE49-F238E27FC236}">
                <a16:creationId xmlns:a16="http://schemas.microsoft.com/office/drawing/2014/main" id="{875C80EC-8ACA-8498-26E8-4C6C88F8691E}"/>
              </a:ext>
            </a:extLst>
          </p:cNvPr>
          <p:cNvSpPr txBox="1"/>
          <p:nvPr/>
        </p:nvSpPr>
        <p:spPr>
          <a:xfrm>
            <a:off x="4185080" y="3721291"/>
            <a:ext cx="6892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VS</a:t>
            </a:r>
            <a:endParaRPr kumimoji="0" lang="zh-CN" altLang="en-US" sz="18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Tree>
    <p:extLst>
      <p:ext uri="{BB962C8B-B14F-4D97-AF65-F5344CB8AC3E}">
        <p14:creationId xmlns:p14="http://schemas.microsoft.com/office/powerpoint/2010/main" val="1931102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5A4A06A6-DA25-E138-4C07-DC142CD48E48}"/>
              </a:ext>
            </a:extLst>
          </p:cNvPr>
          <p:cNvSpPr/>
          <p:nvPr/>
        </p:nvSpPr>
        <p:spPr>
          <a:xfrm>
            <a:off x="5138619" y="2201137"/>
            <a:ext cx="6723961" cy="33813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2" name="标题 1">
            <a:extLst>
              <a:ext uri="{FF2B5EF4-FFF2-40B4-BE49-F238E27FC236}">
                <a16:creationId xmlns:a16="http://schemas.microsoft.com/office/drawing/2014/main" id="{82866EF1-B206-B7C5-3382-EEE5374989BA}"/>
              </a:ext>
            </a:extLst>
          </p:cNvPr>
          <p:cNvSpPr>
            <a:spLocks noGrp="1"/>
          </p:cNvSpPr>
          <p:nvPr>
            <p:ph type="title"/>
          </p:nvPr>
        </p:nvSpPr>
        <p:spPr/>
        <p:txBody>
          <a:bodyPr>
            <a:normAutofit/>
          </a:bodyPr>
          <a:lstStyle/>
          <a:p>
            <a:r>
              <a:rPr lang="zh-CN" altLang="zh-CN" dirty="0">
                <a:latin typeface="方正小标宋简体" pitchFamily="2" charset="-122"/>
                <a:ea typeface="方正小标宋简体" pitchFamily="2" charset="-122"/>
              </a:rPr>
              <a:t>第一创业</a:t>
            </a:r>
            <a:r>
              <a:rPr lang="en-US" altLang="zh-CN" spc="60" dirty="0">
                <a:solidFill>
                  <a:srgbClr val="272756"/>
                </a:solidFill>
                <a:cs typeface="Arial" panose="020B0604020202020204"/>
              </a:rPr>
              <a:t>-</a:t>
            </a:r>
            <a:r>
              <a:rPr lang="zh-CN" altLang="en-US" dirty="0"/>
              <a:t>建立</a:t>
            </a:r>
            <a:r>
              <a:rPr lang="zh-CN" altLang="en-US" dirty="0">
                <a:sym typeface="+mn-ea"/>
              </a:rPr>
              <a:t>财务数据集市，助力</a:t>
            </a:r>
            <a:r>
              <a:rPr lang="zh-CN" altLang="en-US" dirty="0">
                <a:sym typeface="微软雅黑" panose="020B0503020204020204" charset="-122"/>
              </a:rPr>
              <a:t>管理决策</a:t>
            </a:r>
            <a:endParaRPr kumimoji="1" lang="zh-CN" altLang="en-US" sz="2600" dirty="0"/>
          </a:p>
        </p:txBody>
      </p:sp>
      <p:sp>
        <p:nvSpPr>
          <p:cNvPr id="3" name="圆角矩形 11">
            <a:extLst>
              <a:ext uri="{FF2B5EF4-FFF2-40B4-BE49-F238E27FC236}">
                <a16:creationId xmlns:a16="http://schemas.microsoft.com/office/drawing/2014/main" id="{9BB11C84-B18D-C6BF-A72E-B33C54675B09}"/>
              </a:ext>
            </a:extLst>
          </p:cNvPr>
          <p:cNvSpPr/>
          <p:nvPr/>
        </p:nvSpPr>
        <p:spPr>
          <a:xfrm>
            <a:off x="785194" y="929005"/>
            <a:ext cx="4192571" cy="1961340"/>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 name="文本框 3">
            <a:extLst>
              <a:ext uri="{FF2B5EF4-FFF2-40B4-BE49-F238E27FC236}">
                <a16:creationId xmlns:a16="http://schemas.microsoft.com/office/drawing/2014/main" id="{4D669D83-A60A-8786-8581-C3CA4C77CFC0}"/>
              </a:ext>
            </a:extLst>
          </p:cNvPr>
          <p:cNvSpPr txBox="1"/>
          <p:nvPr/>
        </p:nvSpPr>
        <p:spPr>
          <a:xfrm>
            <a:off x="939480" y="1048133"/>
            <a:ext cx="3905790" cy="1703223"/>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第一创业证券股份有限公司</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mn-ea"/>
              </a:rPr>
              <a:t>002797）</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前身是1993年4月成立的佛山证券公司。</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mn-ea"/>
              </a:rPr>
              <a:t>总部位于‌深圳，</a:t>
            </a: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是一家经‌中国证监会批准的综合类证券公司，主要从事证券经纪、‌证券投资咨询、‌证券承销与保荐、‌证券自营、‌证券资产管理等业务。2016年在深交所上市。</a:t>
            </a: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2023年，公司营业总收入24.89亿元，归母净利润3.31亿元。截至2023年底，公司总资产452.81亿元，归属于上市公司股东的净资产148.21亿元。</a:t>
            </a:r>
          </a:p>
        </p:txBody>
      </p:sp>
      <p:sp>
        <p:nvSpPr>
          <p:cNvPr id="5" name="矩形 4">
            <a:extLst>
              <a:ext uri="{FF2B5EF4-FFF2-40B4-BE49-F238E27FC236}">
                <a16:creationId xmlns:a16="http://schemas.microsoft.com/office/drawing/2014/main" id="{E9FE4D28-32B6-6A9C-538F-099B37DF5544}"/>
              </a:ext>
            </a:extLst>
          </p:cNvPr>
          <p:cNvSpPr/>
          <p:nvPr/>
        </p:nvSpPr>
        <p:spPr>
          <a:xfrm>
            <a:off x="5138420" y="929006"/>
            <a:ext cx="6724015" cy="9951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6" name="文本框 5">
            <a:extLst>
              <a:ext uri="{FF2B5EF4-FFF2-40B4-BE49-F238E27FC236}">
                <a16:creationId xmlns:a16="http://schemas.microsoft.com/office/drawing/2014/main" id="{BEB48A28-2432-0A6A-EBA4-83F4ACA863BF}"/>
              </a:ext>
            </a:extLst>
          </p:cNvPr>
          <p:cNvSpPr txBox="1"/>
          <p:nvPr/>
        </p:nvSpPr>
        <p:spPr>
          <a:xfrm>
            <a:off x="5133655" y="929269"/>
            <a:ext cx="6723961" cy="275590"/>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目标</a:t>
            </a:r>
            <a:endParaRPr kumimoji="1" lang="en-US" altLang="zh-CN"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8" name="文本框 7">
            <a:extLst>
              <a:ext uri="{FF2B5EF4-FFF2-40B4-BE49-F238E27FC236}">
                <a16:creationId xmlns:a16="http://schemas.microsoft.com/office/drawing/2014/main" id="{9BD00FD6-4728-A73D-097F-3E064F98C5BC}"/>
              </a:ext>
            </a:extLst>
          </p:cNvPr>
          <p:cNvSpPr txBox="1"/>
          <p:nvPr/>
        </p:nvSpPr>
        <p:spPr>
          <a:xfrm>
            <a:off x="5133655" y="1924137"/>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方案</a:t>
            </a:r>
          </a:p>
        </p:txBody>
      </p:sp>
      <p:sp>
        <p:nvSpPr>
          <p:cNvPr id="9" name="矩形 8">
            <a:extLst>
              <a:ext uri="{FF2B5EF4-FFF2-40B4-BE49-F238E27FC236}">
                <a16:creationId xmlns:a16="http://schemas.microsoft.com/office/drawing/2014/main" id="{337D4EE1-4EE8-C22F-5059-BCB48C0A1860}"/>
              </a:ext>
            </a:extLst>
          </p:cNvPr>
          <p:cNvSpPr/>
          <p:nvPr/>
        </p:nvSpPr>
        <p:spPr>
          <a:xfrm>
            <a:off x="5138420" y="5447330"/>
            <a:ext cx="6724015" cy="12311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5"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nvGrpSpPr>
          <p:cNvPr id="16" name="组合 15">
            <a:extLst>
              <a:ext uri="{FF2B5EF4-FFF2-40B4-BE49-F238E27FC236}">
                <a16:creationId xmlns:a16="http://schemas.microsoft.com/office/drawing/2014/main" id="{1FB063C8-C6FA-4544-A36E-042AEFAF1FDA}"/>
              </a:ext>
            </a:extLst>
          </p:cNvPr>
          <p:cNvGrpSpPr/>
          <p:nvPr/>
        </p:nvGrpSpPr>
        <p:grpSpPr>
          <a:xfrm>
            <a:off x="552267" y="3675256"/>
            <a:ext cx="4552559" cy="2869092"/>
            <a:chOff x="485785" y="3512796"/>
            <a:chExt cx="4552559" cy="2869092"/>
          </a:xfrm>
        </p:grpSpPr>
        <p:pic>
          <p:nvPicPr>
            <p:cNvPr id="17" name="图片 16">
              <a:extLst>
                <a:ext uri="{FF2B5EF4-FFF2-40B4-BE49-F238E27FC236}">
                  <a16:creationId xmlns:a16="http://schemas.microsoft.com/office/drawing/2014/main" id="{3844E2FD-B39A-B17B-B50F-88DBA07FB3FA}"/>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8" name="矩形 17">
              <a:extLst>
                <a:ext uri="{FF2B5EF4-FFF2-40B4-BE49-F238E27FC236}">
                  <a16:creationId xmlns:a16="http://schemas.microsoft.com/office/drawing/2014/main" id="{1E00365D-0D90-0BC8-D211-DF3380D78C2B}"/>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微软雅黑" panose="020B0503020204020204" charset="-122"/>
                <a:ea typeface="微软雅黑" panose="020B0503020204020204" charset="-122"/>
                <a:cs typeface="+mn-cs"/>
                <a:sym typeface="微软雅黑" panose="020B0503020204020204" charset="-122"/>
              </a:endParaRPr>
            </a:p>
          </p:txBody>
        </p:sp>
      </p:grpSp>
      <p:sp>
        <p:nvSpPr>
          <p:cNvPr id="10" name="文本框 9">
            <a:extLst>
              <a:ext uri="{FF2B5EF4-FFF2-40B4-BE49-F238E27FC236}">
                <a16:creationId xmlns:a16="http://schemas.microsoft.com/office/drawing/2014/main" id="{15731071-C58E-E50F-3AAA-1BDB05285A5C}"/>
              </a:ext>
            </a:extLst>
          </p:cNvPr>
          <p:cNvSpPr txBox="1"/>
          <p:nvPr/>
        </p:nvSpPr>
        <p:spPr>
          <a:xfrm>
            <a:off x="5133655" y="5334307"/>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charset="-122"/>
              </a:rPr>
              <a:t>      价值</a:t>
            </a:r>
          </a:p>
        </p:txBody>
      </p:sp>
      <p:sp>
        <p:nvSpPr>
          <p:cNvPr id="28" name="文本框 27">
            <a:extLst>
              <a:ext uri="{FF2B5EF4-FFF2-40B4-BE49-F238E27FC236}">
                <a16:creationId xmlns:a16="http://schemas.microsoft.com/office/drawing/2014/main" id="{15A97BFC-0B79-C08D-02CE-B6D32E853BEE}"/>
              </a:ext>
            </a:extLst>
          </p:cNvPr>
          <p:cNvSpPr txBox="1"/>
          <p:nvPr/>
        </p:nvSpPr>
        <p:spPr>
          <a:xfrm>
            <a:off x="5241525" y="1267848"/>
            <a:ext cx="6581881" cy="55399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00" b="0"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为支持决策提供使用便利、功能灵活且具可拓展性的分析平台；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00" b="0"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为对各项信息披露工作提供数据支持；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zh-CN" altLang="en-US" sz="1000" b="0"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推动财务数据的治理以及数字化程度；</a:t>
            </a:r>
          </a:p>
        </p:txBody>
      </p:sp>
      <p:sp>
        <p:nvSpPr>
          <p:cNvPr id="14" name="Flowchart: Alternate Process 23">
            <a:extLst>
              <a:ext uri="{FF2B5EF4-FFF2-40B4-BE49-F238E27FC236}">
                <a16:creationId xmlns:a16="http://schemas.microsoft.com/office/drawing/2014/main" id="{53B5C8D5-51E4-A260-6895-F867AA51B3FB}"/>
              </a:ext>
            </a:extLst>
          </p:cNvPr>
          <p:cNvSpPr/>
          <p:nvPr/>
        </p:nvSpPr>
        <p:spPr>
          <a:xfrm>
            <a:off x="1881890" y="3012966"/>
            <a:ext cx="990908"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charset="-122"/>
                <a:cs typeface="+mn-cs"/>
              </a:rPr>
              <a:t>合并</a:t>
            </a: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charset="-122"/>
                <a:cs typeface="+mn-cs"/>
                <a:sym typeface="+mn-ea"/>
              </a:rPr>
              <a:t>报表</a:t>
            </a:r>
            <a:endPar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charset="-122"/>
              <a:cs typeface="+mn-cs"/>
            </a:endParaRPr>
          </a:p>
        </p:txBody>
      </p:sp>
      <p:sp>
        <p:nvSpPr>
          <p:cNvPr id="19" name="Flowchart: Alternate Process 23">
            <a:extLst>
              <a:ext uri="{FF2B5EF4-FFF2-40B4-BE49-F238E27FC236}">
                <a16:creationId xmlns:a16="http://schemas.microsoft.com/office/drawing/2014/main" id="{2C9F04A4-43FA-7CE9-863D-953691313FCC}"/>
              </a:ext>
            </a:extLst>
          </p:cNvPr>
          <p:cNvSpPr/>
          <p:nvPr/>
        </p:nvSpPr>
        <p:spPr>
          <a:xfrm>
            <a:off x="3008517" y="3012966"/>
            <a:ext cx="990908"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charset="-122"/>
                <a:cs typeface="+mn-cs"/>
              </a:rPr>
              <a:t>管理报告</a:t>
            </a:r>
          </a:p>
        </p:txBody>
      </p:sp>
      <p:pic>
        <p:nvPicPr>
          <p:cNvPr id="20" name="图片 19">
            <a:extLst>
              <a:ext uri="{FF2B5EF4-FFF2-40B4-BE49-F238E27FC236}">
                <a16:creationId xmlns:a16="http://schemas.microsoft.com/office/drawing/2014/main" id="{155D9B40-FA31-C363-7387-5B1D73DF02C7}"/>
              </a:ext>
            </a:extLst>
          </p:cNvPr>
          <p:cNvPicPr>
            <a:picLocks noChangeAspect="1"/>
          </p:cNvPicPr>
          <p:nvPr/>
        </p:nvPicPr>
        <p:blipFill>
          <a:blip r:embed="rId3"/>
          <a:stretch>
            <a:fillRect/>
          </a:stretch>
        </p:blipFill>
        <p:spPr>
          <a:xfrm>
            <a:off x="1251441" y="3978910"/>
            <a:ext cx="3109595" cy="1950085"/>
          </a:xfrm>
          <a:prstGeom prst="rect">
            <a:avLst/>
          </a:prstGeom>
        </p:spPr>
      </p:pic>
      <p:pic>
        <p:nvPicPr>
          <p:cNvPr id="21" name="图片 20">
            <a:extLst>
              <a:ext uri="{FF2B5EF4-FFF2-40B4-BE49-F238E27FC236}">
                <a16:creationId xmlns:a16="http://schemas.microsoft.com/office/drawing/2014/main" id="{E1154AF2-4AF9-B4A7-AA2D-2489BA4DB30C}"/>
              </a:ext>
            </a:extLst>
          </p:cNvPr>
          <p:cNvPicPr>
            <a:picLocks noChangeAspect="1"/>
          </p:cNvPicPr>
          <p:nvPr/>
        </p:nvPicPr>
        <p:blipFill>
          <a:blip r:embed="rId4"/>
          <a:stretch>
            <a:fillRect/>
          </a:stretch>
        </p:blipFill>
        <p:spPr>
          <a:xfrm>
            <a:off x="5912113" y="2229901"/>
            <a:ext cx="5033786" cy="3000821"/>
          </a:xfrm>
          <a:prstGeom prst="rect">
            <a:avLst/>
          </a:prstGeom>
        </p:spPr>
      </p:pic>
      <p:sp>
        <p:nvSpPr>
          <p:cNvPr id="22" name="文本框 21">
            <a:extLst>
              <a:ext uri="{FF2B5EF4-FFF2-40B4-BE49-F238E27FC236}">
                <a16:creationId xmlns:a16="http://schemas.microsoft.com/office/drawing/2014/main" id="{E1263287-BE6E-4E35-9D12-5310EEA81F33}"/>
              </a:ext>
            </a:extLst>
          </p:cNvPr>
          <p:cNvSpPr txBox="1"/>
          <p:nvPr/>
        </p:nvSpPr>
        <p:spPr>
          <a:xfrm>
            <a:off x="5279390" y="5731582"/>
            <a:ext cx="2038985" cy="537845"/>
          </a:xfrm>
          <a:prstGeom prst="rect">
            <a:avLst/>
          </a:prstGeom>
          <a:noFill/>
        </p:spPr>
        <p:txBody>
          <a:bodyPr wrap="square" rtlCol="0">
            <a:noAutofit/>
          </a:bodyPr>
          <a:lstStyle>
            <a:defPPr>
              <a:defRPr lang="zh-CN"/>
            </a:defPPr>
            <a:lvl1pPr marR="0" lvl="0" indent="0" algn="ctr" fontAlgn="auto">
              <a:lnSpc>
                <a:spcPct val="100000"/>
              </a:lnSpc>
              <a:spcBef>
                <a:spcPts val="0"/>
              </a:spcBef>
              <a:spcAft>
                <a:spcPts val="0"/>
              </a:spcAft>
              <a:buClrTx/>
              <a:buSzTx/>
              <a:buFontTx/>
              <a:buNone/>
              <a:defRPr kumimoji="0" sz="900" b="0" i="0" u="none" strike="noStrike" cap="none" spc="0" normalizeH="0" baseline="0">
                <a:ln>
                  <a:noFill/>
                </a:ln>
                <a:solidFill>
                  <a:srgbClr val="191848"/>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prstClr val="black"/>
                </a:solidFill>
                <a:effectLst/>
                <a:uLnTx/>
                <a:uFillTx/>
                <a:latin typeface="Calibri" panose="020F0502020204030204" charset="0"/>
                <a:ea typeface="微软雅黑" panose="020B0503020204020204" charset="-122"/>
                <a:cs typeface="+mn-ea"/>
                <a:sym typeface="Calibri" panose="020F0502020204030204" charset="0"/>
              </a:rPr>
              <a:t>提高自动化水平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提高报表自动化水平，极大地减少人工操作，实现数据的快速收集、整理与汇总，提高报表编制的准确性和效率</a:t>
            </a:r>
          </a:p>
        </p:txBody>
      </p:sp>
      <p:sp>
        <p:nvSpPr>
          <p:cNvPr id="23" name="文本框 22">
            <a:extLst>
              <a:ext uri="{FF2B5EF4-FFF2-40B4-BE49-F238E27FC236}">
                <a16:creationId xmlns:a16="http://schemas.microsoft.com/office/drawing/2014/main" id="{BF59736F-1D7D-DD33-3A97-42A2124DC121}"/>
              </a:ext>
            </a:extLst>
          </p:cNvPr>
          <p:cNvSpPr txBox="1"/>
          <p:nvPr/>
        </p:nvSpPr>
        <p:spPr>
          <a:xfrm>
            <a:off x="7359650" y="5731582"/>
            <a:ext cx="2282190" cy="734060"/>
          </a:xfrm>
          <a:prstGeom prst="rect">
            <a:avLst/>
          </a:prstGeom>
          <a:noFill/>
        </p:spPr>
        <p:txBody>
          <a:bodyPr wrap="square" rtlCol="0">
            <a:noAutofit/>
          </a:bodyPr>
          <a:lstStyle>
            <a:defPPr>
              <a:defRPr lang="zh-CN"/>
            </a:defPPr>
            <a:lvl1pPr marR="0" lvl="0" indent="0" algn="ctr" fontAlgn="auto">
              <a:lnSpc>
                <a:spcPct val="100000"/>
              </a:lnSpc>
              <a:spcBef>
                <a:spcPts val="0"/>
              </a:spcBef>
              <a:spcAft>
                <a:spcPts val="0"/>
              </a:spcAft>
              <a:buClrTx/>
              <a:buSzTx/>
              <a:buFontTx/>
              <a:buNone/>
              <a:defRPr kumimoji="0" sz="900" b="0" i="0" u="none" strike="noStrike" cap="none" spc="0" normalizeH="0" baseline="0">
                <a:ln>
                  <a:noFill/>
                </a:ln>
                <a:solidFill>
                  <a:srgbClr val="191848"/>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a:ln>
                  <a:noFill/>
                </a:ln>
                <a:solidFill>
                  <a:prstClr val="black"/>
                </a:solidFill>
                <a:effectLst/>
                <a:uLnTx/>
                <a:uFillTx/>
                <a:latin typeface="Calibri" panose="020F0502020204030204" charset="0"/>
                <a:ea typeface="微软雅黑" panose="020B0503020204020204" charset="-122"/>
                <a:cs typeface="+mn-ea"/>
                <a:sym typeface="Calibri" panose="020F0502020204030204" charset="0"/>
              </a:rPr>
              <a:t>提高工作效率</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提高财务管理工作效率和质量，降低财务风险，为企业决策提供更加准确、全面的财务支持</a:t>
            </a:r>
          </a:p>
        </p:txBody>
      </p:sp>
      <p:sp>
        <p:nvSpPr>
          <p:cNvPr id="24" name="文本框 23">
            <a:extLst>
              <a:ext uri="{FF2B5EF4-FFF2-40B4-BE49-F238E27FC236}">
                <a16:creationId xmlns:a16="http://schemas.microsoft.com/office/drawing/2014/main" id="{6811A2C3-1ED1-8ECC-17ED-B87EE73B108D}"/>
              </a:ext>
            </a:extLst>
          </p:cNvPr>
          <p:cNvSpPr txBox="1"/>
          <p:nvPr/>
        </p:nvSpPr>
        <p:spPr>
          <a:xfrm>
            <a:off x="9683115" y="5731582"/>
            <a:ext cx="2141220" cy="537845"/>
          </a:xfrm>
          <a:prstGeom prst="rect">
            <a:avLst/>
          </a:prstGeom>
          <a:noFill/>
        </p:spPr>
        <p:txBody>
          <a:bodyPr wrap="square" rtlCol="0">
            <a:noAutofit/>
          </a:bodyPr>
          <a:lstStyle>
            <a:defPPr>
              <a:defRPr lang="zh-CN"/>
            </a:defPPr>
            <a:lvl1pPr marR="0" lvl="0" indent="0" algn="ctr" fontAlgn="auto">
              <a:lnSpc>
                <a:spcPct val="100000"/>
              </a:lnSpc>
              <a:spcBef>
                <a:spcPts val="0"/>
              </a:spcBef>
              <a:spcAft>
                <a:spcPts val="0"/>
              </a:spcAft>
              <a:buClrTx/>
              <a:buSzTx/>
              <a:buFontTx/>
              <a:buNone/>
              <a:defRPr kumimoji="0" sz="900" b="0" i="0" u="none" strike="noStrike" cap="none" spc="0" normalizeH="0" baseline="0">
                <a:ln>
                  <a:noFill/>
                </a:ln>
                <a:solidFill>
                  <a:srgbClr val="191848"/>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rPr>
              <a:t>构建分析体系</a:t>
            </a:r>
            <a:endParaRPr kumimoji="0" lang="zh-CN" altLang="en-US" sz="10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mn-ea"/>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sym typeface="微软雅黑" panose="020B0503020204020204" charset="-122"/>
              </a:rPr>
              <a:t>建立财务报告分析体系，为管理层提供有价值的洞察和建议，助力企业更好地把握市场动态，优化资源配置，实现可持续发展</a:t>
            </a:r>
          </a:p>
        </p:txBody>
      </p:sp>
      <p:pic>
        <p:nvPicPr>
          <p:cNvPr id="31" name="图片 30">
            <a:extLst>
              <a:ext uri="{FF2B5EF4-FFF2-40B4-BE49-F238E27FC236}">
                <a16:creationId xmlns:a16="http://schemas.microsoft.com/office/drawing/2014/main" id="{9CB7AA66-35A3-575D-0A3D-507C7959F82D}"/>
              </a:ext>
            </a:extLst>
          </p:cNvPr>
          <p:cNvPicPr>
            <a:picLocks noChangeAspect="1"/>
          </p:cNvPicPr>
          <p:nvPr/>
        </p:nvPicPr>
        <p:blipFill>
          <a:blip r:embed="rId5"/>
          <a:stretch>
            <a:fillRect/>
          </a:stretch>
        </p:blipFill>
        <p:spPr>
          <a:xfrm>
            <a:off x="10291974" y="288335"/>
            <a:ext cx="1531432" cy="479539"/>
          </a:xfrm>
          <a:prstGeom prst="rect">
            <a:avLst/>
          </a:prstGeom>
        </p:spPr>
      </p:pic>
    </p:spTree>
    <p:extLst>
      <p:ext uri="{BB962C8B-B14F-4D97-AF65-F5344CB8AC3E}">
        <p14:creationId xmlns:p14="http://schemas.microsoft.com/office/powerpoint/2010/main" val="191365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EA6EAA-1E16-1CED-3E0A-FC5DD66ECED0}"/>
              </a:ext>
            </a:extLst>
          </p:cNvPr>
          <p:cNvSpPr>
            <a:spLocks noGrp="1"/>
          </p:cNvSpPr>
          <p:nvPr>
            <p:ph type="title"/>
          </p:nvPr>
        </p:nvSpPr>
        <p:spPr/>
        <p:txBody>
          <a:bodyPr/>
          <a:lstStyle/>
          <a:p>
            <a:r>
              <a:rPr lang="zh-CN" altLang="en-US" dirty="0"/>
              <a:t>蚂蚁金服 </a:t>
            </a:r>
            <a:r>
              <a:rPr lang="en-US" altLang="zh-CN" dirty="0"/>
              <a:t>– </a:t>
            </a:r>
            <a:r>
              <a:rPr lang="zh-CN" altLang="en-US" dirty="0"/>
              <a:t>替换</a:t>
            </a:r>
            <a:r>
              <a:rPr lang="en-US" altLang="zh-CN" dirty="0"/>
              <a:t>P</a:t>
            </a:r>
            <a:r>
              <a:rPr lang="en-US" altLang="zh-CN"/>
              <a:t>A</a:t>
            </a:r>
            <a:r>
              <a:rPr lang="zh-CN" altLang="en-US" dirty="0"/>
              <a:t>，新一代国产化管报平台</a:t>
            </a:r>
          </a:p>
        </p:txBody>
      </p:sp>
      <p:sp>
        <p:nvSpPr>
          <p:cNvPr id="3" name="矩形 2">
            <a:extLst>
              <a:ext uri="{FF2B5EF4-FFF2-40B4-BE49-F238E27FC236}">
                <a16:creationId xmlns:a16="http://schemas.microsoft.com/office/drawing/2014/main" id="{05791AAC-E7EC-3886-9F9D-A666F801E78D}"/>
              </a:ext>
            </a:extLst>
          </p:cNvPr>
          <p:cNvSpPr/>
          <p:nvPr/>
        </p:nvSpPr>
        <p:spPr>
          <a:xfrm>
            <a:off x="5138619" y="2616668"/>
            <a:ext cx="6723961" cy="27575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4" name="圆角矩形 11">
            <a:extLst>
              <a:ext uri="{FF2B5EF4-FFF2-40B4-BE49-F238E27FC236}">
                <a16:creationId xmlns:a16="http://schemas.microsoft.com/office/drawing/2014/main" id="{0D230914-67CF-78DE-39B2-EC03528B0528}"/>
              </a:ext>
            </a:extLst>
          </p:cNvPr>
          <p:cNvSpPr/>
          <p:nvPr/>
        </p:nvSpPr>
        <p:spPr>
          <a:xfrm>
            <a:off x="785194" y="929270"/>
            <a:ext cx="4046559" cy="1913943"/>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5" name="矩形 4">
            <a:extLst>
              <a:ext uri="{FF2B5EF4-FFF2-40B4-BE49-F238E27FC236}">
                <a16:creationId xmlns:a16="http://schemas.microsoft.com/office/drawing/2014/main" id="{C681CC49-63FC-BAC3-3DD3-9CA91EF34E6B}"/>
              </a:ext>
            </a:extLst>
          </p:cNvPr>
          <p:cNvSpPr/>
          <p:nvPr/>
        </p:nvSpPr>
        <p:spPr>
          <a:xfrm>
            <a:off x="5138619" y="929271"/>
            <a:ext cx="6723961" cy="13262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 name="文本框 5">
            <a:extLst>
              <a:ext uri="{FF2B5EF4-FFF2-40B4-BE49-F238E27FC236}">
                <a16:creationId xmlns:a16="http://schemas.microsoft.com/office/drawing/2014/main" id="{A1DD2CAA-AB8D-425E-BDCE-5456F63CEE32}"/>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7" name="文本框 6">
            <a:extLst>
              <a:ext uri="{FF2B5EF4-FFF2-40B4-BE49-F238E27FC236}">
                <a16:creationId xmlns:a16="http://schemas.microsoft.com/office/drawing/2014/main" id="{322BBCB1-F342-4F60-ACFC-F9FEE3C5D24C}"/>
              </a:ext>
            </a:extLst>
          </p:cNvPr>
          <p:cNvSpPr txBox="1"/>
          <p:nvPr/>
        </p:nvSpPr>
        <p:spPr>
          <a:xfrm>
            <a:off x="5133655" y="2344673"/>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8" name="矩形 7">
            <a:extLst>
              <a:ext uri="{FF2B5EF4-FFF2-40B4-BE49-F238E27FC236}">
                <a16:creationId xmlns:a16="http://schemas.microsoft.com/office/drawing/2014/main" id="{68AC34BC-B1C2-D117-0B09-82F679610EC3}"/>
              </a:ext>
            </a:extLst>
          </p:cNvPr>
          <p:cNvSpPr/>
          <p:nvPr/>
        </p:nvSpPr>
        <p:spPr>
          <a:xfrm>
            <a:off x="5138619" y="5568639"/>
            <a:ext cx="6723961" cy="109436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9" name="文本框 8">
            <a:extLst>
              <a:ext uri="{FF2B5EF4-FFF2-40B4-BE49-F238E27FC236}">
                <a16:creationId xmlns:a16="http://schemas.microsoft.com/office/drawing/2014/main" id="{0B8AFCC8-14A7-3C84-FE7E-F46420922797}"/>
              </a:ext>
            </a:extLst>
          </p:cNvPr>
          <p:cNvSpPr txBox="1"/>
          <p:nvPr/>
        </p:nvSpPr>
        <p:spPr>
          <a:xfrm>
            <a:off x="5133655" y="5374264"/>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0" name="Flowchart: Alternate Process 23">
            <a:extLst>
              <a:ext uri="{FF2B5EF4-FFF2-40B4-BE49-F238E27FC236}">
                <a16:creationId xmlns:a16="http://schemas.microsoft.com/office/drawing/2014/main" id="{424795E3-BA8D-612C-C850-515E1CEADE2F}"/>
              </a:ext>
            </a:extLst>
          </p:cNvPr>
          <p:cNvSpPr/>
          <p:nvPr/>
        </p:nvSpPr>
        <p:spPr>
          <a:xfrm>
            <a:off x="2808473" y="3005875"/>
            <a:ext cx="1089280" cy="329666"/>
          </a:xfrm>
          <a:prstGeom prst="flowChartAlternateProcess">
            <a:avLst/>
          </a:prstGeom>
          <a:solidFill>
            <a:srgbClr val="535EFF"/>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管理报表</a:t>
            </a:r>
          </a:p>
        </p:txBody>
      </p:sp>
      <p:pic>
        <p:nvPicPr>
          <p:cNvPr id="11" name="图片 10">
            <a:extLst>
              <a:ext uri="{FF2B5EF4-FFF2-40B4-BE49-F238E27FC236}">
                <a16:creationId xmlns:a16="http://schemas.microsoft.com/office/drawing/2014/main" id="{D7EE5E8C-1FAB-6E73-E91B-8D350C8D79A9}"/>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2" name="文本框 11">
            <a:extLst>
              <a:ext uri="{FF2B5EF4-FFF2-40B4-BE49-F238E27FC236}">
                <a16:creationId xmlns:a16="http://schemas.microsoft.com/office/drawing/2014/main" id="{57DA13E5-9958-2209-D9F6-1ACD49B2F278}"/>
              </a:ext>
            </a:extLst>
          </p:cNvPr>
          <p:cNvSpPr txBox="1"/>
          <p:nvPr/>
        </p:nvSpPr>
        <p:spPr>
          <a:xfrm>
            <a:off x="943718" y="1026838"/>
            <a:ext cx="3729510" cy="1760418"/>
          </a:xfrm>
          <a:prstGeom prst="rect">
            <a:avLst/>
          </a:prstGeom>
          <a:noFill/>
        </p:spPr>
        <p:txBody>
          <a:bodyPr wrap="square">
            <a:spAutoFit/>
          </a:bodyPr>
          <a:lstStyle/>
          <a:p>
            <a:pPr marL="0" marR="0" lvl="0" indent="0" algn="l" defTabSz="457189" rtl="0" eaLnBrk="1" fontAlgn="auto" latinLnBrk="0" hangingPunct="1">
              <a:lnSpc>
                <a:spcPct val="150000"/>
              </a:lnSpc>
              <a:spcBef>
                <a:spcPts val="0"/>
              </a:spcBef>
              <a:spcAft>
                <a:spcPts val="0"/>
              </a:spcAft>
              <a:buClrTx/>
              <a:buSzTx/>
              <a:buFontTx/>
              <a:buNone/>
              <a:tabLst/>
              <a:defRPr/>
            </a:pPr>
            <a:r>
              <a:rPr kumimoji="1" lang="zh-CN" altLang="en-US" sz="105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蚂蚁科技集团股份有限公司（简称“蚂蚁集团”）</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是中国领先的互联网金融服务企业，前身为</a:t>
            </a:r>
            <a:r>
              <a:rPr kumimoji="1" lang="en-US" altLang="zh-CN"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2004</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年成立的支付宝，</a:t>
            </a:r>
            <a:r>
              <a:rPr kumimoji="1" lang="en-US" altLang="zh-CN"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2013</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年由母公司筹建为小微金融服务集团，</a:t>
            </a:r>
            <a:r>
              <a:rPr kumimoji="1" lang="en-US" altLang="zh-CN"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2020</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7</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月正式更名。公司以数字支付与金融科技为核心，业务覆盖数字支付（支付宝）、小额信贷（花呗、借呗）、理财服务（余额宝）及区块链技术应用，旗下自主研发的</a:t>
            </a:r>
            <a:r>
              <a:rPr kumimoji="1" lang="en-US" altLang="zh-CN" sz="1050" b="0" i="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mn-cs"/>
              </a:rPr>
              <a:t>OceanBase</a:t>
            </a:r>
            <a:r>
              <a:rPr kumimoji="1" lang="zh-CN" altLang="en-US" sz="105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数据库曾获国际性能评测冠军。</a:t>
            </a:r>
          </a:p>
        </p:txBody>
      </p:sp>
      <p:pic>
        <p:nvPicPr>
          <p:cNvPr id="13" name="图片 12">
            <a:extLst>
              <a:ext uri="{FF2B5EF4-FFF2-40B4-BE49-F238E27FC236}">
                <a16:creationId xmlns:a16="http://schemas.microsoft.com/office/drawing/2014/main" id="{35A7B03A-3D17-CDF0-9957-4DE3609918EE}"/>
              </a:ext>
            </a:extLst>
          </p:cNvPr>
          <p:cNvPicPr>
            <a:picLocks noChangeAspect="1"/>
          </p:cNvPicPr>
          <p:nvPr/>
        </p:nvPicPr>
        <p:blipFill>
          <a:blip r:embed="rId3"/>
          <a:stretch>
            <a:fillRect/>
          </a:stretch>
        </p:blipFill>
        <p:spPr>
          <a:xfrm>
            <a:off x="1042204" y="3822134"/>
            <a:ext cx="3429571" cy="1953852"/>
          </a:xfrm>
          <a:prstGeom prst="rect">
            <a:avLst/>
          </a:prstGeom>
        </p:spPr>
      </p:pic>
      <p:sp>
        <p:nvSpPr>
          <p:cNvPr id="14" name="文本框 13">
            <a:extLst>
              <a:ext uri="{FF2B5EF4-FFF2-40B4-BE49-F238E27FC236}">
                <a16:creationId xmlns:a16="http://schemas.microsoft.com/office/drawing/2014/main" id="{11DD1EC4-7BD2-A667-0635-25B26D9EB3D3}"/>
              </a:ext>
            </a:extLst>
          </p:cNvPr>
          <p:cNvSpPr txBox="1"/>
          <p:nvPr/>
        </p:nvSpPr>
        <p:spPr>
          <a:xfrm>
            <a:off x="5213930" y="1251106"/>
            <a:ext cx="6643686" cy="988476"/>
          </a:xfrm>
          <a:prstGeom prst="rect">
            <a:avLst/>
          </a:prstGeom>
          <a:noFill/>
        </p:spPr>
        <p:txBody>
          <a:bodyPr wrap="square">
            <a:spAutoFit/>
          </a:bodyPr>
          <a:lstStyle>
            <a:defPPr>
              <a:defRPr lang="zh-CN"/>
            </a:defPPr>
            <a:lvl1pPr marR="0" lvl="0" defTabSz="457189" fontAlgn="auto">
              <a:spcBef>
                <a:spcPts val="0"/>
              </a:spcBef>
              <a:spcAft>
                <a:spcPts val="0"/>
              </a:spcAft>
              <a:buClrTx/>
              <a:buSzTx/>
              <a:tabLst/>
              <a:defRPr kumimoji="0" sz="1100" b="0" i="0" u="none" strike="noStrike" kern="0" cap="none" spc="0" normalizeH="0" baseline="0">
                <a:ln>
                  <a:noFill/>
                </a:ln>
                <a:solidFill>
                  <a:srgbClr val="191848"/>
                </a:solidFill>
                <a:effectLst/>
                <a:uLnTx/>
                <a:uFillTx/>
                <a:latin typeface="微软雅黑" panose="020B0503020204020204" charset="-122"/>
                <a:ea typeface="微软雅黑" panose="020B0503020204020204" charset="-122"/>
              </a:defRPr>
            </a:lvl1pPr>
          </a:lstStyle>
          <a:p>
            <a:pPr marL="0" marR="0" lvl="0" indent="0" algn="l" defTabSz="457189" rtl="0" eaLnBrk="1" fontAlgn="auto" latinLnBrk="0" hangingPunct="1">
              <a:lnSpc>
                <a:spcPct val="15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蚂蚁财务现有的财管报系统，为财务数字化⽀撑发挥了重⼤作⽤。随着公司业务的发展及管理精细 化要求，现有的财管报系统在业财分析体系、⼀套数架构搭建、多场景报表加⼯及展现等⽀撑不够。</a:t>
            </a:r>
            <a:endParaRPr kumimoji="0" lang="en-US" altLang="zh-CN" sz="10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0" marR="0" lvl="0" indent="0" algn="l" defTabSz="457189" rtl="0" eaLnBrk="1" fontAlgn="auto" latinLnBrk="0" hangingPunct="1">
              <a:lnSpc>
                <a:spcPct val="15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为更好⽀撑蚂蚁财务对业务及管理决策⽀持，需对现有的财管报系统及分析体系进⾏升级，满⾜财 管报加⼯及分析作业⾼效，业财分析体系升级、符合财管报及集团与</a:t>
            </a:r>
            <a:r>
              <a:rPr kumimoji="0" lang="en-US" altLang="zh-CN" sz="10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BG/BU⼀</a:t>
            </a:r>
            <a:r>
              <a:rPr kumimoji="0" lang="zh-CN" altLang="en-US" sz="10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套数架构、系统架构与运 维⾃主可控。</a:t>
            </a:r>
          </a:p>
        </p:txBody>
      </p:sp>
      <p:sp>
        <p:nvSpPr>
          <p:cNvPr id="16" name="AutoShape 4">
            <a:extLst>
              <a:ext uri="{FF2B5EF4-FFF2-40B4-BE49-F238E27FC236}">
                <a16:creationId xmlns:a16="http://schemas.microsoft.com/office/drawing/2014/main" id="{62B8BB0D-2E5D-CEFC-202C-B1347C375FC1}"/>
              </a:ext>
            </a:extLst>
          </p:cNvPr>
          <p:cNvSpPr/>
          <p:nvPr/>
        </p:nvSpPr>
        <p:spPr>
          <a:xfrm>
            <a:off x="5263096" y="2710833"/>
            <a:ext cx="2184256" cy="2561256"/>
          </a:xfrm>
          <a:prstGeom prst="roundRect">
            <a:avLst>
              <a:gd name="adj" fmla="val 2631"/>
            </a:avLst>
          </a:prstGeom>
          <a:solidFill>
            <a:srgbClr val="FFFFFF">
              <a:alpha val="5000"/>
            </a:srgbClr>
          </a:solidFill>
          <a:ln w="12700" cap="flat" cmpd="sng">
            <a:solidFill>
              <a:srgbClr val="94A3B8">
                <a:alpha val="20000"/>
              </a:srgbClr>
            </a:solidFill>
            <a:prstDash val="solid"/>
            <a:round/>
          </a:ln>
        </p:spPr>
        <p:txBody>
          <a:bodyPr vert="horz" wrap="square"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pic>
        <p:nvPicPr>
          <p:cNvPr id="17" name="Picture 5">
            <a:extLst>
              <a:ext uri="{FF2B5EF4-FFF2-40B4-BE49-F238E27FC236}">
                <a16:creationId xmlns:a16="http://schemas.microsoft.com/office/drawing/2014/main" id="{B18511F9-8BB2-D366-2813-F21B209661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54545" y="2756808"/>
            <a:ext cx="382897" cy="360859"/>
          </a:xfrm>
          <a:prstGeom prst="rect">
            <a:avLst/>
          </a:prstGeom>
        </p:spPr>
      </p:pic>
      <p:sp>
        <p:nvSpPr>
          <p:cNvPr id="18" name="AutoShape 6">
            <a:extLst>
              <a:ext uri="{FF2B5EF4-FFF2-40B4-BE49-F238E27FC236}">
                <a16:creationId xmlns:a16="http://schemas.microsoft.com/office/drawing/2014/main" id="{69BAE70F-134F-EA6D-E9A0-1220BB5DFB51}"/>
              </a:ext>
            </a:extLst>
          </p:cNvPr>
          <p:cNvSpPr/>
          <p:nvPr/>
        </p:nvSpPr>
        <p:spPr>
          <a:xfrm>
            <a:off x="5933166" y="2801915"/>
            <a:ext cx="1390614" cy="270645"/>
          </a:xfrm>
          <a:prstGeom prst="rect">
            <a:avLst/>
          </a:prstGeom>
          <a:noFill/>
          <a:ln w="12700" cap="flat" cmpd="sng">
            <a:noFill/>
            <a:prstDash val="solid"/>
            <a:round/>
          </a:ln>
        </p:spPr>
        <p:txBody>
          <a:bodyPr vert="horz" wrap="square" lIns="0" tIns="0" rIns="0" bIns="0" rtlCol="0" anchor="ctr" anchorCtr="0"/>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Noto Sans SC"/>
                <a:sym typeface="Noto Sans SC"/>
              </a:rPr>
              <a:t>项目目标</a:t>
            </a:r>
            <a:endParaRPr kumimoji="0" lang="en-US" sz="700" b="0"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19" name="AutoShape 7">
            <a:extLst>
              <a:ext uri="{FF2B5EF4-FFF2-40B4-BE49-F238E27FC236}">
                <a16:creationId xmlns:a16="http://schemas.microsoft.com/office/drawing/2014/main" id="{2C383C8D-C269-0E69-FC93-9B1AB8AE3D88}"/>
              </a:ext>
            </a:extLst>
          </p:cNvPr>
          <p:cNvSpPr/>
          <p:nvPr/>
        </p:nvSpPr>
        <p:spPr>
          <a:xfrm>
            <a:off x="5454545" y="3113728"/>
            <a:ext cx="1869236" cy="2118549"/>
          </a:xfrm>
          <a:prstGeom prst="rect">
            <a:avLst/>
          </a:prstGeom>
          <a:noFill/>
          <a:ln w="12700" cap="flat" cmpd="sng">
            <a:noFill/>
            <a:prstDash val="solid"/>
            <a:round/>
          </a:ln>
        </p:spPr>
        <p:txBody>
          <a:bodyPr vert="horz" wrap="square" lIns="0" tIns="0" rIns="0" bIns="0" rtlCol="0" anchor="ctr" anchorCtr="0"/>
          <a:lstStyle/>
          <a:p>
            <a:pPr marL="0" marR="0" lvl="0" indent="0" algn="l" defTabSz="914400" rtl="0" eaLnBrk="1" fontAlgn="auto" latinLnBrk="0" hangingPunct="1">
              <a:lnSpc>
                <a:spcPct val="108333"/>
              </a:lnSpc>
              <a:spcBef>
                <a:spcPts val="500"/>
              </a:spcBef>
              <a:spcAft>
                <a:spcPts val="0"/>
              </a:spcAft>
              <a:buClrTx/>
              <a:buSzTx/>
              <a:buFontTx/>
              <a:buNone/>
              <a:tabLst/>
              <a:defRPr/>
            </a:pPr>
            <a:r>
              <a:rPr kumimoji="0" lang="en-US" sz="9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Noto Sans SC"/>
                <a:sym typeface="Noto Sans SC"/>
              </a:rPr>
              <a:t>全面替代旧系统：</a:t>
            </a:r>
            <a:r>
              <a:rPr kumimoji="0" 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Noto Sans SC"/>
                <a:sym typeface="Noto Sans SC"/>
              </a:rPr>
              <a:t>用新的“智慧管报平台”完整替代原有PA报表平台，确保报表产出的完整、稳定、及时和准确。</a:t>
            </a:r>
            <a:endParaRPr kumimoji="0" 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8333"/>
              </a:lnSpc>
              <a:spcBef>
                <a:spcPts val="800"/>
              </a:spcBef>
              <a:spcAft>
                <a:spcPts val="0"/>
              </a:spcAft>
              <a:buClrTx/>
              <a:buSzTx/>
              <a:buFontTx/>
              <a:buNone/>
              <a:tabLst/>
              <a:defRPr/>
            </a:pPr>
            <a:r>
              <a:rPr kumimoji="0" lang="en-US" sz="9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Noto Sans SC"/>
                <a:sym typeface="Noto Sans SC"/>
              </a:rPr>
              <a:t>优化用户体验与分析能力：</a:t>
            </a:r>
            <a:r>
              <a:rPr kumimoji="0" 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Noto Sans SC"/>
                <a:sym typeface="Noto Sans SC"/>
              </a:rPr>
              <a:t>融合多维度数据库与关系型数据库，支持多种分析功能，提升财管报加工与分析作业效率。</a:t>
            </a:r>
          </a:p>
          <a:p>
            <a:pPr marL="0" marR="0" lvl="0" indent="0" algn="l" defTabSz="914400" rtl="0" eaLnBrk="1" fontAlgn="auto" latinLnBrk="0" hangingPunct="1">
              <a:lnSpc>
                <a:spcPct val="108333"/>
              </a:lnSpc>
              <a:spcBef>
                <a:spcPts val="800"/>
              </a:spcBef>
              <a:spcAft>
                <a:spcPts val="0"/>
              </a:spcAft>
              <a:buClrTx/>
              <a:buSzTx/>
              <a:buFontTx/>
              <a:buNone/>
              <a:tabLst/>
              <a:defRPr/>
            </a:pPr>
            <a:r>
              <a:rPr kumimoji="0" lang="en-US" sz="9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Noto Sans SC"/>
                <a:sym typeface="Noto Sans SC"/>
              </a:rPr>
              <a:t>实现国产化与自主可控：</a:t>
            </a:r>
            <a:r>
              <a:rPr kumimoji="0" lang="en-US" sz="9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Noto Sans SC"/>
                <a:sym typeface="Noto Sans SC"/>
              </a:rPr>
              <a:t>支持国产信创软硬件环境部署，深度融合蚂蚁研发框架，实现系统架构与运维的完全自主可控。</a:t>
            </a:r>
          </a:p>
        </p:txBody>
      </p:sp>
      <p:sp>
        <p:nvSpPr>
          <p:cNvPr id="20" name="AutoShape 8">
            <a:extLst>
              <a:ext uri="{FF2B5EF4-FFF2-40B4-BE49-F238E27FC236}">
                <a16:creationId xmlns:a16="http://schemas.microsoft.com/office/drawing/2014/main" id="{B5FBDD5C-1DCC-4C60-8799-768746837936}"/>
              </a:ext>
            </a:extLst>
          </p:cNvPr>
          <p:cNvSpPr/>
          <p:nvPr/>
        </p:nvSpPr>
        <p:spPr>
          <a:xfrm>
            <a:off x="7543076" y="2710832"/>
            <a:ext cx="4163139" cy="2561257"/>
          </a:xfrm>
          <a:prstGeom prst="roundRect">
            <a:avLst>
              <a:gd name="adj" fmla="val 2631"/>
            </a:avLst>
          </a:prstGeom>
          <a:solidFill>
            <a:srgbClr val="FFFFFF">
              <a:alpha val="5000"/>
            </a:srgbClr>
          </a:solidFill>
          <a:ln w="12700" cap="flat" cmpd="sng">
            <a:solidFill>
              <a:srgbClr val="94A3B8">
                <a:alpha val="20000"/>
              </a:srgbClr>
            </a:solidFill>
            <a:prstDash val="solid"/>
            <a:round/>
          </a:ln>
        </p:spPr>
        <p:txBody>
          <a:bodyPr vert="horz" wrap="square"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a:extLst>
              <a:ext uri="{FF2B5EF4-FFF2-40B4-BE49-F238E27FC236}">
                <a16:creationId xmlns:a16="http://schemas.microsoft.com/office/drawing/2014/main" id="{3780DE4B-CBBD-0924-A13B-9A46AE2E361C}"/>
              </a:ext>
            </a:extLst>
          </p:cNvPr>
          <p:cNvSpPr txBox="1"/>
          <p:nvPr/>
        </p:nvSpPr>
        <p:spPr>
          <a:xfrm>
            <a:off x="5213930" y="5640136"/>
            <a:ext cx="1671609" cy="993926"/>
          </a:xfrm>
          <a:prstGeom prst="rect">
            <a:avLst/>
          </a:prstGeom>
          <a:noFill/>
        </p:spPr>
        <p:txBody>
          <a:bodyPr wrap="square">
            <a:spAutoFit/>
          </a:bodyPr>
          <a:lstStyle>
            <a:defPPr>
              <a:defRPr lang="zh-CN"/>
            </a:defPPr>
            <a:lvl1pPr lvl="0">
              <a:lnSpc>
                <a:spcPct val="150000"/>
              </a:lnSpc>
              <a:defRPr sz="1000" b="1">
                <a:solidFill>
                  <a:srgbClr val="191848"/>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系统更新换代：</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全面替换原有 </a:t>
            </a:r>
            <a:r>
              <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PA </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报表平台，统一</a:t>
            </a:r>
            <a:r>
              <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FCD/OUFS/FDI </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三大应用，实现报表能力完整、稳定、及时、准确，消除外部系统依赖风险。</a:t>
            </a:r>
          </a:p>
        </p:txBody>
      </p:sp>
      <p:sp>
        <p:nvSpPr>
          <p:cNvPr id="22" name="文本框 21">
            <a:extLst>
              <a:ext uri="{FF2B5EF4-FFF2-40B4-BE49-F238E27FC236}">
                <a16:creationId xmlns:a16="http://schemas.microsoft.com/office/drawing/2014/main" id="{A2C71CB8-437F-C88C-E55F-1B5A9E332F2A}"/>
              </a:ext>
            </a:extLst>
          </p:cNvPr>
          <p:cNvSpPr txBox="1"/>
          <p:nvPr/>
        </p:nvSpPr>
        <p:spPr>
          <a:xfrm>
            <a:off x="6847813" y="5640136"/>
            <a:ext cx="1671609" cy="809261"/>
          </a:xfrm>
          <a:prstGeom prst="rect">
            <a:avLst/>
          </a:prstGeom>
          <a:noFill/>
        </p:spPr>
        <p:txBody>
          <a:bodyPr wrap="square">
            <a:spAutoFit/>
          </a:bodyPr>
          <a:lstStyle>
            <a:defPPr>
              <a:defRPr lang="zh-CN"/>
            </a:defPPr>
            <a:lvl1pPr lvl="0">
              <a:lnSpc>
                <a:spcPct val="150000"/>
              </a:lnSpc>
              <a:defRPr sz="1000" b="1">
                <a:solidFill>
                  <a:srgbClr val="191848"/>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业财数据打通：</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构建集团与 </a:t>
            </a:r>
            <a:r>
              <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BG/BU</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一套数架构，打通多数据源与多维分析能力，提升业财融合与经营分析效率。</a:t>
            </a:r>
          </a:p>
        </p:txBody>
      </p:sp>
      <p:sp>
        <p:nvSpPr>
          <p:cNvPr id="23" name="文本框 22">
            <a:extLst>
              <a:ext uri="{FF2B5EF4-FFF2-40B4-BE49-F238E27FC236}">
                <a16:creationId xmlns:a16="http://schemas.microsoft.com/office/drawing/2014/main" id="{A95B0A75-487E-83B1-BE5E-27DF3E9DD2C9}"/>
              </a:ext>
            </a:extLst>
          </p:cNvPr>
          <p:cNvSpPr txBox="1"/>
          <p:nvPr/>
        </p:nvSpPr>
        <p:spPr>
          <a:xfrm>
            <a:off x="8481696" y="5640136"/>
            <a:ext cx="1671609" cy="993926"/>
          </a:xfrm>
          <a:prstGeom prst="rect">
            <a:avLst/>
          </a:prstGeom>
          <a:noFill/>
        </p:spPr>
        <p:txBody>
          <a:bodyPr wrap="square">
            <a:spAutoFit/>
          </a:bodyPr>
          <a:lstStyle>
            <a:defPPr>
              <a:defRPr lang="zh-CN"/>
            </a:defPPr>
            <a:lvl1pPr lvl="0">
              <a:lnSpc>
                <a:spcPct val="150000"/>
              </a:lnSpc>
              <a:defRPr sz="1000" b="1">
                <a:solidFill>
                  <a:srgbClr val="191848"/>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用户体验提升：</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提供拖拉拽、即席分析、</a:t>
            </a:r>
            <a:r>
              <a:rPr kumimoji="0" lang="en-US" altLang="zh-CN"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Office </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集成、批量导出等易用能力，用户体验不低于原系统，大幅提升财务人员工作效率。</a:t>
            </a:r>
          </a:p>
        </p:txBody>
      </p:sp>
      <p:sp>
        <p:nvSpPr>
          <p:cNvPr id="24" name="文本框 23">
            <a:extLst>
              <a:ext uri="{FF2B5EF4-FFF2-40B4-BE49-F238E27FC236}">
                <a16:creationId xmlns:a16="http://schemas.microsoft.com/office/drawing/2014/main" id="{4B2E2BEF-5F47-36A1-2CBE-6B453CAB4E07}"/>
              </a:ext>
            </a:extLst>
          </p:cNvPr>
          <p:cNvSpPr txBox="1"/>
          <p:nvPr/>
        </p:nvSpPr>
        <p:spPr>
          <a:xfrm>
            <a:off x="10115578" y="5640136"/>
            <a:ext cx="1671609" cy="993926"/>
          </a:xfrm>
          <a:prstGeom prst="rect">
            <a:avLst/>
          </a:prstGeom>
          <a:noFill/>
        </p:spPr>
        <p:txBody>
          <a:bodyPr wrap="square">
            <a:spAutoFit/>
          </a:bodyPr>
          <a:lstStyle>
            <a:defPPr>
              <a:defRPr lang="zh-CN"/>
            </a:defPPr>
            <a:lvl1pPr lvl="0">
              <a:lnSpc>
                <a:spcPct val="150000"/>
              </a:lnSpc>
              <a:defRPr sz="1000" b="1">
                <a:solidFill>
                  <a:srgbClr val="191848"/>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技术自主可控：</a:t>
            </a:r>
            <a:endParaRPr kumimoji="0" lang="en-US" altLang="zh-CN" sz="8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深度适配蚂蚁技术栈与国产信创环境，获取完整源码并完成知识转移，实现部署、运维、迭代全自主可控，保障长期安全稳定。</a:t>
            </a:r>
          </a:p>
        </p:txBody>
      </p:sp>
      <p:sp>
        <p:nvSpPr>
          <p:cNvPr id="25" name="Flowchart: Alternate Process 23">
            <a:extLst>
              <a:ext uri="{FF2B5EF4-FFF2-40B4-BE49-F238E27FC236}">
                <a16:creationId xmlns:a16="http://schemas.microsoft.com/office/drawing/2014/main" id="{5A5F6F30-49D1-0E1B-E226-19B1FF304F66}"/>
              </a:ext>
            </a:extLst>
          </p:cNvPr>
          <p:cNvSpPr/>
          <p:nvPr/>
        </p:nvSpPr>
        <p:spPr>
          <a:xfrm>
            <a:off x="1510255" y="3006783"/>
            <a:ext cx="1089280" cy="329666"/>
          </a:xfrm>
          <a:prstGeom prst="flowChartAlternateProcess">
            <a:avLst/>
          </a:prstGeom>
          <a:solidFill>
            <a:srgbClr val="535EFF"/>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系统共创</a:t>
            </a:r>
          </a:p>
        </p:txBody>
      </p:sp>
      <p:grpSp>
        <p:nvGrpSpPr>
          <p:cNvPr id="26" name="组合 25">
            <a:extLst>
              <a:ext uri="{FF2B5EF4-FFF2-40B4-BE49-F238E27FC236}">
                <a16:creationId xmlns:a16="http://schemas.microsoft.com/office/drawing/2014/main" id="{4CBBACDC-225D-4A21-FF4B-63F8CDD11E4D}"/>
              </a:ext>
            </a:extLst>
          </p:cNvPr>
          <p:cNvGrpSpPr/>
          <p:nvPr/>
        </p:nvGrpSpPr>
        <p:grpSpPr>
          <a:xfrm>
            <a:off x="7571829" y="2741089"/>
            <a:ext cx="4134386" cy="2530998"/>
            <a:chOff x="479394" y="1720478"/>
            <a:chExt cx="6444113" cy="4961627"/>
          </a:xfrm>
        </p:grpSpPr>
        <p:sp>
          <p:nvSpPr>
            <p:cNvPr id="27" name="下箭头 4">
              <a:extLst>
                <a:ext uri="{FF2B5EF4-FFF2-40B4-BE49-F238E27FC236}">
                  <a16:creationId xmlns:a16="http://schemas.microsoft.com/office/drawing/2014/main" id="{2B6D8470-7519-92D5-FB5E-7AA6CDC27732}"/>
                </a:ext>
              </a:extLst>
            </p:cNvPr>
            <p:cNvSpPr/>
            <p:nvPr/>
          </p:nvSpPr>
          <p:spPr>
            <a:xfrm>
              <a:off x="6500597" y="2247830"/>
              <a:ext cx="422910" cy="4395470"/>
            </a:xfrm>
            <a:prstGeom prst="downArrow">
              <a:avLst/>
            </a:prstGeom>
            <a:solidFill>
              <a:srgbClr val="545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自上而下数据追溯及审计线索</a:t>
              </a:r>
            </a:p>
          </p:txBody>
        </p:sp>
        <p:sp>
          <p:nvSpPr>
            <p:cNvPr id="28" name="上箭头 5">
              <a:extLst>
                <a:ext uri="{FF2B5EF4-FFF2-40B4-BE49-F238E27FC236}">
                  <a16:creationId xmlns:a16="http://schemas.microsoft.com/office/drawing/2014/main" id="{643B9BF4-F8E5-8C14-08FF-EA583B98DEA4}"/>
                </a:ext>
              </a:extLst>
            </p:cNvPr>
            <p:cNvSpPr/>
            <p:nvPr/>
          </p:nvSpPr>
          <p:spPr>
            <a:xfrm>
              <a:off x="483180" y="2196465"/>
              <a:ext cx="432435" cy="4467860"/>
            </a:xfrm>
            <a:prstGeom prst="upArrow">
              <a:avLst/>
            </a:prstGeom>
            <a:solidFill>
              <a:srgbClr val="545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自下而上汇总加</a:t>
              </a:r>
              <a:endParaRPr kumimoji="1" lang="en-US" altLang="zh-CN" sz="5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工及报表展现</a:t>
              </a:r>
            </a:p>
          </p:txBody>
        </p:sp>
        <p:sp>
          <p:nvSpPr>
            <p:cNvPr id="29" name="三角形 6">
              <a:extLst>
                <a:ext uri="{FF2B5EF4-FFF2-40B4-BE49-F238E27FC236}">
                  <a16:creationId xmlns:a16="http://schemas.microsoft.com/office/drawing/2014/main" id="{6C0FC32E-54D2-9C8F-444A-B0A742C400C2}"/>
                </a:ext>
              </a:extLst>
            </p:cNvPr>
            <p:cNvSpPr/>
            <p:nvPr/>
          </p:nvSpPr>
          <p:spPr>
            <a:xfrm>
              <a:off x="479394" y="1720478"/>
              <a:ext cx="6332885" cy="323851"/>
            </a:xfrm>
            <a:prstGeom prst="triangle">
              <a:avLst/>
            </a:prstGeom>
            <a:solidFill>
              <a:srgbClr val="545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1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a:extLst>
                <a:ext uri="{FF2B5EF4-FFF2-40B4-BE49-F238E27FC236}">
                  <a16:creationId xmlns:a16="http://schemas.microsoft.com/office/drawing/2014/main" id="{C8613F84-6664-AD5C-9CF4-B56C8C613075}"/>
                </a:ext>
              </a:extLst>
            </p:cNvPr>
            <p:cNvSpPr txBox="1"/>
            <p:nvPr/>
          </p:nvSpPr>
          <p:spPr>
            <a:xfrm>
              <a:off x="2488144" y="1727218"/>
              <a:ext cx="2438400" cy="324484"/>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统一报表</a:t>
              </a:r>
              <a:r>
                <a:rPr kumimoji="1" lang="zh-CN" altLang="en-US" sz="7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平台</a:t>
              </a:r>
            </a:p>
          </p:txBody>
        </p:sp>
        <p:sp>
          <p:nvSpPr>
            <p:cNvPr id="31" name="矩形 30">
              <a:extLst>
                <a:ext uri="{FF2B5EF4-FFF2-40B4-BE49-F238E27FC236}">
                  <a16:creationId xmlns:a16="http://schemas.microsoft.com/office/drawing/2014/main" id="{811E3E1F-9E58-BF49-2914-1C8ABA9FF4AC}"/>
                </a:ext>
              </a:extLst>
            </p:cNvPr>
            <p:cNvSpPr/>
            <p:nvPr/>
          </p:nvSpPr>
          <p:spPr>
            <a:xfrm>
              <a:off x="990545" y="2119630"/>
              <a:ext cx="5378450" cy="1423670"/>
            </a:xfrm>
            <a:prstGeom prst="rect">
              <a:avLst/>
            </a:prstGeom>
            <a:solidFill>
              <a:schemeClr val="accent6">
                <a:lumMod val="20000"/>
                <a:lumOff val="80000"/>
                <a:alpha val="31000"/>
              </a:scheme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2" name="矩形 31">
              <a:extLst>
                <a:ext uri="{FF2B5EF4-FFF2-40B4-BE49-F238E27FC236}">
                  <a16:creationId xmlns:a16="http://schemas.microsoft.com/office/drawing/2014/main" id="{BFE0C6A4-C50B-EEBA-9AC2-C382BB99A2F5}"/>
                </a:ext>
              </a:extLst>
            </p:cNvPr>
            <p:cNvSpPr/>
            <p:nvPr/>
          </p:nvSpPr>
          <p:spPr>
            <a:xfrm>
              <a:off x="1930497" y="3314336"/>
              <a:ext cx="568957"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指标</a:t>
              </a:r>
            </a:p>
          </p:txBody>
        </p:sp>
        <p:sp>
          <p:nvSpPr>
            <p:cNvPr id="33" name="矩形 32">
              <a:extLst>
                <a:ext uri="{FF2B5EF4-FFF2-40B4-BE49-F238E27FC236}">
                  <a16:creationId xmlns:a16="http://schemas.microsoft.com/office/drawing/2014/main" id="{5DB7E2E4-67C7-3BCB-43DF-0A5A59320F43}"/>
                </a:ext>
              </a:extLst>
            </p:cNvPr>
            <p:cNvSpPr/>
            <p:nvPr/>
          </p:nvSpPr>
          <p:spPr>
            <a:xfrm>
              <a:off x="2931961" y="3313338"/>
              <a:ext cx="572265" cy="1461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维度</a:t>
              </a:r>
            </a:p>
          </p:txBody>
        </p:sp>
        <p:sp>
          <p:nvSpPr>
            <p:cNvPr id="34" name="矩形 33">
              <a:extLst>
                <a:ext uri="{FF2B5EF4-FFF2-40B4-BE49-F238E27FC236}">
                  <a16:creationId xmlns:a16="http://schemas.microsoft.com/office/drawing/2014/main" id="{7EE36A30-45A7-3267-CBEC-EFD5A224542C}"/>
                </a:ext>
              </a:extLst>
            </p:cNvPr>
            <p:cNvSpPr/>
            <p:nvPr/>
          </p:nvSpPr>
          <p:spPr>
            <a:xfrm>
              <a:off x="3936733" y="3312340"/>
              <a:ext cx="568957"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规则</a:t>
              </a:r>
            </a:p>
          </p:txBody>
        </p:sp>
        <p:sp>
          <p:nvSpPr>
            <p:cNvPr id="35" name="矩形 34">
              <a:extLst>
                <a:ext uri="{FF2B5EF4-FFF2-40B4-BE49-F238E27FC236}">
                  <a16:creationId xmlns:a16="http://schemas.microsoft.com/office/drawing/2014/main" id="{A24174A5-AB55-328F-A9C8-3699B4305D1A}"/>
                </a:ext>
              </a:extLst>
            </p:cNvPr>
            <p:cNvSpPr/>
            <p:nvPr/>
          </p:nvSpPr>
          <p:spPr>
            <a:xfrm>
              <a:off x="4938196" y="3312340"/>
              <a:ext cx="568957"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表单</a:t>
              </a:r>
            </a:p>
          </p:txBody>
        </p:sp>
        <p:sp>
          <p:nvSpPr>
            <p:cNvPr id="36" name="矩形 35">
              <a:extLst>
                <a:ext uri="{FF2B5EF4-FFF2-40B4-BE49-F238E27FC236}">
                  <a16:creationId xmlns:a16="http://schemas.microsoft.com/office/drawing/2014/main" id="{65357D5B-116F-5B76-DE29-3C03DA9ACA41}"/>
                </a:ext>
              </a:extLst>
            </p:cNvPr>
            <p:cNvSpPr/>
            <p:nvPr/>
          </p:nvSpPr>
          <p:spPr>
            <a:xfrm>
              <a:off x="1935459" y="2528174"/>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资产负债表</a:t>
              </a:r>
            </a:p>
          </p:txBody>
        </p:sp>
        <p:sp>
          <p:nvSpPr>
            <p:cNvPr id="37" name="矩形 36">
              <a:extLst>
                <a:ext uri="{FF2B5EF4-FFF2-40B4-BE49-F238E27FC236}">
                  <a16:creationId xmlns:a16="http://schemas.microsoft.com/office/drawing/2014/main" id="{22040CEB-761F-07D4-6B7A-00C32947BC13}"/>
                </a:ext>
              </a:extLst>
            </p:cNvPr>
            <p:cNvSpPr/>
            <p:nvPr/>
          </p:nvSpPr>
          <p:spPr>
            <a:xfrm>
              <a:off x="1797355" y="3263953"/>
              <a:ext cx="3845422" cy="241934"/>
            </a:xfrm>
            <a:prstGeom prst="rect">
              <a:avLst/>
            </a:prstGeom>
            <a:noFill/>
            <a:ln w="12700" cap="flat" cmpd="sng" algn="ctr">
              <a:solidFill>
                <a:srgbClr val="545FFF"/>
              </a:solidFill>
              <a:prstDash val="dash"/>
              <a:miter lim="800000"/>
            </a:ln>
            <a:effectLst/>
            <a:extLst>
              <a:ext uri="{909E8E84-426E-40DD-AFC4-6F175D3DCCD1}">
                <a14:hiddenFill xmlns:a14="http://schemas.microsoft.com/office/drawing/2010/main">
                  <a:solidFill>
                    <a:schemeClr val="accent3"/>
                  </a:solid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 name="矩形 37">
              <a:extLst>
                <a:ext uri="{FF2B5EF4-FFF2-40B4-BE49-F238E27FC236}">
                  <a16:creationId xmlns:a16="http://schemas.microsoft.com/office/drawing/2014/main" id="{54F24D34-7450-1013-39BD-7926329DB914}"/>
                </a:ext>
              </a:extLst>
            </p:cNvPr>
            <p:cNvSpPr/>
            <p:nvPr/>
          </p:nvSpPr>
          <p:spPr>
            <a:xfrm>
              <a:off x="1935459" y="2741675"/>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现金流量表</a:t>
              </a:r>
            </a:p>
          </p:txBody>
        </p:sp>
        <p:sp>
          <p:nvSpPr>
            <p:cNvPr id="39" name="矩形 38">
              <a:extLst>
                <a:ext uri="{FF2B5EF4-FFF2-40B4-BE49-F238E27FC236}">
                  <a16:creationId xmlns:a16="http://schemas.microsoft.com/office/drawing/2014/main" id="{6E5FF93B-BEEC-0BBB-51B4-2EAF8E446214}"/>
                </a:ext>
              </a:extLst>
            </p:cNvPr>
            <p:cNvSpPr/>
            <p:nvPr/>
          </p:nvSpPr>
          <p:spPr>
            <a:xfrm>
              <a:off x="1935459" y="2952183"/>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附注表</a:t>
              </a:r>
            </a:p>
          </p:txBody>
        </p:sp>
        <p:sp>
          <p:nvSpPr>
            <p:cNvPr id="40" name="矩形 39">
              <a:extLst>
                <a:ext uri="{FF2B5EF4-FFF2-40B4-BE49-F238E27FC236}">
                  <a16:creationId xmlns:a16="http://schemas.microsoft.com/office/drawing/2014/main" id="{056429FF-FC57-B88C-51E0-BAF5EE2AD8D0}"/>
                </a:ext>
              </a:extLst>
            </p:cNvPr>
            <p:cNvSpPr/>
            <p:nvPr/>
          </p:nvSpPr>
          <p:spPr>
            <a:xfrm>
              <a:off x="3251999" y="2528174"/>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现金月报</a:t>
              </a:r>
            </a:p>
          </p:txBody>
        </p:sp>
        <p:sp>
          <p:nvSpPr>
            <p:cNvPr id="41" name="矩形 40">
              <a:extLst>
                <a:ext uri="{FF2B5EF4-FFF2-40B4-BE49-F238E27FC236}">
                  <a16:creationId xmlns:a16="http://schemas.microsoft.com/office/drawing/2014/main" id="{F70FE4AD-D19B-BBF2-B026-3EF96735C844}"/>
                </a:ext>
              </a:extLst>
            </p:cNvPr>
            <p:cNvSpPr/>
            <p:nvPr/>
          </p:nvSpPr>
          <p:spPr>
            <a:xfrm>
              <a:off x="3251999" y="2741675"/>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资产月报</a:t>
              </a:r>
            </a:p>
          </p:txBody>
        </p:sp>
        <p:sp>
          <p:nvSpPr>
            <p:cNvPr id="42" name="矩形 41">
              <a:extLst>
                <a:ext uri="{FF2B5EF4-FFF2-40B4-BE49-F238E27FC236}">
                  <a16:creationId xmlns:a16="http://schemas.microsoft.com/office/drawing/2014/main" id="{40BFD1B2-EAA9-0A2E-B265-224027E28C56}"/>
                </a:ext>
              </a:extLst>
            </p:cNvPr>
            <p:cNvSpPr/>
            <p:nvPr/>
          </p:nvSpPr>
          <p:spPr>
            <a:xfrm>
              <a:off x="3251999" y="2952183"/>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损益月报</a:t>
              </a:r>
            </a:p>
          </p:txBody>
        </p:sp>
        <p:sp>
          <p:nvSpPr>
            <p:cNvPr id="43" name="矩形 42">
              <a:extLst>
                <a:ext uri="{FF2B5EF4-FFF2-40B4-BE49-F238E27FC236}">
                  <a16:creationId xmlns:a16="http://schemas.microsoft.com/office/drawing/2014/main" id="{5A016ADC-3F16-6A32-5DAC-621978FF7AC9}"/>
                </a:ext>
              </a:extLst>
            </p:cNvPr>
            <p:cNvSpPr/>
            <p:nvPr/>
          </p:nvSpPr>
          <p:spPr>
            <a:xfrm>
              <a:off x="4542903" y="2528174"/>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成本管理报表</a:t>
              </a:r>
            </a:p>
          </p:txBody>
        </p:sp>
        <p:sp>
          <p:nvSpPr>
            <p:cNvPr id="44" name="矩形 43">
              <a:extLst>
                <a:ext uri="{FF2B5EF4-FFF2-40B4-BE49-F238E27FC236}">
                  <a16:creationId xmlns:a16="http://schemas.microsoft.com/office/drawing/2014/main" id="{72B617FF-DE08-E364-B186-4F0AABEDFAF1}"/>
                </a:ext>
              </a:extLst>
            </p:cNvPr>
            <p:cNvSpPr/>
            <p:nvPr/>
          </p:nvSpPr>
          <p:spPr>
            <a:xfrm>
              <a:off x="4542903" y="2741675"/>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成本总表</a:t>
              </a:r>
            </a:p>
          </p:txBody>
        </p:sp>
        <p:sp>
          <p:nvSpPr>
            <p:cNvPr id="45" name="矩形 44">
              <a:extLst>
                <a:ext uri="{FF2B5EF4-FFF2-40B4-BE49-F238E27FC236}">
                  <a16:creationId xmlns:a16="http://schemas.microsoft.com/office/drawing/2014/main" id="{9B27EF93-F32A-4ECB-A72A-CF5615CED2AC}"/>
                </a:ext>
              </a:extLst>
            </p:cNvPr>
            <p:cNvSpPr/>
            <p:nvPr/>
          </p:nvSpPr>
          <p:spPr>
            <a:xfrm>
              <a:off x="4542903" y="2952183"/>
              <a:ext cx="1016349" cy="1461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大起底报表</a:t>
              </a:r>
            </a:p>
          </p:txBody>
        </p:sp>
        <p:sp>
          <p:nvSpPr>
            <p:cNvPr id="46" name="文本框 45">
              <a:extLst>
                <a:ext uri="{FF2B5EF4-FFF2-40B4-BE49-F238E27FC236}">
                  <a16:creationId xmlns:a16="http://schemas.microsoft.com/office/drawing/2014/main" id="{E9985675-7573-23D6-CCEB-BB94ADBF3EB0}"/>
                </a:ext>
              </a:extLst>
            </p:cNvPr>
            <p:cNvSpPr txBox="1"/>
            <p:nvPr/>
          </p:nvSpPr>
          <p:spPr>
            <a:xfrm>
              <a:off x="2045496" y="2235147"/>
              <a:ext cx="1047774" cy="3318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法定报表</a:t>
              </a:r>
            </a:p>
          </p:txBody>
        </p:sp>
        <p:sp>
          <p:nvSpPr>
            <p:cNvPr id="47" name="文本框 46">
              <a:extLst>
                <a:ext uri="{FF2B5EF4-FFF2-40B4-BE49-F238E27FC236}">
                  <a16:creationId xmlns:a16="http://schemas.microsoft.com/office/drawing/2014/main" id="{5AE13FFB-B3DE-7C03-91C4-21044874006C}"/>
                </a:ext>
              </a:extLst>
            </p:cNvPr>
            <p:cNvSpPr txBox="1"/>
            <p:nvPr/>
          </p:nvSpPr>
          <p:spPr>
            <a:xfrm>
              <a:off x="3362038" y="2235147"/>
              <a:ext cx="1047774" cy="3318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管理报表</a:t>
              </a:r>
            </a:p>
          </p:txBody>
        </p:sp>
        <p:sp>
          <p:nvSpPr>
            <p:cNvPr id="48" name="文本框 47">
              <a:extLst>
                <a:ext uri="{FF2B5EF4-FFF2-40B4-BE49-F238E27FC236}">
                  <a16:creationId xmlns:a16="http://schemas.microsoft.com/office/drawing/2014/main" id="{3CDEB0C8-84B5-0532-7F38-4E6CE7AFA8F0}"/>
                </a:ext>
              </a:extLst>
            </p:cNvPr>
            <p:cNvSpPr txBox="1"/>
            <p:nvPr/>
          </p:nvSpPr>
          <p:spPr>
            <a:xfrm>
              <a:off x="4640537" y="2235147"/>
              <a:ext cx="1047774" cy="3318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成本报表</a:t>
              </a:r>
            </a:p>
          </p:txBody>
        </p:sp>
        <p:sp>
          <p:nvSpPr>
            <p:cNvPr id="49" name="矩形 48">
              <a:extLst>
                <a:ext uri="{FF2B5EF4-FFF2-40B4-BE49-F238E27FC236}">
                  <a16:creationId xmlns:a16="http://schemas.microsoft.com/office/drawing/2014/main" id="{E35D96EA-863E-09AC-537F-A2A3A607E7A4}"/>
                </a:ext>
              </a:extLst>
            </p:cNvPr>
            <p:cNvSpPr/>
            <p:nvPr/>
          </p:nvSpPr>
          <p:spPr>
            <a:xfrm>
              <a:off x="1796528" y="2248329"/>
              <a:ext cx="3846249" cy="890916"/>
            </a:xfrm>
            <a:prstGeom prst="rect">
              <a:avLst/>
            </a:prstGeom>
            <a:noFill/>
            <a:ln w="12700" cap="flat" cmpd="sng" algn="ctr">
              <a:solidFill>
                <a:srgbClr val="545FFF"/>
              </a:solidFill>
              <a:prstDash val="dash"/>
              <a:miter lim="800000"/>
            </a:ln>
            <a:effectLst/>
            <a:extLst>
              <a:ext uri="{909E8E84-426E-40DD-AFC4-6F175D3DCCD1}">
                <a14:hiddenFill xmlns:a14="http://schemas.microsoft.com/office/drawing/2010/main">
                  <a:solidFill>
                    <a:schemeClr val="accent3"/>
                  </a:solid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a:extLst>
                <a:ext uri="{FF2B5EF4-FFF2-40B4-BE49-F238E27FC236}">
                  <a16:creationId xmlns:a16="http://schemas.microsoft.com/office/drawing/2014/main" id="{2AE7F146-BA65-4ABA-B02F-6708C3820CE5}"/>
                </a:ext>
              </a:extLst>
            </p:cNvPr>
            <p:cNvSpPr txBox="1"/>
            <p:nvPr/>
          </p:nvSpPr>
          <p:spPr>
            <a:xfrm>
              <a:off x="1162578" y="2247828"/>
              <a:ext cx="455734" cy="1258059"/>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1" i="0" u="none" strike="noStrike" kern="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统一报表展现</a:t>
              </a:r>
            </a:p>
          </p:txBody>
        </p:sp>
        <p:sp>
          <p:nvSpPr>
            <p:cNvPr id="51" name="矩形 50">
              <a:extLst>
                <a:ext uri="{FF2B5EF4-FFF2-40B4-BE49-F238E27FC236}">
                  <a16:creationId xmlns:a16="http://schemas.microsoft.com/office/drawing/2014/main" id="{970A4F00-D15E-9D69-FEE5-08A5D62ECBF9}"/>
                </a:ext>
              </a:extLst>
            </p:cNvPr>
            <p:cNvSpPr/>
            <p:nvPr/>
          </p:nvSpPr>
          <p:spPr>
            <a:xfrm>
              <a:off x="1017850" y="3646805"/>
              <a:ext cx="5351145" cy="1572895"/>
            </a:xfrm>
            <a:prstGeom prst="rect">
              <a:avLst/>
            </a:prstGeom>
            <a:solidFill>
              <a:schemeClr val="accent6">
                <a:lumMod val="20000"/>
                <a:lumOff val="80000"/>
                <a:alpha val="31000"/>
              </a:scheme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8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2" name="矩形 51">
              <a:extLst>
                <a:ext uri="{FF2B5EF4-FFF2-40B4-BE49-F238E27FC236}">
                  <a16:creationId xmlns:a16="http://schemas.microsoft.com/office/drawing/2014/main" id="{A2B4BE96-6F6D-4DA7-7678-A48274FD7F32}"/>
                </a:ext>
              </a:extLst>
            </p:cNvPr>
            <p:cNvSpPr/>
            <p:nvPr/>
          </p:nvSpPr>
          <p:spPr>
            <a:xfrm>
              <a:off x="1906828" y="4023481"/>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抵销日记账</a:t>
              </a:r>
            </a:p>
          </p:txBody>
        </p:sp>
        <p:sp>
          <p:nvSpPr>
            <p:cNvPr id="53" name="矩形 52">
              <a:extLst>
                <a:ext uri="{FF2B5EF4-FFF2-40B4-BE49-F238E27FC236}">
                  <a16:creationId xmlns:a16="http://schemas.microsoft.com/office/drawing/2014/main" id="{0ABD4D81-7243-BDF9-0437-3E74DFCF071E}"/>
                </a:ext>
              </a:extLst>
            </p:cNvPr>
            <p:cNvSpPr/>
            <p:nvPr/>
          </p:nvSpPr>
          <p:spPr>
            <a:xfrm>
              <a:off x="1904349" y="4606352"/>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关联交易管理</a:t>
              </a:r>
            </a:p>
          </p:txBody>
        </p:sp>
        <p:sp>
          <p:nvSpPr>
            <p:cNvPr id="54" name="矩形 53">
              <a:extLst>
                <a:ext uri="{FF2B5EF4-FFF2-40B4-BE49-F238E27FC236}">
                  <a16:creationId xmlns:a16="http://schemas.microsoft.com/office/drawing/2014/main" id="{CC0B20A0-6A0A-B2F6-8035-13A102D1A28E}"/>
                </a:ext>
              </a:extLst>
            </p:cNvPr>
            <p:cNvSpPr/>
            <p:nvPr/>
          </p:nvSpPr>
          <p:spPr>
            <a:xfrm>
              <a:off x="1904349" y="4897787"/>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关联方管理</a:t>
              </a:r>
            </a:p>
          </p:txBody>
        </p:sp>
        <p:sp>
          <p:nvSpPr>
            <p:cNvPr id="55" name="矩形 54">
              <a:extLst>
                <a:ext uri="{FF2B5EF4-FFF2-40B4-BE49-F238E27FC236}">
                  <a16:creationId xmlns:a16="http://schemas.microsoft.com/office/drawing/2014/main" id="{84680680-87ED-F0AF-A34C-749F20E8F55C}"/>
                </a:ext>
              </a:extLst>
            </p:cNvPr>
            <p:cNvSpPr/>
            <p:nvPr/>
          </p:nvSpPr>
          <p:spPr>
            <a:xfrm>
              <a:off x="1907654" y="4314916"/>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对账管理</a:t>
              </a:r>
            </a:p>
          </p:txBody>
        </p:sp>
        <p:sp>
          <p:nvSpPr>
            <p:cNvPr id="56" name="矩形 55">
              <a:extLst>
                <a:ext uri="{FF2B5EF4-FFF2-40B4-BE49-F238E27FC236}">
                  <a16:creationId xmlns:a16="http://schemas.microsoft.com/office/drawing/2014/main" id="{70BB851A-B01C-17F4-10A0-0ABCBDBABD02}"/>
                </a:ext>
              </a:extLst>
            </p:cNvPr>
            <p:cNvSpPr/>
            <p:nvPr/>
          </p:nvSpPr>
          <p:spPr>
            <a:xfrm>
              <a:off x="3223051" y="4896835"/>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合并数据加载</a:t>
              </a:r>
            </a:p>
          </p:txBody>
        </p:sp>
        <p:sp>
          <p:nvSpPr>
            <p:cNvPr id="57" name="矩形 56">
              <a:extLst>
                <a:ext uri="{FF2B5EF4-FFF2-40B4-BE49-F238E27FC236}">
                  <a16:creationId xmlns:a16="http://schemas.microsoft.com/office/drawing/2014/main" id="{91F5BFD3-F76F-B8AE-2F3C-9F229C41FD62}"/>
                </a:ext>
              </a:extLst>
            </p:cNvPr>
            <p:cNvSpPr/>
            <p:nvPr/>
          </p:nvSpPr>
          <p:spPr>
            <a:xfrm>
              <a:off x="3219746" y="4313964"/>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数据调整</a:t>
              </a:r>
            </a:p>
          </p:txBody>
        </p:sp>
        <p:sp>
          <p:nvSpPr>
            <p:cNvPr id="58" name="矩形 57">
              <a:extLst>
                <a:ext uri="{FF2B5EF4-FFF2-40B4-BE49-F238E27FC236}">
                  <a16:creationId xmlns:a16="http://schemas.microsoft.com/office/drawing/2014/main" id="{9A71F0B6-7672-F46D-84D0-5542781BDC38}"/>
                </a:ext>
              </a:extLst>
            </p:cNvPr>
            <p:cNvSpPr/>
            <p:nvPr/>
          </p:nvSpPr>
          <p:spPr>
            <a:xfrm>
              <a:off x="3219746" y="4022528"/>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合并报表生成</a:t>
              </a:r>
            </a:p>
          </p:txBody>
        </p:sp>
        <p:sp>
          <p:nvSpPr>
            <p:cNvPr id="59" name="矩形 58">
              <a:extLst>
                <a:ext uri="{FF2B5EF4-FFF2-40B4-BE49-F238E27FC236}">
                  <a16:creationId xmlns:a16="http://schemas.microsoft.com/office/drawing/2014/main" id="{7FEBF2CE-AD7C-993E-577C-EDD8A1ACC623}"/>
                </a:ext>
              </a:extLst>
            </p:cNvPr>
            <p:cNvSpPr/>
            <p:nvPr/>
          </p:nvSpPr>
          <p:spPr>
            <a:xfrm>
              <a:off x="3223051" y="4605400"/>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计算折算</a:t>
              </a:r>
            </a:p>
          </p:txBody>
        </p:sp>
        <p:sp>
          <p:nvSpPr>
            <p:cNvPr id="60" name="矩形 59">
              <a:extLst>
                <a:ext uri="{FF2B5EF4-FFF2-40B4-BE49-F238E27FC236}">
                  <a16:creationId xmlns:a16="http://schemas.microsoft.com/office/drawing/2014/main" id="{2BFB2DC2-3989-2888-3748-D5967F64D186}"/>
                </a:ext>
              </a:extLst>
            </p:cNvPr>
            <p:cNvSpPr/>
            <p:nvPr/>
          </p:nvSpPr>
          <p:spPr>
            <a:xfrm>
              <a:off x="4531012" y="4021576"/>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监管文件生成</a:t>
              </a:r>
            </a:p>
          </p:txBody>
        </p:sp>
        <p:sp>
          <p:nvSpPr>
            <p:cNvPr id="61" name="矩形 60">
              <a:extLst>
                <a:ext uri="{FF2B5EF4-FFF2-40B4-BE49-F238E27FC236}">
                  <a16:creationId xmlns:a16="http://schemas.microsoft.com/office/drawing/2014/main" id="{1954AA7A-44D7-37AC-891E-FDE616F1A438}"/>
                </a:ext>
              </a:extLst>
            </p:cNvPr>
            <p:cNvSpPr/>
            <p:nvPr/>
          </p:nvSpPr>
          <p:spPr>
            <a:xfrm>
              <a:off x="4527707" y="4604447"/>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计算审核</a:t>
              </a:r>
            </a:p>
          </p:txBody>
        </p:sp>
        <p:sp>
          <p:nvSpPr>
            <p:cNvPr id="62" name="矩形 61">
              <a:extLst>
                <a:ext uri="{FF2B5EF4-FFF2-40B4-BE49-F238E27FC236}">
                  <a16:creationId xmlns:a16="http://schemas.microsoft.com/office/drawing/2014/main" id="{53C976FF-BE1E-FDD5-7C65-0FE40C80AAD3}"/>
                </a:ext>
              </a:extLst>
            </p:cNvPr>
            <p:cNvSpPr/>
            <p:nvPr/>
          </p:nvSpPr>
          <p:spPr>
            <a:xfrm>
              <a:off x="4527707" y="4895883"/>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监管数据导入</a:t>
              </a:r>
            </a:p>
          </p:txBody>
        </p:sp>
        <p:sp>
          <p:nvSpPr>
            <p:cNvPr id="63" name="矩形 62">
              <a:extLst>
                <a:ext uri="{FF2B5EF4-FFF2-40B4-BE49-F238E27FC236}">
                  <a16:creationId xmlns:a16="http://schemas.microsoft.com/office/drawing/2014/main" id="{2126EBA9-7341-7C06-C1D2-4378C29B7812}"/>
                </a:ext>
              </a:extLst>
            </p:cNvPr>
            <p:cNvSpPr/>
            <p:nvPr/>
          </p:nvSpPr>
          <p:spPr>
            <a:xfrm>
              <a:off x="4531012" y="4313012"/>
              <a:ext cx="1015466" cy="220958"/>
            </a:xfrm>
            <a:prstGeom prst="rect">
              <a:avLst/>
            </a:prstGeom>
            <a:solidFill>
              <a:srgbClr val="FFFFFF"/>
            </a:solidFill>
            <a:ln w="3175" cap="flat" cmpd="sng" algn="ctr">
              <a:solidFill>
                <a:srgbClr val="545FFF"/>
              </a:solidFill>
              <a:prstDash val="solid"/>
              <a:miter lim="800000"/>
            </a:ln>
            <a:effectLst/>
          </p:spPr>
          <p:txBody>
            <a:bodyPr vertOverflow="overflow" horzOverflow="overflow" vert="horz" wrap="square" lIns="0" r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汇总审批</a:t>
              </a:r>
            </a:p>
          </p:txBody>
        </p:sp>
        <p:sp>
          <p:nvSpPr>
            <p:cNvPr id="64" name="文本框 63">
              <a:extLst>
                <a:ext uri="{FF2B5EF4-FFF2-40B4-BE49-F238E27FC236}">
                  <a16:creationId xmlns:a16="http://schemas.microsoft.com/office/drawing/2014/main" id="{E69C8EAF-4434-6E63-6147-88F5D7C4784B}"/>
                </a:ext>
              </a:extLst>
            </p:cNvPr>
            <p:cNvSpPr txBox="1"/>
            <p:nvPr/>
          </p:nvSpPr>
          <p:spPr>
            <a:xfrm>
              <a:off x="1891129" y="3721092"/>
              <a:ext cx="1046863" cy="3318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对账核对</a:t>
              </a:r>
            </a:p>
          </p:txBody>
        </p:sp>
        <p:sp>
          <p:nvSpPr>
            <p:cNvPr id="65" name="文本框 64">
              <a:extLst>
                <a:ext uri="{FF2B5EF4-FFF2-40B4-BE49-F238E27FC236}">
                  <a16:creationId xmlns:a16="http://schemas.microsoft.com/office/drawing/2014/main" id="{FB24AED0-F78F-6646-844C-D7054D4D8422}"/>
                </a:ext>
              </a:extLst>
            </p:cNvPr>
            <p:cNvSpPr txBox="1"/>
            <p:nvPr/>
          </p:nvSpPr>
          <p:spPr>
            <a:xfrm>
              <a:off x="3207353" y="3721092"/>
              <a:ext cx="1046863" cy="3318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合并计算</a:t>
              </a:r>
            </a:p>
          </p:txBody>
        </p:sp>
        <p:sp>
          <p:nvSpPr>
            <p:cNvPr id="66" name="文本框 65">
              <a:extLst>
                <a:ext uri="{FF2B5EF4-FFF2-40B4-BE49-F238E27FC236}">
                  <a16:creationId xmlns:a16="http://schemas.microsoft.com/office/drawing/2014/main" id="{13D40CF0-E8A6-A4D0-7258-EA80AC89E4FE}"/>
                </a:ext>
              </a:extLst>
            </p:cNvPr>
            <p:cNvSpPr txBox="1"/>
            <p:nvPr/>
          </p:nvSpPr>
          <p:spPr>
            <a:xfrm>
              <a:off x="4515312" y="3721092"/>
              <a:ext cx="1046863" cy="3318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1"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审核报送</a:t>
              </a:r>
            </a:p>
          </p:txBody>
        </p:sp>
        <p:cxnSp>
          <p:nvCxnSpPr>
            <p:cNvPr id="67" name="肘形连接符 60">
              <a:extLst>
                <a:ext uri="{FF2B5EF4-FFF2-40B4-BE49-F238E27FC236}">
                  <a16:creationId xmlns:a16="http://schemas.microsoft.com/office/drawing/2014/main" id="{FD1C88BC-BD90-1304-2E22-6E110CE46ADB}"/>
                </a:ext>
              </a:extLst>
            </p:cNvPr>
            <p:cNvCxnSpPr>
              <a:stCxn id="52" idx="3"/>
              <a:endCxn id="56" idx="1"/>
            </p:cNvCxnSpPr>
            <p:nvPr/>
          </p:nvCxnSpPr>
          <p:spPr>
            <a:xfrm>
              <a:off x="2922295" y="4133960"/>
              <a:ext cx="300757" cy="873354"/>
            </a:xfrm>
            <a:prstGeom prst="bentConnector3">
              <a:avLst>
                <a:gd name="adj1" fmla="val 50000"/>
              </a:avLst>
            </a:prstGeom>
            <a:noFill/>
            <a:ln w="3175" cap="flat" cmpd="sng" algn="ctr">
              <a:solidFill>
                <a:srgbClr val="545FFF"/>
              </a:solidFill>
              <a:prstDash val="solid"/>
              <a:miter lim="800000"/>
              <a:tailEnd type="arrow"/>
            </a:ln>
            <a:effectLst/>
          </p:spPr>
        </p:cxnSp>
        <p:cxnSp>
          <p:nvCxnSpPr>
            <p:cNvPr id="68" name="肘形连接符 61">
              <a:extLst>
                <a:ext uri="{FF2B5EF4-FFF2-40B4-BE49-F238E27FC236}">
                  <a16:creationId xmlns:a16="http://schemas.microsoft.com/office/drawing/2014/main" id="{A82EAD9F-7436-8247-9C01-D41BB65952D6}"/>
                </a:ext>
              </a:extLst>
            </p:cNvPr>
            <p:cNvCxnSpPr>
              <a:stCxn id="58" idx="3"/>
              <a:endCxn id="62" idx="1"/>
            </p:cNvCxnSpPr>
            <p:nvPr/>
          </p:nvCxnSpPr>
          <p:spPr>
            <a:xfrm>
              <a:off x="4240996" y="4133007"/>
              <a:ext cx="286710" cy="873354"/>
            </a:xfrm>
            <a:prstGeom prst="bentConnector3">
              <a:avLst>
                <a:gd name="adj1" fmla="val 50144"/>
              </a:avLst>
            </a:prstGeom>
            <a:noFill/>
            <a:ln w="3175" cap="flat" cmpd="sng" algn="ctr">
              <a:solidFill>
                <a:srgbClr val="545FFF"/>
              </a:solidFill>
              <a:prstDash val="solid"/>
              <a:miter lim="800000"/>
              <a:tailEnd type="arrow"/>
            </a:ln>
            <a:effectLst/>
          </p:spPr>
        </p:cxnSp>
        <p:sp>
          <p:nvSpPr>
            <p:cNvPr id="69" name="矩形 68">
              <a:extLst>
                <a:ext uri="{FF2B5EF4-FFF2-40B4-BE49-F238E27FC236}">
                  <a16:creationId xmlns:a16="http://schemas.microsoft.com/office/drawing/2014/main" id="{8363D6CE-A995-3A41-1980-4E9F459EE530}"/>
                </a:ext>
              </a:extLst>
            </p:cNvPr>
            <p:cNvSpPr/>
            <p:nvPr/>
          </p:nvSpPr>
          <p:spPr>
            <a:xfrm flipH="1">
              <a:off x="1824203" y="3692044"/>
              <a:ext cx="3842082" cy="1472893"/>
            </a:xfrm>
            <a:prstGeom prst="rect">
              <a:avLst/>
            </a:prstGeom>
            <a:noFill/>
            <a:ln w="12700" cap="flat" cmpd="sng" algn="ctr">
              <a:solidFill>
                <a:srgbClr val="545FFF"/>
              </a:solidFill>
              <a:prstDash val="dash"/>
              <a:miter lim="800000"/>
            </a:ln>
            <a:effectLst/>
            <a:extLst>
              <a:ext uri="{909E8E84-426E-40DD-AFC4-6F175D3DCCD1}">
                <a14:hiddenFill xmlns:a14="http://schemas.microsoft.com/office/drawing/2010/main">
                  <a:solidFill>
                    <a:schemeClr val="accent3"/>
                  </a:solidFill>
                </a14:hiddenFill>
              </a:ext>
            </a:ex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0" name="文本框 69">
              <a:extLst>
                <a:ext uri="{FF2B5EF4-FFF2-40B4-BE49-F238E27FC236}">
                  <a16:creationId xmlns:a16="http://schemas.microsoft.com/office/drawing/2014/main" id="{F27B9B43-6C6D-5198-FDA6-E32ADF3E208B}"/>
                </a:ext>
              </a:extLst>
            </p:cNvPr>
            <p:cNvSpPr txBox="1"/>
            <p:nvPr/>
          </p:nvSpPr>
          <p:spPr>
            <a:xfrm>
              <a:off x="1166049" y="3800025"/>
              <a:ext cx="455734" cy="1338352"/>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700" b="1" i="0" u="none" strike="noStrike" kern="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统一报表编制</a:t>
              </a:r>
            </a:p>
          </p:txBody>
        </p:sp>
        <p:grpSp>
          <p:nvGrpSpPr>
            <p:cNvPr id="71" name="组合 70">
              <a:extLst>
                <a:ext uri="{FF2B5EF4-FFF2-40B4-BE49-F238E27FC236}">
                  <a16:creationId xmlns:a16="http://schemas.microsoft.com/office/drawing/2014/main" id="{2B97C9BE-1B18-8BE4-DE61-0EFBBE0056F4}"/>
                </a:ext>
              </a:extLst>
            </p:cNvPr>
            <p:cNvGrpSpPr/>
            <p:nvPr/>
          </p:nvGrpSpPr>
          <p:grpSpPr>
            <a:xfrm>
              <a:off x="1040710" y="5264939"/>
              <a:ext cx="5328285" cy="1417166"/>
              <a:chOff x="1040710" y="5264939"/>
              <a:chExt cx="5820410" cy="1417166"/>
            </a:xfrm>
          </p:grpSpPr>
          <p:sp>
            <p:nvSpPr>
              <p:cNvPr id="72" name="文本框 71">
                <a:extLst>
                  <a:ext uri="{FF2B5EF4-FFF2-40B4-BE49-F238E27FC236}">
                    <a16:creationId xmlns:a16="http://schemas.microsoft.com/office/drawing/2014/main" id="{3357A5F1-4900-5AB4-7317-4072FB7FC516}"/>
                  </a:ext>
                </a:extLst>
              </p:cNvPr>
              <p:cNvSpPr txBox="1"/>
              <p:nvPr/>
            </p:nvSpPr>
            <p:spPr>
              <a:xfrm>
                <a:off x="1040710" y="5668010"/>
                <a:ext cx="5820410" cy="296545"/>
              </a:xfrm>
              <a:prstGeom prst="rect">
                <a:avLst/>
              </a:prstGeom>
              <a:solidFill>
                <a:schemeClr val="accent6">
                  <a:lumMod val="20000"/>
                  <a:lumOff val="80000"/>
                  <a:alpha val="31000"/>
                </a:scheme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统一接口管理</a:t>
                </a:r>
                <a:endParaRPr kumimoji="1" lang="en-US" altLang="zh-CN"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73" name="文本框 72">
                <a:extLst>
                  <a:ext uri="{FF2B5EF4-FFF2-40B4-BE49-F238E27FC236}">
                    <a16:creationId xmlns:a16="http://schemas.microsoft.com/office/drawing/2014/main" id="{0CACA7B9-9748-7B2A-2423-29E2AF9AA9CD}"/>
                  </a:ext>
                </a:extLst>
              </p:cNvPr>
              <p:cNvSpPr txBox="1"/>
              <p:nvPr/>
            </p:nvSpPr>
            <p:spPr>
              <a:xfrm>
                <a:off x="1040710" y="5277485"/>
                <a:ext cx="5820410" cy="296545"/>
              </a:xfrm>
              <a:prstGeom prst="rect">
                <a:avLst/>
              </a:prstGeom>
              <a:solidFill>
                <a:schemeClr val="accent6">
                  <a:lumMod val="20000"/>
                  <a:lumOff val="80000"/>
                  <a:alpha val="31000"/>
                </a:scheme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统一模型管理</a:t>
                </a:r>
                <a:endParaRPr kumimoji="1" lang="en-US" altLang="zh-CN"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74" name="矩形 73">
                <a:extLst>
                  <a:ext uri="{FF2B5EF4-FFF2-40B4-BE49-F238E27FC236}">
                    <a16:creationId xmlns:a16="http://schemas.microsoft.com/office/drawing/2014/main" id="{94165212-9442-7F25-4C64-71295C6CBF9A}"/>
                  </a:ext>
                </a:extLst>
              </p:cNvPr>
              <p:cNvSpPr/>
              <p:nvPr/>
            </p:nvSpPr>
            <p:spPr>
              <a:xfrm>
                <a:off x="2511859" y="5314982"/>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多维模型</a:t>
                </a:r>
              </a:p>
            </p:txBody>
          </p:sp>
          <p:sp>
            <p:nvSpPr>
              <p:cNvPr id="75" name="矩形 74">
                <a:extLst>
                  <a:ext uri="{FF2B5EF4-FFF2-40B4-BE49-F238E27FC236}">
                    <a16:creationId xmlns:a16="http://schemas.microsoft.com/office/drawing/2014/main" id="{2FE18B34-7144-8D1B-A0F6-D17C818C3A7B}"/>
                  </a:ext>
                </a:extLst>
              </p:cNvPr>
              <p:cNvSpPr/>
              <p:nvPr/>
            </p:nvSpPr>
            <p:spPr>
              <a:xfrm>
                <a:off x="5225849" y="5314982"/>
                <a:ext cx="1021250" cy="220958"/>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二维模型</a:t>
                </a:r>
              </a:p>
            </p:txBody>
          </p:sp>
          <p:pic>
            <p:nvPicPr>
              <p:cNvPr id="76" name="图片 75" descr="卡通人物&#10;&#10;AI 生成的内容可能不正确。">
                <a:extLst>
                  <a:ext uri="{FF2B5EF4-FFF2-40B4-BE49-F238E27FC236}">
                    <a16:creationId xmlns:a16="http://schemas.microsoft.com/office/drawing/2014/main" id="{FAFBBBFA-C3D5-4D91-4034-62097D91EFC4}"/>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156655" y="5277485"/>
                <a:ext cx="335915" cy="313690"/>
              </a:xfrm>
              <a:prstGeom prst="rect">
                <a:avLst/>
              </a:prstGeom>
            </p:spPr>
          </p:pic>
          <p:sp>
            <p:nvSpPr>
              <p:cNvPr id="77" name="文本框 76">
                <a:extLst>
                  <a:ext uri="{FF2B5EF4-FFF2-40B4-BE49-F238E27FC236}">
                    <a16:creationId xmlns:a16="http://schemas.microsoft.com/office/drawing/2014/main" id="{39E9AF64-AA0F-99DC-B2B0-85DBC2D85363}"/>
                  </a:ext>
                </a:extLst>
              </p:cNvPr>
              <p:cNvSpPr txBox="1"/>
              <p:nvPr/>
            </p:nvSpPr>
            <p:spPr>
              <a:xfrm>
                <a:off x="3754187" y="5264939"/>
                <a:ext cx="1110614" cy="49637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维度</a:t>
                </a:r>
                <a:r>
                  <a:rPr kumimoji="1" lang="en-US" altLang="zh-CN" sz="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a:t>
                </a:r>
                <a:r>
                  <a:rPr kumimoji="1" lang="zh-CN" altLang="en-US" sz="5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共享</a:t>
                </a:r>
              </a:p>
            </p:txBody>
          </p:sp>
          <p:sp>
            <p:nvSpPr>
              <p:cNvPr id="78" name="文本框 77">
                <a:extLst>
                  <a:ext uri="{FF2B5EF4-FFF2-40B4-BE49-F238E27FC236}">
                    <a16:creationId xmlns:a16="http://schemas.microsoft.com/office/drawing/2014/main" id="{9EFF317C-EEDB-1341-E955-954FC6851883}"/>
                  </a:ext>
                </a:extLst>
              </p:cNvPr>
              <p:cNvSpPr txBox="1"/>
              <p:nvPr/>
            </p:nvSpPr>
            <p:spPr>
              <a:xfrm>
                <a:off x="1040710" y="6058535"/>
                <a:ext cx="5820410" cy="623570"/>
              </a:xfrm>
              <a:prstGeom prst="rect">
                <a:avLst/>
              </a:prstGeom>
              <a:solidFill>
                <a:schemeClr val="accent6">
                  <a:lumMod val="20000"/>
                  <a:lumOff val="80000"/>
                  <a:alpha val="31000"/>
                </a:schemeClr>
              </a:solid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统一基础管理</a:t>
                </a:r>
                <a:endParaRPr kumimoji="1" lang="en-US" altLang="zh-CN" sz="7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sp>
            <p:nvSpPr>
              <p:cNvPr id="79" name="矩形 78">
                <a:extLst>
                  <a:ext uri="{FF2B5EF4-FFF2-40B4-BE49-F238E27FC236}">
                    <a16:creationId xmlns:a16="http://schemas.microsoft.com/office/drawing/2014/main" id="{06E8E04B-95D8-C9C1-456B-5249644BCF10}"/>
                  </a:ext>
                </a:extLst>
              </p:cNvPr>
              <p:cNvSpPr/>
              <p:nvPr/>
            </p:nvSpPr>
            <p:spPr>
              <a:xfrm>
                <a:off x="2202125" y="6122035"/>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用户管理</a:t>
                </a:r>
              </a:p>
            </p:txBody>
          </p:sp>
          <p:sp>
            <p:nvSpPr>
              <p:cNvPr id="80" name="矩形 79">
                <a:extLst>
                  <a:ext uri="{FF2B5EF4-FFF2-40B4-BE49-F238E27FC236}">
                    <a16:creationId xmlns:a16="http://schemas.microsoft.com/office/drawing/2014/main" id="{1EA52E47-0D31-E76E-021F-D515B8251F3F}"/>
                  </a:ext>
                </a:extLst>
              </p:cNvPr>
              <p:cNvSpPr/>
              <p:nvPr/>
            </p:nvSpPr>
            <p:spPr>
              <a:xfrm>
                <a:off x="3386400" y="6122035"/>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权限管理</a:t>
                </a:r>
              </a:p>
            </p:txBody>
          </p:sp>
          <p:sp>
            <p:nvSpPr>
              <p:cNvPr id="81" name="矩形 80">
                <a:extLst>
                  <a:ext uri="{FF2B5EF4-FFF2-40B4-BE49-F238E27FC236}">
                    <a16:creationId xmlns:a16="http://schemas.microsoft.com/office/drawing/2014/main" id="{A48677BA-791B-A4CD-D01C-FD087AAA0E54}"/>
                  </a:ext>
                </a:extLst>
              </p:cNvPr>
              <p:cNvSpPr/>
              <p:nvPr/>
            </p:nvSpPr>
            <p:spPr>
              <a:xfrm>
                <a:off x="4570675" y="6122035"/>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角色管理</a:t>
                </a:r>
              </a:p>
            </p:txBody>
          </p:sp>
          <p:sp>
            <p:nvSpPr>
              <p:cNvPr id="82" name="矩形 81">
                <a:extLst>
                  <a:ext uri="{FF2B5EF4-FFF2-40B4-BE49-F238E27FC236}">
                    <a16:creationId xmlns:a16="http://schemas.microsoft.com/office/drawing/2014/main" id="{870FE32E-BAE6-7495-3A43-E101A2DEB654}"/>
                  </a:ext>
                </a:extLst>
              </p:cNvPr>
              <p:cNvSpPr/>
              <p:nvPr/>
            </p:nvSpPr>
            <p:spPr>
              <a:xfrm>
                <a:off x="5754950" y="6122035"/>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流程管理</a:t>
                </a:r>
              </a:p>
            </p:txBody>
          </p:sp>
          <p:sp>
            <p:nvSpPr>
              <p:cNvPr id="83" name="矩形 82">
                <a:extLst>
                  <a:ext uri="{FF2B5EF4-FFF2-40B4-BE49-F238E27FC236}">
                    <a16:creationId xmlns:a16="http://schemas.microsoft.com/office/drawing/2014/main" id="{14208199-667D-3C05-DD32-F80C91EB60F5}"/>
                  </a:ext>
                </a:extLst>
              </p:cNvPr>
              <p:cNvSpPr/>
              <p:nvPr/>
            </p:nvSpPr>
            <p:spPr>
              <a:xfrm>
                <a:off x="2202125" y="6418580"/>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维度管理</a:t>
                </a:r>
              </a:p>
            </p:txBody>
          </p:sp>
          <p:sp>
            <p:nvSpPr>
              <p:cNvPr id="84" name="矩形 83">
                <a:extLst>
                  <a:ext uri="{FF2B5EF4-FFF2-40B4-BE49-F238E27FC236}">
                    <a16:creationId xmlns:a16="http://schemas.microsoft.com/office/drawing/2014/main" id="{A9708F1B-4A9C-773B-64C6-A2080CFB388E}"/>
                  </a:ext>
                </a:extLst>
              </p:cNvPr>
              <p:cNvSpPr/>
              <p:nvPr/>
            </p:nvSpPr>
            <p:spPr>
              <a:xfrm>
                <a:off x="3386400" y="6418580"/>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汇率管理</a:t>
                </a:r>
              </a:p>
            </p:txBody>
          </p:sp>
          <p:sp>
            <p:nvSpPr>
              <p:cNvPr id="85" name="矩形 84">
                <a:extLst>
                  <a:ext uri="{FF2B5EF4-FFF2-40B4-BE49-F238E27FC236}">
                    <a16:creationId xmlns:a16="http://schemas.microsoft.com/office/drawing/2014/main" id="{7C250543-0CA3-5C43-9CB3-07BAE9F62CB6}"/>
                  </a:ext>
                </a:extLst>
              </p:cNvPr>
              <p:cNvSpPr/>
              <p:nvPr/>
            </p:nvSpPr>
            <p:spPr>
              <a:xfrm>
                <a:off x="4570675" y="6429375"/>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股权管理</a:t>
                </a:r>
              </a:p>
            </p:txBody>
          </p:sp>
          <p:sp>
            <p:nvSpPr>
              <p:cNvPr id="86" name="矩形 85">
                <a:extLst>
                  <a:ext uri="{FF2B5EF4-FFF2-40B4-BE49-F238E27FC236}">
                    <a16:creationId xmlns:a16="http://schemas.microsoft.com/office/drawing/2014/main" id="{80FB21BC-A95A-F248-A7E9-FC1F12FB825D}"/>
                  </a:ext>
                </a:extLst>
              </p:cNvPr>
              <p:cNvSpPr/>
              <p:nvPr/>
            </p:nvSpPr>
            <p:spPr>
              <a:xfrm>
                <a:off x="5754950" y="6418580"/>
                <a:ext cx="72453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实体管理</a:t>
                </a:r>
              </a:p>
            </p:txBody>
          </p:sp>
          <p:sp>
            <p:nvSpPr>
              <p:cNvPr id="87" name="矩形 86">
                <a:extLst>
                  <a:ext uri="{FF2B5EF4-FFF2-40B4-BE49-F238E27FC236}">
                    <a16:creationId xmlns:a16="http://schemas.microsoft.com/office/drawing/2014/main" id="{6D19D82D-4EC8-6DC8-0928-B0629FC1C055}"/>
                  </a:ext>
                </a:extLst>
              </p:cNvPr>
              <p:cNvSpPr/>
              <p:nvPr/>
            </p:nvSpPr>
            <p:spPr>
              <a:xfrm>
                <a:off x="2512005" y="5706110"/>
                <a:ext cx="102171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离线采集接口</a:t>
                </a:r>
              </a:p>
            </p:txBody>
          </p:sp>
          <p:sp>
            <p:nvSpPr>
              <p:cNvPr id="88" name="矩形 87">
                <a:extLst>
                  <a:ext uri="{FF2B5EF4-FFF2-40B4-BE49-F238E27FC236}">
                    <a16:creationId xmlns:a16="http://schemas.microsoft.com/office/drawing/2014/main" id="{15083540-C0C9-BBE4-1EED-78E4D28C13BA}"/>
                  </a:ext>
                </a:extLst>
              </p:cNvPr>
              <p:cNvSpPr/>
              <p:nvPr/>
            </p:nvSpPr>
            <p:spPr>
              <a:xfrm>
                <a:off x="3877255" y="5706110"/>
                <a:ext cx="102171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数据录入接口</a:t>
                </a:r>
              </a:p>
            </p:txBody>
          </p:sp>
          <p:sp>
            <p:nvSpPr>
              <p:cNvPr id="89" name="矩形 88">
                <a:extLst>
                  <a:ext uri="{FF2B5EF4-FFF2-40B4-BE49-F238E27FC236}">
                    <a16:creationId xmlns:a16="http://schemas.microsoft.com/office/drawing/2014/main" id="{A5C9EE5A-34FC-C779-6C3F-97DA9EB9ECB3}"/>
                  </a:ext>
                </a:extLst>
              </p:cNvPr>
              <p:cNvSpPr/>
              <p:nvPr/>
            </p:nvSpPr>
            <p:spPr>
              <a:xfrm>
                <a:off x="5225995" y="5706110"/>
                <a:ext cx="1021715" cy="220980"/>
              </a:xfrm>
              <a:prstGeom prst="rect">
                <a:avLst/>
              </a:prstGeom>
              <a:solidFill>
                <a:srgbClr val="FFFFFF"/>
              </a:solidFill>
              <a:ln w="3175" cap="flat" cmpd="sng" algn="ctr">
                <a:solidFill>
                  <a:srgbClr val="545FFF"/>
                </a:solidFill>
                <a:prstDash val="solid"/>
                <a:miter lim="800000"/>
              </a:ln>
              <a:effectLst/>
            </p:spPr>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实时采集接口</a:t>
                </a:r>
              </a:p>
            </p:txBody>
          </p:sp>
        </p:grpSp>
      </p:grpSp>
      <p:pic>
        <p:nvPicPr>
          <p:cNvPr id="90" name="图片 89">
            <a:extLst>
              <a:ext uri="{FF2B5EF4-FFF2-40B4-BE49-F238E27FC236}">
                <a16:creationId xmlns:a16="http://schemas.microsoft.com/office/drawing/2014/main" id="{2352AFB9-E948-8B80-3B17-8C2CDC43889C}"/>
              </a:ext>
            </a:extLst>
          </p:cNvPr>
          <p:cNvPicPr>
            <a:picLocks noChangeAspect="1"/>
          </p:cNvPicPr>
          <p:nvPr/>
        </p:nvPicPr>
        <p:blipFill>
          <a:blip r:embed="rId7"/>
          <a:stretch>
            <a:fillRect/>
          </a:stretch>
        </p:blipFill>
        <p:spPr>
          <a:xfrm>
            <a:off x="1025334" y="3648858"/>
            <a:ext cx="3469820" cy="2182304"/>
          </a:xfrm>
          <a:prstGeom prst="rect">
            <a:avLst/>
          </a:prstGeom>
        </p:spPr>
      </p:pic>
      <p:pic>
        <p:nvPicPr>
          <p:cNvPr id="15" name="Picture 2" descr="背景调查官网 - 蚂蚁集团">
            <a:extLst>
              <a:ext uri="{FF2B5EF4-FFF2-40B4-BE49-F238E27FC236}">
                <a16:creationId xmlns:a16="http://schemas.microsoft.com/office/drawing/2014/main" id="{7B8D4C6E-3E55-CD2D-D70F-1478E7B385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16128" y="385128"/>
            <a:ext cx="1245721" cy="409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506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52FE00-1FC0-FD8E-54CB-2776F03F15D5}"/>
              </a:ext>
            </a:extLst>
          </p:cNvPr>
          <p:cNvSpPr>
            <a:spLocks noGrp="1"/>
          </p:cNvSpPr>
          <p:nvPr>
            <p:ph type="title"/>
          </p:nvPr>
        </p:nvSpPr>
        <p:spPr>
          <a:xfrm>
            <a:off x="783590" y="194993"/>
            <a:ext cx="11041017" cy="772160"/>
          </a:xfrm>
        </p:spPr>
        <p:txBody>
          <a:bodyPr/>
          <a:lstStyle/>
          <a:p>
            <a:r>
              <a:rPr lang="zh-CN" altLang="en-US" dirty="0"/>
              <a:t>华润万家</a:t>
            </a:r>
            <a:r>
              <a:rPr lang="en-US" altLang="zh-CN" dirty="0"/>
              <a:t>-</a:t>
            </a:r>
            <a:r>
              <a:rPr lang="zh-CN" altLang="en-US" dirty="0"/>
              <a:t>智慧管报赋能企业高质量发展</a:t>
            </a:r>
          </a:p>
        </p:txBody>
      </p:sp>
      <p:sp>
        <p:nvSpPr>
          <p:cNvPr id="3" name="圆角矩形 11">
            <a:extLst>
              <a:ext uri="{FF2B5EF4-FFF2-40B4-BE49-F238E27FC236}">
                <a16:creationId xmlns:a16="http://schemas.microsoft.com/office/drawing/2014/main" id="{9DF784B3-8600-79D5-1161-BAB82FF61397}"/>
              </a:ext>
            </a:extLst>
          </p:cNvPr>
          <p:cNvSpPr/>
          <p:nvPr/>
        </p:nvSpPr>
        <p:spPr>
          <a:xfrm>
            <a:off x="785194" y="929270"/>
            <a:ext cx="4046559" cy="1803991"/>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 name="矩形 3">
            <a:extLst>
              <a:ext uri="{FF2B5EF4-FFF2-40B4-BE49-F238E27FC236}">
                <a16:creationId xmlns:a16="http://schemas.microsoft.com/office/drawing/2014/main" id="{4644C657-3B7E-2041-2D02-8D88E04119E3}"/>
              </a:ext>
            </a:extLst>
          </p:cNvPr>
          <p:cNvSpPr/>
          <p:nvPr/>
        </p:nvSpPr>
        <p:spPr>
          <a:xfrm>
            <a:off x="5138619" y="929271"/>
            <a:ext cx="6723961" cy="11877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5" name="文本框 4">
            <a:extLst>
              <a:ext uri="{FF2B5EF4-FFF2-40B4-BE49-F238E27FC236}">
                <a16:creationId xmlns:a16="http://schemas.microsoft.com/office/drawing/2014/main" id="{2303AC6C-FCC5-49A2-9C49-F4283ADC9E1E}"/>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6" name="矩形 5">
            <a:extLst>
              <a:ext uri="{FF2B5EF4-FFF2-40B4-BE49-F238E27FC236}">
                <a16:creationId xmlns:a16="http://schemas.microsoft.com/office/drawing/2014/main" id="{691E3EA7-9A84-EFF6-7B4D-937A3057E688}"/>
              </a:ext>
            </a:extLst>
          </p:cNvPr>
          <p:cNvSpPr/>
          <p:nvPr/>
        </p:nvSpPr>
        <p:spPr>
          <a:xfrm>
            <a:off x="5138619" y="2440179"/>
            <a:ext cx="6723961" cy="29312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7" name="文本框 6">
            <a:extLst>
              <a:ext uri="{FF2B5EF4-FFF2-40B4-BE49-F238E27FC236}">
                <a16:creationId xmlns:a16="http://schemas.microsoft.com/office/drawing/2014/main" id="{603C3699-453F-ACF7-DDDA-04662B66D6E2}"/>
              </a:ext>
            </a:extLst>
          </p:cNvPr>
          <p:cNvSpPr txBox="1"/>
          <p:nvPr/>
        </p:nvSpPr>
        <p:spPr>
          <a:xfrm>
            <a:off x="5133655" y="2163180"/>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8" name="矩形 7">
            <a:extLst>
              <a:ext uri="{FF2B5EF4-FFF2-40B4-BE49-F238E27FC236}">
                <a16:creationId xmlns:a16="http://schemas.microsoft.com/office/drawing/2014/main" id="{B790156C-9488-103E-A757-ED387168637E}"/>
              </a:ext>
            </a:extLst>
          </p:cNvPr>
          <p:cNvSpPr/>
          <p:nvPr/>
        </p:nvSpPr>
        <p:spPr>
          <a:xfrm>
            <a:off x="5138619" y="5479173"/>
            <a:ext cx="6723961" cy="11110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9" name="文本框 8">
            <a:extLst>
              <a:ext uri="{FF2B5EF4-FFF2-40B4-BE49-F238E27FC236}">
                <a16:creationId xmlns:a16="http://schemas.microsoft.com/office/drawing/2014/main" id="{5785CCA4-9CA0-BE8F-C4FD-1A4A1D521CEE}"/>
              </a:ext>
            </a:extLst>
          </p:cNvPr>
          <p:cNvSpPr txBox="1"/>
          <p:nvPr/>
        </p:nvSpPr>
        <p:spPr>
          <a:xfrm>
            <a:off x="5133655" y="5479173"/>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0" name="Flowchart: Alternate Process 23">
            <a:extLst>
              <a:ext uri="{FF2B5EF4-FFF2-40B4-BE49-F238E27FC236}">
                <a16:creationId xmlns:a16="http://schemas.microsoft.com/office/drawing/2014/main" id="{4BD94327-2F69-2BF6-CFA8-0F08F9D37B52}"/>
              </a:ext>
            </a:extLst>
          </p:cNvPr>
          <p:cNvSpPr/>
          <p:nvPr/>
        </p:nvSpPr>
        <p:spPr>
          <a:xfrm>
            <a:off x="2753275" y="3319701"/>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管理报告</a:t>
            </a:r>
          </a:p>
        </p:txBody>
      </p:sp>
      <p:sp>
        <p:nvSpPr>
          <p:cNvPr id="11" name="Flowchart: Alternate Process 23">
            <a:extLst>
              <a:ext uri="{FF2B5EF4-FFF2-40B4-BE49-F238E27FC236}">
                <a16:creationId xmlns:a16="http://schemas.microsoft.com/office/drawing/2014/main" id="{ACF89889-EB54-65D4-848D-254FD714AEA0}"/>
              </a:ext>
            </a:extLst>
          </p:cNvPr>
          <p:cNvSpPr/>
          <p:nvPr/>
        </p:nvSpPr>
        <p:spPr>
          <a:xfrm>
            <a:off x="1783470" y="3319701"/>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pic>
        <p:nvPicPr>
          <p:cNvPr id="15" name="图片 14">
            <a:extLst>
              <a:ext uri="{FF2B5EF4-FFF2-40B4-BE49-F238E27FC236}">
                <a16:creationId xmlns:a16="http://schemas.microsoft.com/office/drawing/2014/main" id="{35FF8D96-EC6F-254E-AC50-F1D8AE962E90}"/>
              </a:ext>
            </a:extLst>
          </p:cNvPr>
          <p:cNvPicPr>
            <a:picLocks noChangeAspect="1"/>
          </p:cNvPicPr>
          <p:nvPr/>
        </p:nvPicPr>
        <p:blipFill>
          <a:blip r:embed="rId3"/>
          <a:stretch>
            <a:fillRect/>
          </a:stretch>
        </p:blipFill>
        <p:spPr>
          <a:xfrm>
            <a:off x="485785" y="3848076"/>
            <a:ext cx="4552559" cy="2869092"/>
          </a:xfrm>
          <a:prstGeom prst="rect">
            <a:avLst/>
          </a:prstGeom>
        </p:spPr>
      </p:pic>
      <p:sp>
        <p:nvSpPr>
          <p:cNvPr id="16" name="文本框 15">
            <a:extLst>
              <a:ext uri="{FF2B5EF4-FFF2-40B4-BE49-F238E27FC236}">
                <a16:creationId xmlns:a16="http://schemas.microsoft.com/office/drawing/2014/main" id="{70D06D3C-F7BB-ABF6-218D-C3BEDC9D56BB}"/>
              </a:ext>
            </a:extLst>
          </p:cNvPr>
          <p:cNvSpPr txBox="1"/>
          <p:nvPr/>
        </p:nvSpPr>
        <p:spPr>
          <a:xfrm>
            <a:off x="955420" y="1239850"/>
            <a:ext cx="3746156" cy="1200329"/>
          </a:xfrm>
          <a:prstGeom prst="rect">
            <a:avLst/>
          </a:prstGeom>
          <a:noFill/>
        </p:spPr>
        <p:txBody>
          <a:bodyPr wrap="square">
            <a:spAutoFit/>
          </a:bodyPr>
          <a:lstStyle/>
          <a:p>
            <a:pPr marL="0" marR="0" lvl="0" indent="0" algn="l" defTabSz="457189" rtl="0" eaLnBrk="1" fontAlgn="auto" latinLnBrk="0" hangingPunct="1">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 华润万家</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是央企华润集团有限公司旗下的零售国有企业，是中国最具规模的零售连锁企业品牌之一，旗下拥有苏果、</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OLE</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BLT</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、乐购、</a:t>
            </a:r>
            <a:r>
              <a:rPr kumimoji="1" lang="en-US" altLang="zh-CN" sz="1200" i="0" u="none" strike="noStrike" kern="0" cap="none" spc="0" normalizeH="0" baseline="0" noProof="0" dirty="0" err="1">
                <a:ln>
                  <a:noFill/>
                </a:ln>
                <a:solidFill>
                  <a:srgbClr val="081955"/>
                </a:solidFill>
                <a:effectLst/>
                <a:uLnTx/>
                <a:uFillTx/>
                <a:latin typeface="微软雅黑" panose="020B0503020204020204" charset="-122"/>
                <a:ea typeface="微软雅黑" panose="020B0503020204020204" charset="-122"/>
                <a:cs typeface="+mn-cs"/>
              </a:rPr>
              <a:t>Vango</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等多个著名品牌。</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2020</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年华润万家全国自营门店实现销售近</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900</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亿，自营门店总数超过</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3240</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家，已进入全国</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28</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个省</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自治区</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直辖市和特别行政区，</a:t>
            </a:r>
            <a:r>
              <a:rPr kumimoji="1" lang="en-US" altLang="zh-CN"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113</a:t>
            </a:r>
            <a:r>
              <a:rPr kumimoji="1" lang="zh-CN" altLang="en-US" sz="1200" i="0" u="none" strike="noStrike" kern="0" cap="none" spc="0" normalizeH="0" baseline="0" noProof="0" dirty="0">
                <a:ln>
                  <a:noFill/>
                </a:ln>
                <a:solidFill>
                  <a:srgbClr val="081955"/>
                </a:solidFill>
                <a:effectLst/>
                <a:uLnTx/>
                <a:uFillTx/>
                <a:latin typeface="微软雅黑" panose="020B0503020204020204" charset="-122"/>
                <a:ea typeface="微软雅黑" panose="020B0503020204020204" charset="-122"/>
                <a:cs typeface="+mn-cs"/>
              </a:rPr>
              <a:t>个地级以上城市。 </a:t>
            </a:r>
            <a:endParaRPr kumimoji="1" lang="zh-CN" altLang="en-US" sz="1200" i="0" u="none" strike="noStrike" kern="0" cap="none" spc="0" normalizeH="0" baseline="0" noProof="0" dirty="0">
              <a:ln>
                <a:noFill/>
              </a:ln>
              <a:solidFill>
                <a:srgbClr val="081955"/>
              </a:solidFill>
              <a:effectLst/>
              <a:uLnTx/>
              <a:uFillTx/>
              <a:latin typeface="Microsoft YaHei" panose="020B0503020204020204" pitchFamily="34" charset="-122"/>
              <a:ea typeface="Microsoft YaHei" panose="020B0503020204020204" pitchFamily="34" charset="-122"/>
              <a:cs typeface="+mn-cs"/>
            </a:endParaRPr>
          </a:p>
        </p:txBody>
      </p:sp>
      <p:sp>
        <p:nvSpPr>
          <p:cNvPr id="32" name="文本框 31">
            <a:extLst>
              <a:ext uri="{FF2B5EF4-FFF2-40B4-BE49-F238E27FC236}">
                <a16:creationId xmlns:a16="http://schemas.microsoft.com/office/drawing/2014/main" id="{82D72E51-98F0-A7B2-428F-993B15E92108}"/>
              </a:ext>
            </a:extLst>
          </p:cNvPr>
          <p:cNvSpPr txBox="1"/>
          <p:nvPr/>
        </p:nvSpPr>
        <p:spPr>
          <a:xfrm>
            <a:off x="8714830" y="5928573"/>
            <a:ext cx="1217239" cy="553998"/>
          </a:xfrm>
          <a:prstGeom prst="rect">
            <a:avLst/>
          </a:prstGeom>
          <a:noFill/>
        </p:spPr>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latin typeface="Arial" panose="020B0704020202090204"/>
                <a:ea typeface="Arial" panose="020B0704020202090204"/>
                <a:cs typeface="Arial" panose="020B0704020202090204"/>
                <a:sym typeface="Arial" panose="020B0704020202090204"/>
              </a:defRPr>
            </a:pPr>
            <a:r>
              <a:rPr kumimoji="0" lang="zh-CN" altLang="en-US" sz="1000" i="0" u="none" strike="noStrike" kern="0" cap="none" spc="100" normalizeH="0" baseline="0" noProof="0" dirty="0">
                <a:ln>
                  <a:noFill/>
                </a:ln>
                <a:solidFill>
                  <a:srgbClr val="250F4F"/>
                </a:solidFill>
                <a:effectLst/>
                <a:uLnTx/>
                <a:uFillTx/>
                <a:latin typeface="微软雅黑"/>
                <a:ea typeface="微软雅黑"/>
                <a:cs typeface="+mn-ea"/>
                <a:sym typeface="+mn-lt"/>
              </a:rPr>
              <a:t>梳理管报业务，提升系统自动化程度</a:t>
            </a:r>
          </a:p>
        </p:txBody>
      </p:sp>
      <p:sp>
        <p:nvSpPr>
          <p:cNvPr id="33" name="文本框 32">
            <a:extLst>
              <a:ext uri="{FF2B5EF4-FFF2-40B4-BE49-F238E27FC236}">
                <a16:creationId xmlns:a16="http://schemas.microsoft.com/office/drawing/2014/main" id="{19FD0411-CE63-838C-E59D-AFB404D3CD8D}"/>
              </a:ext>
            </a:extLst>
          </p:cNvPr>
          <p:cNvSpPr txBox="1"/>
          <p:nvPr/>
        </p:nvSpPr>
        <p:spPr>
          <a:xfrm>
            <a:off x="5301217" y="5928573"/>
            <a:ext cx="1217239" cy="400110"/>
          </a:xfrm>
          <a:prstGeom prst="rect">
            <a:avLst/>
          </a:prstGeom>
          <a:noFill/>
        </p:spPr>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latin typeface="Arial" panose="020B0704020202090204"/>
                <a:ea typeface="Arial" panose="020B0704020202090204"/>
                <a:cs typeface="Arial" panose="020B0704020202090204"/>
                <a:sym typeface="Arial" panose="020B0704020202090204"/>
              </a:defRPr>
            </a:pPr>
            <a:r>
              <a:rPr kumimoji="0" lang="zh-CN" altLang="en-US" sz="1000" i="0" u="none" strike="noStrike" kern="0" cap="none" spc="100" normalizeH="0" baseline="0" noProof="0" dirty="0">
                <a:ln>
                  <a:noFill/>
                </a:ln>
                <a:solidFill>
                  <a:srgbClr val="250F4F"/>
                </a:solidFill>
                <a:effectLst/>
                <a:uLnTx/>
                <a:uFillTx/>
                <a:latin typeface="微软雅黑"/>
                <a:ea typeface="微软雅黑"/>
                <a:cs typeface="+mn-ea"/>
                <a:sym typeface="+mn-lt"/>
              </a:rPr>
              <a:t>重塑系统边界，提升整体性能</a:t>
            </a:r>
          </a:p>
        </p:txBody>
      </p:sp>
      <p:sp>
        <p:nvSpPr>
          <p:cNvPr id="34" name="文本框 33">
            <a:extLst>
              <a:ext uri="{FF2B5EF4-FFF2-40B4-BE49-F238E27FC236}">
                <a16:creationId xmlns:a16="http://schemas.microsoft.com/office/drawing/2014/main" id="{420CBF25-EC43-A49F-033C-CAC4FB703E8A}"/>
              </a:ext>
            </a:extLst>
          </p:cNvPr>
          <p:cNvSpPr txBox="1"/>
          <p:nvPr/>
        </p:nvSpPr>
        <p:spPr>
          <a:xfrm>
            <a:off x="6848544" y="5929780"/>
            <a:ext cx="1443709" cy="400110"/>
          </a:xfrm>
          <a:prstGeom prst="rect">
            <a:avLst/>
          </a:prstGeom>
          <a:noFill/>
        </p:spPr>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latin typeface="Arial" panose="020B0704020202090204"/>
                <a:ea typeface="Arial" panose="020B0704020202090204"/>
                <a:cs typeface="Arial" panose="020B0704020202090204"/>
                <a:sym typeface="Arial" panose="020B0704020202090204"/>
              </a:defRPr>
            </a:pPr>
            <a:r>
              <a:rPr kumimoji="0" lang="zh-CN" altLang="en-US" sz="1000" i="0" u="none" strike="noStrike" kern="0" cap="none" spc="100" normalizeH="0" baseline="0" noProof="0" dirty="0">
                <a:ln>
                  <a:noFill/>
                </a:ln>
                <a:solidFill>
                  <a:srgbClr val="250F4F"/>
                </a:solidFill>
                <a:effectLst/>
                <a:uLnTx/>
                <a:uFillTx/>
                <a:latin typeface="微软雅黑"/>
                <a:ea typeface="微软雅黑"/>
                <a:cs typeface="+mn-ea"/>
                <a:sym typeface="+mn-lt"/>
              </a:rPr>
              <a:t>统一数据来源，保障数据的可追溯性</a:t>
            </a:r>
          </a:p>
        </p:txBody>
      </p:sp>
      <p:pic>
        <p:nvPicPr>
          <p:cNvPr id="60" name="图片 59">
            <a:extLst>
              <a:ext uri="{FF2B5EF4-FFF2-40B4-BE49-F238E27FC236}">
                <a16:creationId xmlns:a16="http://schemas.microsoft.com/office/drawing/2014/main" id="{CCD466D9-C324-0A08-2E53-26DD6AFD5363}"/>
              </a:ext>
            </a:extLst>
          </p:cNvPr>
          <p:cNvPicPr>
            <a:picLocks noChangeAspect="1"/>
          </p:cNvPicPr>
          <p:nvPr/>
        </p:nvPicPr>
        <p:blipFill>
          <a:blip r:embed="rId4"/>
          <a:stretch>
            <a:fillRect/>
          </a:stretch>
        </p:blipFill>
        <p:spPr>
          <a:xfrm>
            <a:off x="10607392" y="309285"/>
            <a:ext cx="1250224" cy="543576"/>
          </a:xfrm>
          <a:prstGeom prst="rect">
            <a:avLst/>
          </a:prstGeom>
        </p:spPr>
      </p:pic>
      <p:sp>
        <p:nvSpPr>
          <p:cNvPr id="64" name="文本框 63">
            <a:extLst>
              <a:ext uri="{FF2B5EF4-FFF2-40B4-BE49-F238E27FC236}">
                <a16:creationId xmlns:a16="http://schemas.microsoft.com/office/drawing/2014/main" id="{9C0A7599-28BA-5BAF-9082-DA7302D5657C}"/>
              </a:ext>
            </a:extLst>
          </p:cNvPr>
          <p:cNvSpPr txBox="1"/>
          <p:nvPr/>
        </p:nvSpPr>
        <p:spPr>
          <a:xfrm>
            <a:off x="5315501" y="1302811"/>
            <a:ext cx="6360268" cy="646331"/>
          </a:xfrm>
          <a:prstGeom prst="rect">
            <a:avLst/>
          </a:prstGeom>
          <a:noFill/>
        </p:spPr>
        <p:txBody>
          <a:bodyPr wrap="square">
            <a:spAutoFit/>
          </a:bodyPr>
          <a:lstStyle>
            <a:defPPr>
              <a:defRPr lang="zh-CN"/>
            </a:defPPr>
            <a:lvl1pPr marR="0" lvl="0" indent="0" defTabSz="457189" fontAlgn="auto">
              <a:lnSpc>
                <a:spcPct val="150000"/>
              </a:lnSpc>
              <a:spcBef>
                <a:spcPts val="0"/>
              </a:spcBef>
              <a:spcAft>
                <a:spcPts val="0"/>
              </a:spcAft>
              <a:buClrTx/>
              <a:buSzTx/>
              <a:buFontTx/>
              <a:buNone/>
              <a:tabLst/>
              <a:defRPr kumimoji="1" sz="1200" b="1" i="0" u="none" strike="noStrike" kern="0" cap="none" spc="0" normalizeH="0" baseline="0">
                <a:ln>
                  <a:noFill/>
                </a:ln>
                <a:solidFill>
                  <a:srgbClr val="081955"/>
                </a:solidFill>
                <a:effectLst/>
                <a:uLnTx/>
                <a:uFillTx/>
                <a:latin typeface="微软雅黑" panose="020B0503020204020204" charset="-122"/>
                <a:ea typeface="微软雅黑" panose="020B0503020204020204" charset="-122"/>
              </a:defRPr>
            </a:lvl1pPr>
          </a:lstStyle>
          <a:p>
            <a:pPr>
              <a:lnSpc>
                <a:spcPct val="100000"/>
              </a:lnSpc>
            </a:pPr>
            <a:r>
              <a:rPr lang="zh-CN" altLang="en-US" b="0" dirty="0"/>
              <a:t>华润万家拥有</a:t>
            </a:r>
            <a:r>
              <a:rPr lang="en-US" altLang="zh-CN" b="0" dirty="0"/>
              <a:t>18</a:t>
            </a:r>
            <a:r>
              <a:rPr lang="zh-CN" altLang="en-US" b="0" dirty="0"/>
              <a:t>个省级合并节点、近万个成本中心，存在不同的类型和业态，且渠道多样，单店报表有上千个表项，报表之间逻复杂，查询视角众多，对灵活性有较高要求，内部交易以成本中心为粒度，现有系统无法满足经营管理需求。</a:t>
            </a:r>
          </a:p>
        </p:txBody>
      </p:sp>
      <p:sp>
        <p:nvSpPr>
          <p:cNvPr id="65" name="文本框 64">
            <a:extLst>
              <a:ext uri="{FF2B5EF4-FFF2-40B4-BE49-F238E27FC236}">
                <a16:creationId xmlns:a16="http://schemas.microsoft.com/office/drawing/2014/main" id="{BA6CEBE4-4D61-D0C1-57E8-793EE7332F6D}"/>
              </a:ext>
            </a:extLst>
          </p:cNvPr>
          <p:cNvSpPr txBox="1"/>
          <p:nvPr/>
        </p:nvSpPr>
        <p:spPr>
          <a:xfrm>
            <a:off x="10288705" y="5928573"/>
            <a:ext cx="1217239" cy="553998"/>
          </a:xfrm>
          <a:prstGeom prst="rect">
            <a:avLst/>
          </a:prstGeom>
          <a:noFill/>
        </p:spPr>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latin typeface="Arial" panose="020B0704020202090204"/>
                <a:ea typeface="Arial" panose="020B0704020202090204"/>
                <a:cs typeface="Arial" panose="020B0704020202090204"/>
                <a:sym typeface="Arial" panose="020B0704020202090204"/>
              </a:defRPr>
            </a:pPr>
            <a:r>
              <a:rPr kumimoji="0" lang="zh-CN" altLang="en-US" sz="1000" i="0" u="none" strike="noStrike" kern="0" cap="none" spc="100" normalizeH="0" baseline="0" noProof="0" dirty="0">
                <a:ln>
                  <a:noFill/>
                </a:ln>
                <a:solidFill>
                  <a:srgbClr val="250F4F"/>
                </a:solidFill>
                <a:effectLst/>
                <a:uLnTx/>
                <a:uFillTx/>
                <a:latin typeface="微软雅黑"/>
                <a:ea typeface="微软雅黑"/>
                <a:cs typeface="+mn-ea"/>
                <a:sym typeface="+mn-lt"/>
              </a:rPr>
              <a:t>重塑报表和架构，满足快速合并和追溯需求</a:t>
            </a:r>
          </a:p>
        </p:txBody>
      </p:sp>
      <p:pic>
        <p:nvPicPr>
          <p:cNvPr id="14" name="图片 13">
            <a:extLst>
              <a:ext uri="{FF2B5EF4-FFF2-40B4-BE49-F238E27FC236}">
                <a16:creationId xmlns:a16="http://schemas.microsoft.com/office/drawing/2014/main" id="{253C7516-3376-5778-3CD2-96AD9DB4104A}"/>
              </a:ext>
            </a:extLst>
          </p:cNvPr>
          <p:cNvPicPr>
            <a:picLocks noChangeAspect="1"/>
          </p:cNvPicPr>
          <p:nvPr/>
        </p:nvPicPr>
        <p:blipFill>
          <a:blip r:embed="rId5"/>
          <a:stretch>
            <a:fillRect/>
          </a:stretch>
        </p:blipFill>
        <p:spPr>
          <a:xfrm>
            <a:off x="1024002" y="4161131"/>
            <a:ext cx="3458546" cy="2077661"/>
          </a:xfrm>
          <a:prstGeom prst="rect">
            <a:avLst/>
          </a:prstGeom>
        </p:spPr>
      </p:pic>
      <p:sp>
        <p:nvSpPr>
          <p:cNvPr id="19" name="矩形 18">
            <a:extLst>
              <a:ext uri="{FF2B5EF4-FFF2-40B4-BE49-F238E27FC236}">
                <a16:creationId xmlns:a16="http://schemas.microsoft.com/office/drawing/2014/main" id="{87B22B96-D28E-CDE6-BCE9-24C9ACED176F}"/>
              </a:ext>
            </a:extLst>
          </p:cNvPr>
          <p:cNvSpPr/>
          <p:nvPr/>
        </p:nvSpPr>
        <p:spPr>
          <a:xfrm>
            <a:off x="5372740" y="2819559"/>
            <a:ext cx="641384" cy="13201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a:extLst>
              <a:ext uri="{FF2B5EF4-FFF2-40B4-BE49-F238E27FC236}">
                <a16:creationId xmlns:a16="http://schemas.microsoft.com/office/drawing/2014/main" id="{AD73411D-CFCA-3733-8BBB-ECDEC68D7BF0}"/>
              </a:ext>
            </a:extLst>
          </p:cNvPr>
          <p:cNvSpPr txBox="1"/>
          <p:nvPr/>
        </p:nvSpPr>
        <p:spPr>
          <a:xfrm>
            <a:off x="5395179" y="2843067"/>
            <a:ext cx="595035" cy="215444"/>
          </a:xfrm>
          <a:prstGeom prst="rect">
            <a:avLst/>
          </a:prstGeom>
          <a:no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专业系统</a:t>
            </a:r>
          </a:p>
        </p:txBody>
      </p:sp>
      <p:sp>
        <p:nvSpPr>
          <p:cNvPr id="22" name="文本框 21">
            <a:extLst>
              <a:ext uri="{FF2B5EF4-FFF2-40B4-BE49-F238E27FC236}">
                <a16:creationId xmlns:a16="http://schemas.microsoft.com/office/drawing/2014/main" id="{B0EC15EA-E617-9B0D-073E-48FC0A23E548}"/>
              </a:ext>
            </a:extLst>
          </p:cNvPr>
          <p:cNvSpPr txBox="1"/>
          <p:nvPr/>
        </p:nvSpPr>
        <p:spPr>
          <a:xfrm>
            <a:off x="5446474" y="3080138"/>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专业系统</a:t>
            </a:r>
          </a:p>
        </p:txBody>
      </p:sp>
      <p:sp>
        <p:nvSpPr>
          <p:cNvPr id="23" name="文本框 22">
            <a:extLst>
              <a:ext uri="{FF2B5EF4-FFF2-40B4-BE49-F238E27FC236}">
                <a16:creationId xmlns:a16="http://schemas.microsoft.com/office/drawing/2014/main" id="{BD2C24C5-B99A-B597-A782-8EF7D4ED633C}"/>
              </a:ext>
            </a:extLst>
          </p:cNvPr>
          <p:cNvSpPr txBox="1"/>
          <p:nvPr/>
        </p:nvSpPr>
        <p:spPr>
          <a:xfrm>
            <a:off x="5446474" y="3324443"/>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专业系统</a:t>
            </a:r>
          </a:p>
        </p:txBody>
      </p:sp>
      <p:sp>
        <p:nvSpPr>
          <p:cNvPr id="24" name="文本框 23">
            <a:extLst>
              <a:ext uri="{FF2B5EF4-FFF2-40B4-BE49-F238E27FC236}">
                <a16:creationId xmlns:a16="http://schemas.microsoft.com/office/drawing/2014/main" id="{FF09C61E-EC16-5666-E56E-F34197086B22}"/>
              </a:ext>
            </a:extLst>
          </p:cNvPr>
          <p:cNvSpPr txBox="1"/>
          <p:nvPr/>
        </p:nvSpPr>
        <p:spPr>
          <a:xfrm>
            <a:off x="5446474" y="3547808"/>
            <a:ext cx="492443" cy="276999"/>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实物资产</a:t>
            </a:r>
          </a:p>
          <a:p>
            <a:pPr algn="ctr"/>
            <a:r>
              <a:rPr kumimoji="1" lang="zh-CN" altLang="en-US" sz="600" dirty="0">
                <a:latin typeface="Microsoft YaHei" panose="020B0503020204020204" pitchFamily="34" charset="-122"/>
                <a:ea typeface="Microsoft YaHei" panose="020B0503020204020204" pitchFamily="34" charset="-122"/>
              </a:rPr>
              <a:t>管理</a:t>
            </a:r>
          </a:p>
        </p:txBody>
      </p:sp>
      <p:sp>
        <p:nvSpPr>
          <p:cNvPr id="25" name="文本框 24">
            <a:extLst>
              <a:ext uri="{FF2B5EF4-FFF2-40B4-BE49-F238E27FC236}">
                <a16:creationId xmlns:a16="http://schemas.microsoft.com/office/drawing/2014/main" id="{0F9710A5-D204-59B4-7422-9D8CE57ED864}"/>
              </a:ext>
            </a:extLst>
          </p:cNvPr>
          <p:cNvSpPr txBox="1"/>
          <p:nvPr/>
        </p:nvSpPr>
        <p:spPr>
          <a:xfrm>
            <a:off x="5446473" y="3875875"/>
            <a:ext cx="492443" cy="184666"/>
          </a:xfrm>
          <a:prstGeom prst="rect">
            <a:avLst/>
          </a:prstGeom>
          <a:solidFill>
            <a:srgbClr val="F4F6FE"/>
          </a:solidFill>
          <a:ln>
            <a:noFill/>
          </a:ln>
        </p:spPr>
        <p:txBody>
          <a:bodyPr wrap="square" rtlCol="0">
            <a:spAutoFit/>
          </a:bodyPr>
          <a:lstStyle/>
          <a:p>
            <a:pPr algn="ctr"/>
            <a:r>
              <a:rPr kumimoji="1" lang="en-US" altLang="zh-CN" sz="600" dirty="0">
                <a:latin typeface="Microsoft YaHei" panose="020B0503020204020204" pitchFamily="34" charset="-122"/>
                <a:ea typeface="Microsoft YaHei" panose="020B0503020204020204" pitchFamily="34" charset="-122"/>
              </a:rPr>
              <a:t>…</a:t>
            </a:r>
            <a:endParaRPr kumimoji="1" lang="zh-CN" altLang="en-US" sz="600" dirty="0">
              <a:latin typeface="Microsoft YaHei" panose="020B0503020204020204" pitchFamily="34" charset="-122"/>
              <a:ea typeface="Microsoft YaHei" panose="020B0503020204020204" pitchFamily="34" charset="-122"/>
            </a:endParaRPr>
          </a:p>
        </p:txBody>
      </p:sp>
      <p:sp>
        <p:nvSpPr>
          <p:cNvPr id="26" name="矩形 25">
            <a:extLst>
              <a:ext uri="{FF2B5EF4-FFF2-40B4-BE49-F238E27FC236}">
                <a16:creationId xmlns:a16="http://schemas.microsoft.com/office/drawing/2014/main" id="{D1855AB7-A7BD-E2EE-33B0-50788FB3E975}"/>
              </a:ext>
            </a:extLst>
          </p:cNvPr>
          <p:cNvSpPr/>
          <p:nvPr/>
        </p:nvSpPr>
        <p:spPr>
          <a:xfrm>
            <a:off x="6643127" y="2819559"/>
            <a:ext cx="641384" cy="13201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文本框 26">
            <a:extLst>
              <a:ext uri="{FF2B5EF4-FFF2-40B4-BE49-F238E27FC236}">
                <a16:creationId xmlns:a16="http://schemas.microsoft.com/office/drawing/2014/main" id="{202CAD53-10A6-24CF-68B4-9A7FD6C4AD9A}"/>
              </a:ext>
            </a:extLst>
          </p:cNvPr>
          <p:cNvSpPr txBox="1"/>
          <p:nvPr/>
        </p:nvSpPr>
        <p:spPr>
          <a:xfrm>
            <a:off x="6686507" y="2843067"/>
            <a:ext cx="595035" cy="215444"/>
          </a:xfrm>
          <a:prstGeom prst="rect">
            <a:avLst/>
          </a:prstGeom>
          <a:no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业务中台</a:t>
            </a:r>
          </a:p>
        </p:txBody>
      </p:sp>
      <p:sp>
        <p:nvSpPr>
          <p:cNvPr id="28" name="文本框 27">
            <a:extLst>
              <a:ext uri="{FF2B5EF4-FFF2-40B4-BE49-F238E27FC236}">
                <a16:creationId xmlns:a16="http://schemas.microsoft.com/office/drawing/2014/main" id="{30B88357-6A31-1C6C-53C2-AE6083EA1293}"/>
              </a:ext>
            </a:extLst>
          </p:cNvPr>
          <p:cNvSpPr txBox="1"/>
          <p:nvPr/>
        </p:nvSpPr>
        <p:spPr>
          <a:xfrm>
            <a:off x="6737802" y="3080138"/>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交易中心</a:t>
            </a:r>
          </a:p>
        </p:txBody>
      </p:sp>
      <p:sp>
        <p:nvSpPr>
          <p:cNvPr id="29" name="文本框 28">
            <a:extLst>
              <a:ext uri="{FF2B5EF4-FFF2-40B4-BE49-F238E27FC236}">
                <a16:creationId xmlns:a16="http://schemas.microsoft.com/office/drawing/2014/main" id="{754F66C1-0813-0328-DB48-965FD6D1DEFA}"/>
              </a:ext>
            </a:extLst>
          </p:cNvPr>
          <p:cNvSpPr txBox="1"/>
          <p:nvPr/>
        </p:nvSpPr>
        <p:spPr>
          <a:xfrm>
            <a:off x="6737802" y="3324443"/>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单据中心</a:t>
            </a:r>
          </a:p>
        </p:txBody>
      </p:sp>
      <p:sp>
        <p:nvSpPr>
          <p:cNvPr id="30" name="文本框 29">
            <a:extLst>
              <a:ext uri="{FF2B5EF4-FFF2-40B4-BE49-F238E27FC236}">
                <a16:creationId xmlns:a16="http://schemas.microsoft.com/office/drawing/2014/main" id="{B4EFE095-3E83-7AF6-0FAC-E8429F181CAB}"/>
              </a:ext>
            </a:extLst>
          </p:cNvPr>
          <p:cNvSpPr txBox="1"/>
          <p:nvPr/>
        </p:nvSpPr>
        <p:spPr>
          <a:xfrm>
            <a:off x="6737802" y="3561768"/>
            <a:ext cx="492443" cy="276999"/>
          </a:xfrm>
          <a:prstGeom prst="rect">
            <a:avLst/>
          </a:prstGeom>
          <a:solidFill>
            <a:srgbClr val="F4F6FE"/>
          </a:solidFill>
          <a:ln>
            <a:noFill/>
          </a:ln>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库存中心</a:t>
            </a:r>
            <a:endParaRPr kumimoji="1" lang="en-US" altLang="zh-CN" sz="600" dirty="0">
              <a:latin typeface="Microsoft YaHei" panose="020B0503020204020204" pitchFamily="34" charset="-122"/>
              <a:ea typeface="Microsoft YaHei" panose="020B0503020204020204" pitchFamily="34" charset="-122"/>
            </a:endParaRPr>
          </a:p>
          <a:p>
            <a:pPr algn="ctr"/>
            <a:r>
              <a:rPr kumimoji="1" lang="en-US" altLang="zh-CN" sz="600" dirty="0">
                <a:latin typeface="Microsoft YaHei" panose="020B0503020204020204" pitchFamily="34" charset="-122"/>
                <a:ea typeface="Microsoft YaHei" panose="020B0503020204020204" pitchFamily="34" charset="-122"/>
              </a:rPr>
              <a:t>…</a:t>
            </a:r>
            <a:endParaRPr kumimoji="1" lang="zh-CN" altLang="en-US" sz="600" dirty="0">
              <a:latin typeface="Microsoft YaHei" panose="020B0503020204020204" pitchFamily="34" charset="-122"/>
              <a:ea typeface="Microsoft YaHei" panose="020B0503020204020204" pitchFamily="34" charset="-122"/>
            </a:endParaRPr>
          </a:p>
        </p:txBody>
      </p:sp>
      <p:sp>
        <p:nvSpPr>
          <p:cNvPr id="31" name="矩形 30">
            <a:extLst>
              <a:ext uri="{FF2B5EF4-FFF2-40B4-BE49-F238E27FC236}">
                <a16:creationId xmlns:a16="http://schemas.microsoft.com/office/drawing/2014/main" id="{7215F8F7-A9E8-8B47-2330-68B13BE093CB}"/>
              </a:ext>
            </a:extLst>
          </p:cNvPr>
          <p:cNvSpPr/>
          <p:nvPr/>
        </p:nvSpPr>
        <p:spPr>
          <a:xfrm>
            <a:off x="7316251" y="2819559"/>
            <a:ext cx="641384" cy="13201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5" name="文本框 34">
            <a:extLst>
              <a:ext uri="{FF2B5EF4-FFF2-40B4-BE49-F238E27FC236}">
                <a16:creationId xmlns:a16="http://schemas.microsoft.com/office/drawing/2014/main" id="{504C74B1-C9E0-1530-446B-5451F6CF58B9}"/>
              </a:ext>
            </a:extLst>
          </p:cNvPr>
          <p:cNvSpPr txBox="1"/>
          <p:nvPr/>
        </p:nvSpPr>
        <p:spPr>
          <a:xfrm>
            <a:off x="7410925" y="2843067"/>
            <a:ext cx="492444" cy="338554"/>
          </a:xfrm>
          <a:prstGeom prst="rect">
            <a:avLst/>
          </a:prstGeom>
          <a:noFill/>
        </p:spPr>
        <p:txBody>
          <a:bodyPr wrap="square" rtlCol="0">
            <a:spAutoFit/>
          </a:bodyPr>
          <a:lstStyle/>
          <a:p>
            <a:r>
              <a:rPr kumimoji="1" lang="zh-CN" altLang="en-US" sz="800" dirty="0">
                <a:latin typeface="Microsoft YaHei" panose="020B0503020204020204" pitchFamily="34" charset="-122"/>
                <a:ea typeface="Microsoft YaHei" panose="020B0503020204020204" pitchFamily="34" charset="-122"/>
              </a:rPr>
              <a:t>财务规则中心</a:t>
            </a:r>
          </a:p>
        </p:txBody>
      </p:sp>
      <p:sp>
        <p:nvSpPr>
          <p:cNvPr id="36" name="文本框 35">
            <a:extLst>
              <a:ext uri="{FF2B5EF4-FFF2-40B4-BE49-F238E27FC236}">
                <a16:creationId xmlns:a16="http://schemas.microsoft.com/office/drawing/2014/main" id="{F6C87888-90CE-E82B-CFAC-7BA6AD16EA40}"/>
              </a:ext>
            </a:extLst>
          </p:cNvPr>
          <p:cNvSpPr txBox="1"/>
          <p:nvPr/>
        </p:nvSpPr>
        <p:spPr>
          <a:xfrm>
            <a:off x="7410926" y="3301912"/>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核算规则</a:t>
            </a:r>
          </a:p>
        </p:txBody>
      </p:sp>
      <p:sp>
        <p:nvSpPr>
          <p:cNvPr id="37" name="文本框 36">
            <a:extLst>
              <a:ext uri="{FF2B5EF4-FFF2-40B4-BE49-F238E27FC236}">
                <a16:creationId xmlns:a16="http://schemas.microsoft.com/office/drawing/2014/main" id="{AEC8AD60-6E9B-45FF-4DA7-304DD165837D}"/>
              </a:ext>
            </a:extLst>
          </p:cNvPr>
          <p:cNvSpPr txBox="1"/>
          <p:nvPr/>
        </p:nvSpPr>
        <p:spPr>
          <a:xfrm>
            <a:off x="7410926" y="3546217"/>
            <a:ext cx="492443" cy="184666"/>
          </a:xfrm>
          <a:prstGeom prst="rect">
            <a:avLst/>
          </a:prstGeom>
          <a:solidFill>
            <a:srgbClr val="F4F6FE"/>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税务规则</a:t>
            </a:r>
          </a:p>
        </p:txBody>
      </p:sp>
      <p:sp>
        <p:nvSpPr>
          <p:cNvPr id="38" name="文本框 37">
            <a:extLst>
              <a:ext uri="{FF2B5EF4-FFF2-40B4-BE49-F238E27FC236}">
                <a16:creationId xmlns:a16="http://schemas.microsoft.com/office/drawing/2014/main" id="{17DC874E-E176-D364-3054-71F3D10BA08F}"/>
              </a:ext>
            </a:extLst>
          </p:cNvPr>
          <p:cNvSpPr txBox="1"/>
          <p:nvPr/>
        </p:nvSpPr>
        <p:spPr>
          <a:xfrm>
            <a:off x="7410926" y="3783542"/>
            <a:ext cx="492443" cy="276999"/>
          </a:xfrm>
          <a:prstGeom prst="rect">
            <a:avLst/>
          </a:prstGeom>
          <a:solidFill>
            <a:srgbClr val="F4F6FE"/>
          </a:solidFill>
          <a:ln>
            <a:noFill/>
          </a:ln>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管会规则</a:t>
            </a:r>
            <a:endParaRPr kumimoji="1" lang="en-US" altLang="zh-CN" sz="600" dirty="0">
              <a:latin typeface="Microsoft YaHei" panose="020B0503020204020204" pitchFamily="34" charset="-122"/>
              <a:ea typeface="Microsoft YaHei" panose="020B0503020204020204" pitchFamily="34" charset="-122"/>
            </a:endParaRPr>
          </a:p>
          <a:p>
            <a:pPr algn="ctr"/>
            <a:r>
              <a:rPr kumimoji="1" lang="en-US" altLang="zh-CN" sz="600" dirty="0">
                <a:latin typeface="Microsoft YaHei" panose="020B0503020204020204" pitchFamily="34" charset="-122"/>
                <a:ea typeface="Microsoft YaHei" panose="020B0503020204020204" pitchFamily="34" charset="-122"/>
              </a:rPr>
              <a:t>…</a:t>
            </a:r>
            <a:endParaRPr kumimoji="1" lang="zh-CN" altLang="en-US" sz="600" dirty="0">
              <a:latin typeface="Microsoft YaHei" panose="020B0503020204020204" pitchFamily="34" charset="-122"/>
              <a:ea typeface="Microsoft YaHei" panose="020B0503020204020204" pitchFamily="34" charset="-122"/>
            </a:endParaRPr>
          </a:p>
        </p:txBody>
      </p:sp>
      <p:sp>
        <p:nvSpPr>
          <p:cNvPr id="39" name="右箭头 38">
            <a:extLst>
              <a:ext uri="{FF2B5EF4-FFF2-40B4-BE49-F238E27FC236}">
                <a16:creationId xmlns:a16="http://schemas.microsoft.com/office/drawing/2014/main" id="{C922543E-2FFD-4A28-DB55-7B9942D187A8}"/>
              </a:ext>
            </a:extLst>
          </p:cNvPr>
          <p:cNvSpPr/>
          <p:nvPr/>
        </p:nvSpPr>
        <p:spPr>
          <a:xfrm flipV="1">
            <a:off x="7259330" y="3432514"/>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41" name="直线箭头连接符 40">
            <a:extLst>
              <a:ext uri="{FF2B5EF4-FFF2-40B4-BE49-F238E27FC236}">
                <a16:creationId xmlns:a16="http://schemas.microsoft.com/office/drawing/2014/main" id="{D7A2F3A4-0958-040D-0B7F-0DF4A1C33321}"/>
              </a:ext>
            </a:extLst>
          </p:cNvPr>
          <p:cNvCxnSpPr>
            <a:cxnSpLocks/>
          </p:cNvCxnSpPr>
          <p:nvPr/>
        </p:nvCxnSpPr>
        <p:spPr>
          <a:xfrm>
            <a:off x="6096000" y="3232119"/>
            <a:ext cx="471329"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线箭头连接符 42">
            <a:extLst>
              <a:ext uri="{FF2B5EF4-FFF2-40B4-BE49-F238E27FC236}">
                <a16:creationId xmlns:a16="http://schemas.microsoft.com/office/drawing/2014/main" id="{FF51C3E3-AB5D-E799-E419-BB84509BEA49}"/>
              </a:ext>
            </a:extLst>
          </p:cNvPr>
          <p:cNvCxnSpPr>
            <a:cxnSpLocks/>
          </p:cNvCxnSpPr>
          <p:nvPr/>
        </p:nvCxnSpPr>
        <p:spPr>
          <a:xfrm>
            <a:off x="6096000" y="3574146"/>
            <a:ext cx="471329"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线箭头连接符 43">
            <a:extLst>
              <a:ext uri="{FF2B5EF4-FFF2-40B4-BE49-F238E27FC236}">
                <a16:creationId xmlns:a16="http://schemas.microsoft.com/office/drawing/2014/main" id="{B532D514-079D-5CF5-840B-D83D5256F00F}"/>
              </a:ext>
            </a:extLst>
          </p:cNvPr>
          <p:cNvCxnSpPr>
            <a:cxnSpLocks/>
          </p:cNvCxnSpPr>
          <p:nvPr/>
        </p:nvCxnSpPr>
        <p:spPr>
          <a:xfrm>
            <a:off x="6096000" y="3916173"/>
            <a:ext cx="471329"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文本框 44">
            <a:extLst>
              <a:ext uri="{FF2B5EF4-FFF2-40B4-BE49-F238E27FC236}">
                <a16:creationId xmlns:a16="http://schemas.microsoft.com/office/drawing/2014/main" id="{7BC397A4-3B65-5C3D-D999-FB9701AAA6EE}"/>
              </a:ext>
            </a:extLst>
          </p:cNvPr>
          <p:cNvSpPr txBox="1"/>
          <p:nvPr/>
        </p:nvSpPr>
        <p:spPr>
          <a:xfrm>
            <a:off x="6111221" y="2890637"/>
            <a:ext cx="415498" cy="276999"/>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售卡等</a:t>
            </a:r>
          </a:p>
          <a:p>
            <a:pPr algn="ctr"/>
            <a:r>
              <a:rPr kumimoji="1" lang="zh-CN" altLang="en-US" sz="600" dirty="0">
                <a:latin typeface="Microsoft YaHei" panose="020B0503020204020204" pitchFamily="34" charset="-122"/>
                <a:ea typeface="Microsoft YaHei" panose="020B0503020204020204" pitchFamily="34" charset="-122"/>
              </a:rPr>
              <a:t>数据</a:t>
            </a:r>
          </a:p>
        </p:txBody>
      </p:sp>
      <p:sp>
        <p:nvSpPr>
          <p:cNvPr id="46" name="文本框 45">
            <a:extLst>
              <a:ext uri="{FF2B5EF4-FFF2-40B4-BE49-F238E27FC236}">
                <a16:creationId xmlns:a16="http://schemas.microsoft.com/office/drawing/2014/main" id="{05602D89-071D-3ABA-29F5-4F38897BB32C}"/>
              </a:ext>
            </a:extLst>
          </p:cNvPr>
          <p:cNvSpPr txBox="1"/>
          <p:nvPr/>
        </p:nvSpPr>
        <p:spPr>
          <a:xfrm>
            <a:off x="6149693" y="3246625"/>
            <a:ext cx="338554" cy="276999"/>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积分</a:t>
            </a:r>
          </a:p>
          <a:p>
            <a:pPr algn="ctr"/>
            <a:r>
              <a:rPr kumimoji="1" lang="zh-CN" altLang="en-US" sz="600" dirty="0">
                <a:latin typeface="Microsoft YaHei" panose="020B0503020204020204" pitchFamily="34" charset="-122"/>
                <a:ea typeface="Microsoft YaHei" panose="020B0503020204020204" pitchFamily="34" charset="-122"/>
              </a:rPr>
              <a:t>清算</a:t>
            </a:r>
          </a:p>
        </p:txBody>
      </p:sp>
      <p:sp>
        <p:nvSpPr>
          <p:cNvPr id="47" name="文本框 46">
            <a:extLst>
              <a:ext uri="{FF2B5EF4-FFF2-40B4-BE49-F238E27FC236}">
                <a16:creationId xmlns:a16="http://schemas.microsoft.com/office/drawing/2014/main" id="{63D8D0EA-8809-6FE3-C6E9-4184DC92DA80}"/>
              </a:ext>
            </a:extLst>
          </p:cNvPr>
          <p:cNvSpPr txBox="1"/>
          <p:nvPr/>
        </p:nvSpPr>
        <p:spPr>
          <a:xfrm>
            <a:off x="6072748" y="3616573"/>
            <a:ext cx="492444" cy="276999"/>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相关业务</a:t>
            </a:r>
          </a:p>
          <a:p>
            <a:pPr algn="ctr"/>
            <a:r>
              <a:rPr kumimoji="1" lang="zh-CN" altLang="en-US" sz="600" dirty="0">
                <a:latin typeface="Microsoft YaHei" panose="020B0503020204020204" pitchFamily="34" charset="-122"/>
                <a:ea typeface="Microsoft YaHei" panose="020B0503020204020204" pitchFamily="34" charset="-122"/>
              </a:rPr>
              <a:t>信息</a:t>
            </a:r>
          </a:p>
        </p:txBody>
      </p:sp>
      <p:sp>
        <p:nvSpPr>
          <p:cNvPr id="48" name="矩形 47">
            <a:extLst>
              <a:ext uri="{FF2B5EF4-FFF2-40B4-BE49-F238E27FC236}">
                <a16:creationId xmlns:a16="http://schemas.microsoft.com/office/drawing/2014/main" id="{C3C457BC-9501-07FA-5080-B26904AFB070}"/>
              </a:ext>
            </a:extLst>
          </p:cNvPr>
          <p:cNvSpPr/>
          <p:nvPr/>
        </p:nvSpPr>
        <p:spPr>
          <a:xfrm>
            <a:off x="8212949" y="2819559"/>
            <a:ext cx="2442002" cy="18255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矩形 48">
            <a:extLst>
              <a:ext uri="{FF2B5EF4-FFF2-40B4-BE49-F238E27FC236}">
                <a16:creationId xmlns:a16="http://schemas.microsoft.com/office/drawing/2014/main" id="{79707F55-5A19-2E15-F124-F3FB46723B4E}"/>
              </a:ext>
            </a:extLst>
          </p:cNvPr>
          <p:cNvSpPr/>
          <p:nvPr/>
        </p:nvSpPr>
        <p:spPr>
          <a:xfrm>
            <a:off x="8299280" y="2892790"/>
            <a:ext cx="2278890" cy="538502"/>
          </a:xfrm>
          <a:prstGeom prst="rect">
            <a:avLst/>
          </a:prstGeom>
          <a:solidFill>
            <a:srgbClr val="F4F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0" name="文本框 49">
            <a:extLst>
              <a:ext uri="{FF2B5EF4-FFF2-40B4-BE49-F238E27FC236}">
                <a16:creationId xmlns:a16="http://schemas.microsoft.com/office/drawing/2014/main" id="{3FFAFE72-4AE2-86BA-CC7F-2F145C9F8AB6}"/>
              </a:ext>
            </a:extLst>
          </p:cNvPr>
          <p:cNvSpPr txBox="1"/>
          <p:nvPr/>
        </p:nvSpPr>
        <p:spPr>
          <a:xfrm>
            <a:off x="8342525" y="2938944"/>
            <a:ext cx="442750"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应收</a:t>
            </a:r>
            <a:r>
              <a:rPr kumimoji="1" lang="en" altLang="zh-CN" sz="600" dirty="0">
                <a:latin typeface="Microsoft YaHei" panose="020B0503020204020204" pitchFamily="34" charset="-122"/>
                <a:ea typeface="Microsoft YaHei" panose="020B0503020204020204" pitchFamily="34" charset="-122"/>
              </a:rPr>
              <a:t>AR</a:t>
            </a:r>
            <a:endParaRPr kumimoji="1" lang="zh-CN" altLang="en-US" sz="600" dirty="0">
              <a:latin typeface="Microsoft YaHei" panose="020B0503020204020204" pitchFamily="34" charset="-122"/>
              <a:ea typeface="Microsoft YaHei" panose="020B0503020204020204" pitchFamily="34" charset="-122"/>
            </a:endParaRPr>
          </a:p>
        </p:txBody>
      </p:sp>
      <p:sp>
        <p:nvSpPr>
          <p:cNvPr id="51" name="文本框 50">
            <a:extLst>
              <a:ext uri="{FF2B5EF4-FFF2-40B4-BE49-F238E27FC236}">
                <a16:creationId xmlns:a16="http://schemas.microsoft.com/office/drawing/2014/main" id="{A295063E-4A97-10B6-9835-73C0CAE6A6CE}"/>
              </a:ext>
            </a:extLst>
          </p:cNvPr>
          <p:cNvSpPr txBox="1"/>
          <p:nvPr/>
        </p:nvSpPr>
        <p:spPr>
          <a:xfrm>
            <a:off x="8342525" y="3148349"/>
            <a:ext cx="437940"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应付</a:t>
            </a:r>
            <a:r>
              <a:rPr kumimoji="1" lang="en" altLang="zh-CN" sz="600" dirty="0">
                <a:latin typeface="Microsoft YaHei" panose="020B0503020204020204" pitchFamily="34" charset="-122"/>
                <a:ea typeface="Microsoft YaHei" panose="020B0503020204020204" pitchFamily="34" charset="-122"/>
              </a:rPr>
              <a:t>AP</a:t>
            </a:r>
            <a:endParaRPr kumimoji="1" lang="zh-CN" altLang="en-US" sz="600" dirty="0">
              <a:latin typeface="Microsoft YaHei" panose="020B0503020204020204" pitchFamily="34" charset="-122"/>
              <a:ea typeface="Microsoft YaHei" panose="020B0503020204020204" pitchFamily="34" charset="-122"/>
            </a:endParaRPr>
          </a:p>
        </p:txBody>
      </p:sp>
      <p:sp>
        <p:nvSpPr>
          <p:cNvPr id="52" name="文本框 51">
            <a:extLst>
              <a:ext uri="{FF2B5EF4-FFF2-40B4-BE49-F238E27FC236}">
                <a16:creationId xmlns:a16="http://schemas.microsoft.com/office/drawing/2014/main" id="{A25C80EF-92C8-67B3-51B3-240F24B996A6}"/>
              </a:ext>
            </a:extLst>
          </p:cNvPr>
          <p:cNvSpPr txBox="1"/>
          <p:nvPr/>
        </p:nvSpPr>
        <p:spPr>
          <a:xfrm>
            <a:off x="9193301" y="3042364"/>
            <a:ext cx="442750"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总账</a:t>
            </a:r>
            <a:r>
              <a:rPr kumimoji="1" lang="en" altLang="zh-CN" sz="600" dirty="0">
                <a:latin typeface="Microsoft YaHei" panose="020B0503020204020204" pitchFamily="34" charset="-122"/>
                <a:ea typeface="Microsoft YaHei" panose="020B0503020204020204" pitchFamily="34" charset="-122"/>
              </a:rPr>
              <a:t>GL</a:t>
            </a:r>
            <a:endParaRPr kumimoji="1" lang="zh-CN" altLang="en-US" sz="600" dirty="0">
              <a:latin typeface="Microsoft YaHei" panose="020B0503020204020204" pitchFamily="34" charset="-122"/>
              <a:ea typeface="Microsoft YaHei" panose="020B0503020204020204" pitchFamily="34" charset="-122"/>
            </a:endParaRPr>
          </a:p>
        </p:txBody>
      </p:sp>
      <p:sp>
        <p:nvSpPr>
          <p:cNvPr id="54" name="文本框 53">
            <a:extLst>
              <a:ext uri="{FF2B5EF4-FFF2-40B4-BE49-F238E27FC236}">
                <a16:creationId xmlns:a16="http://schemas.microsoft.com/office/drawing/2014/main" id="{4FCD4AD7-1F1C-B912-E58F-80C47F03F7FB}"/>
              </a:ext>
            </a:extLst>
          </p:cNvPr>
          <p:cNvSpPr txBox="1"/>
          <p:nvPr/>
        </p:nvSpPr>
        <p:spPr>
          <a:xfrm>
            <a:off x="9586841" y="2911578"/>
            <a:ext cx="646332" cy="184666"/>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财务核算系统</a:t>
            </a:r>
          </a:p>
        </p:txBody>
      </p:sp>
      <p:sp>
        <p:nvSpPr>
          <p:cNvPr id="55" name="文本框 54">
            <a:extLst>
              <a:ext uri="{FF2B5EF4-FFF2-40B4-BE49-F238E27FC236}">
                <a16:creationId xmlns:a16="http://schemas.microsoft.com/office/drawing/2014/main" id="{F0F161C7-4BB6-BE38-8859-2520BBDA8675}"/>
              </a:ext>
            </a:extLst>
          </p:cNvPr>
          <p:cNvSpPr txBox="1"/>
          <p:nvPr/>
        </p:nvSpPr>
        <p:spPr>
          <a:xfrm>
            <a:off x="9429869" y="3246625"/>
            <a:ext cx="569387" cy="184666"/>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计税结果等</a:t>
            </a:r>
          </a:p>
        </p:txBody>
      </p:sp>
      <p:sp>
        <p:nvSpPr>
          <p:cNvPr id="56" name="文本框 55">
            <a:extLst>
              <a:ext uri="{FF2B5EF4-FFF2-40B4-BE49-F238E27FC236}">
                <a16:creationId xmlns:a16="http://schemas.microsoft.com/office/drawing/2014/main" id="{C43A3F8D-FDD7-34A6-821C-EBC41DCB77AB}"/>
              </a:ext>
            </a:extLst>
          </p:cNvPr>
          <p:cNvSpPr txBox="1"/>
          <p:nvPr/>
        </p:nvSpPr>
        <p:spPr>
          <a:xfrm>
            <a:off x="8342525" y="3532257"/>
            <a:ext cx="338554" cy="369332"/>
          </a:xfrm>
          <a:prstGeom prst="rect">
            <a:avLst/>
          </a:prstGeom>
          <a:solidFill>
            <a:schemeClr val="accent1">
              <a:lumMod val="20000"/>
              <a:lumOff val="80000"/>
            </a:schemeClr>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发票</a:t>
            </a:r>
          </a:p>
          <a:p>
            <a:r>
              <a:rPr kumimoji="1" lang="zh-CN" altLang="en-US" sz="600" dirty="0">
                <a:latin typeface="Microsoft YaHei" panose="020B0503020204020204" pitchFamily="34" charset="-122"/>
                <a:ea typeface="Microsoft YaHei" panose="020B0503020204020204" pitchFamily="34" charset="-122"/>
              </a:rPr>
              <a:t>管理</a:t>
            </a:r>
          </a:p>
          <a:p>
            <a:r>
              <a:rPr kumimoji="1" lang="zh-CN" altLang="en-US" sz="600" dirty="0">
                <a:latin typeface="Microsoft YaHei" panose="020B0503020204020204" pitchFamily="34" charset="-122"/>
                <a:ea typeface="Microsoft YaHei" panose="020B0503020204020204" pitchFamily="34" charset="-122"/>
              </a:rPr>
              <a:t>系统</a:t>
            </a:r>
          </a:p>
        </p:txBody>
      </p:sp>
      <p:sp>
        <p:nvSpPr>
          <p:cNvPr id="57" name="文本框 56">
            <a:extLst>
              <a:ext uri="{FF2B5EF4-FFF2-40B4-BE49-F238E27FC236}">
                <a16:creationId xmlns:a16="http://schemas.microsoft.com/office/drawing/2014/main" id="{434BDDE0-373D-E50A-F2F4-B94F572F2803}"/>
              </a:ext>
            </a:extLst>
          </p:cNvPr>
          <p:cNvSpPr txBox="1"/>
          <p:nvPr/>
        </p:nvSpPr>
        <p:spPr>
          <a:xfrm>
            <a:off x="8879997" y="3532257"/>
            <a:ext cx="704039" cy="184666"/>
          </a:xfrm>
          <a:prstGeom prst="rect">
            <a:avLst/>
          </a:prstGeom>
          <a:solidFill>
            <a:schemeClr val="accent1">
              <a:lumMod val="20000"/>
              <a:lumOff val="80000"/>
            </a:schemeClr>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计税各类台账</a:t>
            </a:r>
            <a:r>
              <a:rPr kumimoji="1" lang="en-US" altLang="zh-CN" sz="600" dirty="0">
                <a:latin typeface="Microsoft YaHei" panose="020B0503020204020204" pitchFamily="34" charset="-122"/>
                <a:ea typeface="Microsoft YaHei" panose="020B0503020204020204" pitchFamily="34" charset="-122"/>
              </a:rPr>
              <a:t>...</a:t>
            </a:r>
            <a:endParaRPr kumimoji="1" lang="zh-CN" altLang="en-US" sz="600" dirty="0">
              <a:latin typeface="Microsoft YaHei" panose="020B0503020204020204" pitchFamily="34" charset="-122"/>
              <a:ea typeface="Microsoft YaHei" panose="020B0503020204020204" pitchFamily="34" charset="-122"/>
            </a:endParaRPr>
          </a:p>
        </p:txBody>
      </p:sp>
      <p:sp>
        <p:nvSpPr>
          <p:cNvPr id="58" name="文本框 57">
            <a:extLst>
              <a:ext uri="{FF2B5EF4-FFF2-40B4-BE49-F238E27FC236}">
                <a16:creationId xmlns:a16="http://schemas.microsoft.com/office/drawing/2014/main" id="{89A07E17-F4C9-7BD4-C61A-70C43A401CDB}"/>
              </a:ext>
            </a:extLst>
          </p:cNvPr>
          <p:cNvSpPr txBox="1"/>
          <p:nvPr/>
        </p:nvSpPr>
        <p:spPr>
          <a:xfrm>
            <a:off x="8879997" y="3776563"/>
            <a:ext cx="704039" cy="184666"/>
          </a:xfrm>
          <a:prstGeom prst="rect">
            <a:avLst/>
          </a:prstGeom>
          <a:solidFill>
            <a:schemeClr val="accent1">
              <a:lumMod val="20000"/>
              <a:lumOff val="80000"/>
            </a:schemeClr>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纳税调整底稿</a:t>
            </a:r>
            <a:r>
              <a:rPr kumimoji="1" lang="en-US" altLang="zh-CN" sz="600" dirty="0">
                <a:latin typeface="Microsoft YaHei" panose="020B0503020204020204" pitchFamily="34" charset="-122"/>
                <a:ea typeface="Microsoft YaHei" panose="020B0503020204020204" pitchFamily="34" charset="-122"/>
              </a:rPr>
              <a:t>...</a:t>
            </a:r>
            <a:endParaRPr kumimoji="1" lang="zh-CN" altLang="en-US" sz="600" dirty="0">
              <a:latin typeface="Microsoft YaHei" panose="020B0503020204020204" pitchFamily="34" charset="-122"/>
              <a:ea typeface="Microsoft YaHei" panose="020B0503020204020204" pitchFamily="34" charset="-122"/>
            </a:endParaRPr>
          </a:p>
        </p:txBody>
      </p:sp>
      <p:sp>
        <p:nvSpPr>
          <p:cNvPr id="59" name="文本框 58">
            <a:extLst>
              <a:ext uri="{FF2B5EF4-FFF2-40B4-BE49-F238E27FC236}">
                <a16:creationId xmlns:a16="http://schemas.microsoft.com/office/drawing/2014/main" id="{ABB83BE8-6219-6B64-2E3B-AF9088350B71}"/>
              </a:ext>
            </a:extLst>
          </p:cNvPr>
          <p:cNvSpPr txBox="1"/>
          <p:nvPr/>
        </p:nvSpPr>
        <p:spPr>
          <a:xfrm>
            <a:off x="9787277" y="3532257"/>
            <a:ext cx="338554" cy="369332"/>
          </a:xfrm>
          <a:prstGeom prst="rect">
            <a:avLst/>
          </a:prstGeom>
          <a:solidFill>
            <a:schemeClr val="accent1">
              <a:lumMod val="20000"/>
              <a:lumOff val="80000"/>
            </a:schemeClr>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纳税</a:t>
            </a:r>
          </a:p>
          <a:p>
            <a:r>
              <a:rPr kumimoji="1" lang="zh-CN" altLang="en-US" sz="600" dirty="0">
                <a:latin typeface="Microsoft YaHei" panose="020B0503020204020204" pitchFamily="34" charset="-122"/>
                <a:ea typeface="Microsoft YaHei" panose="020B0503020204020204" pitchFamily="34" charset="-122"/>
              </a:rPr>
              <a:t>申报</a:t>
            </a:r>
          </a:p>
          <a:p>
            <a:r>
              <a:rPr kumimoji="1" lang="zh-CN" altLang="en-US" sz="600" dirty="0">
                <a:latin typeface="Microsoft YaHei" panose="020B0503020204020204" pitchFamily="34" charset="-122"/>
                <a:ea typeface="Microsoft YaHei" panose="020B0503020204020204" pitchFamily="34" charset="-122"/>
              </a:rPr>
              <a:t>底稿</a:t>
            </a:r>
          </a:p>
        </p:txBody>
      </p:sp>
      <p:sp>
        <p:nvSpPr>
          <p:cNvPr id="61" name="矩形 60">
            <a:extLst>
              <a:ext uri="{FF2B5EF4-FFF2-40B4-BE49-F238E27FC236}">
                <a16:creationId xmlns:a16="http://schemas.microsoft.com/office/drawing/2014/main" id="{10F0F425-017D-6E9C-64D8-6E8DBB89006A}"/>
              </a:ext>
            </a:extLst>
          </p:cNvPr>
          <p:cNvSpPr/>
          <p:nvPr/>
        </p:nvSpPr>
        <p:spPr>
          <a:xfrm>
            <a:off x="8299280" y="4060541"/>
            <a:ext cx="2278890" cy="531901"/>
          </a:xfrm>
          <a:prstGeom prst="rect">
            <a:avLst/>
          </a:prstGeom>
          <a:solidFill>
            <a:srgbClr val="F4F6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2" name="文本框 61">
            <a:extLst>
              <a:ext uri="{FF2B5EF4-FFF2-40B4-BE49-F238E27FC236}">
                <a16:creationId xmlns:a16="http://schemas.microsoft.com/office/drawing/2014/main" id="{65F406A6-BC00-5F2D-FC87-FFD8B3EA0211}"/>
              </a:ext>
            </a:extLst>
          </p:cNvPr>
          <p:cNvSpPr txBox="1"/>
          <p:nvPr/>
        </p:nvSpPr>
        <p:spPr>
          <a:xfrm>
            <a:off x="8342525" y="4118590"/>
            <a:ext cx="569387"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管理明细薄</a:t>
            </a:r>
          </a:p>
        </p:txBody>
      </p:sp>
      <p:sp>
        <p:nvSpPr>
          <p:cNvPr id="63" name="文本框 62">
            <a:extLst>
              <a:ext uri="{FF2B5EF4-FFF2-40B4-BE49-F238E27FC236}">
                <a16:creationId xmlns:a16="http://schemas.microsoft.com/office/drawing/2014/main" id="{A3167FC3-E98B-D7E1-6250-210000441476}"/>
              </a:ext>
            </a:extLst>
          </p:cNvPr>
          <p:cNvSpPr txBox="1"/>
          <p:nvPr/>
        </p:nvSpPr>
        <p:spPr>
          <a:xfrm>
            <a:off x="9005639" y="4118590"/>
            <a:ext cx="492443"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费用分摊</a:t>
            </a:r>
          </a:p>
        </p:txBody>
      </p:sp>
      <p:sp>
        <p:nvSpPr>
          <p:cNvPr id="66" name="文本框 65">
            <a:extLst>
              <a:ext uri="{FF2B5EF4-FFF2-40B4-BE49-F238E27FC236}">
                <a16:creationId xmlns:a16="http://schemas.microsoft.com/office/drawing/2014/main" id="{A787AC20-60F9-1B97-FE43-EF0AB1CBDABF}"/>
              </a:ext>
            </a:extLst>
          </p:cNvPr>
          <p:cNvSpPr txBox="1"/>
          <p:nvPr/>
        </p:nvSpPr>
        <p:spPr>
          <a:xfrm>
            <a:off x="9694206" y="4118590"/>
            <a:ext cx="492443" cy="184666"/>
          </a:xfrm>
          <a:prstGeom prst="rect">
            <a:avLst/>
          </a:prstGeom>
          <a:solidFill>
            <a:srgbClr val="FFFFFF"/>
          </a:solidFill>
          <a:ln>
            <a:noFill/>
          </a:ln>
        </p:spPr>
        <p:txBody>
          <a:bodyPr wrap="none" rtlCol="0">
            <a:spAutoFit/>
          </a:bodyPr>
          <a:lstStyle/>
          <a:p>
            <a:r>
              <a:rPr kumimoji="1" lang="zh-CN" altLang="en-US" sz="600" dirty="0">
                <a:latin typeface="Microsoft YaHei" panose="020B0503020204020204" pitchFamily="34" charset="-122"/>
                <a:ea typeface="Microsoft YaHei" panose="020B0503020204020204" pitchFamily="34" charset="-122"/>
              </a:rPr>
              <a:t>管理合并</a:t>
            </a:r>
          </a:p>
        </p:txBody>
      </p:sp>
      <p:sp>
        <p:nvSpPr>
          <p:cNvPr id="67" name="文本框 66">
            <a:extLst>
              <a:ext uri="{FF2B5EF4-FFF2-40B4-BE49-F238E27FC236}">
                <a16:creationId xmlns:a16="http://schemas.microsoft.com/office/drawing/2014/main" id="{77212389-9E21-DFCC-5327-F71B81A1992D}"/>
              </a:ext>
            </a:extLst>
          </p:cNvPr>
          <p:cNvSpPr txBox="1"/>
          <p:nvPr/>
        </p:nvSpPr>
        <p:spPr>
          <a:xfrm>
            <a:off x="9391397" y="4349490"/>
            <a:ext cx="646331" cy="184666"/>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管理合并系统</a:t>
            </a:r>
          </a:p>
        </p:txBody>
      </p:sp>
      <p:sp>
        <p:nvSpPr>
          <p:cNvPr id="68" name="文本框 67">
            <a:extLst>
              <a:ext uri="{FF2B5EF4-FFF2-40B4-BE49-F238E27FC236}">
                <a16:creationId xmlns:a16="http://schemas.microsoft.com/office/drawing/2014/main" id="{FDDC477D-0D76-1B3A-CF07-3D3222E54106}"/>
              </a:ext>
            </a:extLst>
          </p:cNvPr>
          <p:cNvSpPr txBox="1"/>
          <p:nvPr/>
        </p:nvSpPr>
        <p:spPr>
          <a:xfrm>
            <a:off x="9603497" y="3895616"/>
            <a:ext cx="653923" cy="184666"/>
          </a:xfrm>
          <a:prstGeom prst="rect">
            <a:avLst/>
          </a:prstGeom>
          <a:noFill/>
        </p:spPr>
        <p:txBody>
          <a:bodyPr wrap="square" rtlCol="0">
            <a:spAutoFit/>
          </a:bodyPr>
          <a:lstStyle/>
          <a:p>
            <a:pPr algn="ctr"/>
            <a:r>
              <a:rPr kumimoji="1" lang="zh-CN" altLang="en-US" sz="600" dirty="0">
                <a:latin typeface="Microsoft YaHei" panose="020B0503020204020204" pitchFamily="34" charset="-122"/>
                <a:ea typeface="Microsoft YaHei" panose="020B0503020204020204" pitchFamily="34" charset="-122"/>
              </a:rPr>
              <a:t>税务管理系统</a:t>
            </a:r>
          </a:p>
        </p:txBody>
      </p:sp>
      <p:sp>
        <p:nvSpPr>
          <p:cNvPr id="70" name="文本框 69">
            <a:extLst>
              <a:ext uri="{FF2B5EF4-FFF2-40B4-BE49-F238E27FC236}">
                <a16:creationId xmlns:a16="http://schemas.microsoft.com/office/drawing/2014/main" id="{072BB7EF-91F3-9056-C04C-31C05D91D32C}"/>
              </a:ext>
            </a:extLst>
          </p:cNvPr>
          <p:cNvSpPr txBox="1"/>
          <p:nvPr/>
        </p:nvSpPr>
        <p:spPr>
          <a:xfrm>
            <a:off x="10750314" y="2841222"/>
            <a:ext cx="800219" cy="338554"/>
          </a:xfrm>
          <a:prstGeom prst="rect">
            <a:avLst/>
          </a:prstGeom>
          <a:solidFill>
            <a:schemeClr val="bg2">
              <a:lumMod val="90000"/>
            </a:schemeClr>
          </a:solidFill>
          <a:ln>
            <a:noFill/>
          </a:ln>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（法定报表）</a:t>
            </a:r>
          </a:p>
          <a:p>
            <a:pPr algn="ctr"/>
            <a:r>
              <a:rPr kumimoji="1" lang="en" altLang="zh-CN" sz="800" dirty="0">
                <a:latin typeface="Microsoft YaHei" panose="020B0503020204020204" pitchFamily="34" charset="-122"/>
                <a:ea typeface="Microsoft YaHei" panose="020B0503020204020204" pitchFamily="34" charset="-122"/>
              </a:rPr>
              <a:t>FMCS</a:t>
            </a:r>
            <a:endParaRPr kumimoji="1" lang="zh-CN" altLang="en-US" sz="800" dirty="0">
              <a:latin typeface="Microsoft YaHei" panose="020B0503020204020204" pitchFamily="34" charset="-122"/>
              <a:ea typeface="Microsoft YaHei" panose="020B0503020204020204" pitchFamily="34" charset="-122"/>
            </a:endParaRPr>
          </a:p>
        </p:txBody>
      </p:sp>
      <p:sp>
        <p:nvSpPr>
          <p:cNvPr id="71" name="文本框 70">
            <a:extLst>
              <a:ext uri="{FF2B5EF4-FFF2-40B4-BE49-F238E27FC236}">
                <a16:creationId xmlns:a16="http://schemas.microsoft.com/office/drawing/2014/main" id="{9F8B5A88-B910-29BA-5491-C3C1F9DB6B34}"/>
              </a:ext>
            </a:extLst>
          </p:cNvPr>
          <p:cNvSpPr txBox="1"/>
          <p:nvPr/>
        </p:nvSpPr>
        <p:spPr>
          <a:xfrm>
            <a:off x="10750314" y="3434535"/>
            <a:ext cx="1005403" cy="338554"/>
          </a:xfrm>
          <a:prstGeom prst="rect">
            <a:avLst/>
          </a:prstGeom>
          <a:solidFill>
            <a:schemeClr val="bg2">
              <a:lumMod val="90000"/>
            </a:schemeClr>
          </a:solidFill>
          <a:ln>
            <a:noFill/>
          </a:ln>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纳税申报表</a:t>
            </a:r>
          </a:p>
          <a:p>
            <a:pPr algn="ctr"/>
            <a:r>
              <a:rPr kumimoji="1" lang="zh-CN" altLang="en-US" sz="800" dirty="0">
                <a:latin typeface="Microsoft YaHei" panose="020B0503020204020204" pitchFamily="34" charset="-122"/>
                <a:ea typeface="Microsoft YaHei" panose="020B0503020204020204" pitchFamily="34" charset="-122"/>
              </a:rPr>
              <a:t>（纳税申报系统）</a:t>
            </a:r>
          </a:p>
        </p:txBody>
      </p:sp>
      <p:sp>
        <p:nvSpPr>
          <p:cNvPr id="72" name="文本框 71">
            <a:extLst>
              <a:ext uri="{FF2B5EF4-FFF2-40B4-BE49-F238E27FC236}">
                <a16:creationId xmlns:a16="http://schemas.microsoft.com/office/drawing/2014/main" id="{A784A753-495E-3677-8613-4747DBF5F572}"/>
              </a:ext>
            </a:extLst>
          </p:cNvPr>
          <p:cNvSpPr txBox="1"/>
          <p:nvPr/>
        </p:nvSpPr>
        <p:spPr>
          <a:xfrm>
            <a:off x="10750314" y="4034828"/>
            <a:ext cx="793967" cy="338554"/>
          </a:xfrm>
          <a:prstGeom prst="rect">
            <a:avLst/>
          </a:prstGeom>
          <a:solidFill>
            <a:schemeClr val="bg2">
              <a:lumMod val="90000"/>
            </a:schemeClr>
          </a:solidFill>
          <a:ln>
            <a:noFill/>
          </a:ln>
        </p:spPr>
        <p:txBody>
          <a:bodyPr wrap="square" rtlCol="0">
            <a:spAutoFit/>
          </a:bodyPr>
          <a:lstStyle/>
          <a:p>
            <a:pPr algn="ctr"/>
            <a:r>
              <a:rPr kumimoji="1" lang="zh-CN" altLang="en-US" sz="800" dirty="0">
                <a:latin typeface="Microsoft YaHei" panose="020B0503020204020204" pitchFamily="34" charset="-122"/>
                <a:ea typeface="Microsoft YaHei" panose="020B0503020204020204" pitchFamily="34" charset="-122"/>
              </a:rPr>
              <a:t>税局电子</a:t>
            </a:r>
          </a:p>
          <a:p>
            <a:pPr algn="ctr"/>
            <a:r>
              <a:rPr kumimoji="1" lang="zh-CN" altLang="en-US" sz="800" dirty="0">
                <a:latin typeface="Microsoft YaHei" panose="020B0503020204020204" pitchFamily="34" charset="-122"/>
                <a:ea typeface="Microsoft YaHei" panose="020B0503020204020204" pitchFamily="34" charset="-122"/>
              </a:rPr>
              <a:t>报税系统</a:t>
            </a:r>
          </a:p>
        </p:txBody>
      </p:sp>
      <p:sp>
        <p:nvSpPr>
          <p:cNvPr id="73" name="矩形 72">
            <a:extLst>
              <a:ext uri="{FF2B5EF4-FFF2-40B4-BE49-F238E27FC236}">
                <a16:creationId xmlns:a16="http://schemas.microsoft.com/office/drawing/2014/main" id="{1AF1E724-1E92-D0ED-77D6-FEB95C759D88}"/>
              </a:ext>
            </a:extLst>
          </p:cNvPr>
          <p:cNvSpPr/>
          <p:nvPr/>
        </p:nvSpPr>
        <p:spPr>
          <a:xfrm>
            <a:off x="5372739" y="4884632"/>
            <a:ext cx="6297547" cy="2982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4" name="文本框 73">
            <a:extLst>
              <a:ext uri="{FF2B5EF4-FFF2-40B4-BE49-F238E27FC236}">
                <a16:creationId xmlns:a16="http://schemas.microsoft.com/office/drawing/2014/main" id="{8044AFCE-F183-EF08-8738-F5199E38F330}"/>
              </a:ext>
            </a:extLst>
          </p:cNvPr>
          <p:cNvSpPr txBox="1"/>
          <p:nvPr/>
        </p:nvSpPr>
        <p:spPr>
          <a:xfrm>
            <a:off x="5307360" y="4928286"/>
            <a:ext cx="1277914" cy="215444"/>
          </a:xfrm>
          <a:prstGeom prst="rect">
            <a:avLst/>
          </a:prstGeom>
          <a:noFill/>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（财务类报告）数仓</a:t>
            </a:r>
            <a:r>
              <a:rPr kumimoji="1" lang="en-US" altLang="zh-CN" sz="800" dirty="0">
                <a:latin typeface="Microsoft YaHei" panose="020B0503020204020204" pitchFamily="34" charset="-122"/>
                <a:ea typeface="Microsoft YaHei" panose="020B0503020204020204" pitchFamily="34" charset="-122"/>
              </a:rPr>
              <a:t>+</a:t>
            </a:r>
            <a:r>
              <a:rPr kumimoji="1" lang="en" altLang="zh-CN" sz="800" dirty="0">
                <a:latin typeface="Microsoft YaHei" panose="020B0503020204020204" pitchFamily="34" charset="-122"/>
                <a:ea typeface="Microsoft YaHei" panose="020B0503020204020204" pitchFamily="34" charset="-122"/>
              </a:rPr>
              <a:t>BI</a:t>
            </a:r>
            <a:endParaRPr kumimoji="1" lang="zh-CN" altLang="en-US" sz="800" dirty="0">
              <a:latin typeface="Microsoft YaHei" panose="020B0503020204020204" pitchFamily="34" charset="-122"/>
              <a:ea typeface="Microsoft YaHei" panose="020B0503020204020204" pitchFamily="34" charset="-122"/>
            </a:endParaRPr>
          </a:p>
        </p:txBody>
      </p:sp>
      <p:sp>
        <p:nvSpPr>
          <p:cNvPr id="75" name="文本框 74">
            <a:extLst>
              <a:ext uri="{FF2B5EF4-FFF2-40B4-BE49-F238E27FC236}">
                <a16:creationId xmlns:a16="http://schemas.microsoft.com/office/drawing/2014/main" id="{C3D157AB-DEF7-ACF3-5B8D-6B19A4B646D8}"/>
              </a:ext>
            </a:extLst>
          </p:cNvPr>
          <p:cNvSpPr txBox="1"/>
          <p:nvPr/>
        </p:nvSpPr>
        <p:spPr>
          <a:xfrm>
            <a:off x="6565192" y="4941542"/>
            <a:ext cx="3582044" cy="184666"/>
          </a:xfrm>
          <a:prstGeom prst="rect">
            <a:avLst/>
          </a:prstGeom>
          <a:solidFill>
            <a:schemeClr val="tx1">
              <a:lumMod val="10000"/>
              <a:lumOff val="90000"/>
            </a:schemeClr>
          </a:solidFill>
          <a:ln>
            <a:noFill/>
          </a:ln>
        </p:spPr>
        <p:txBody>
          <a:bodyPr wrap="square" rtlCol="0">
            <a:spAutoFit/>
          </a:bodyPr>
          <a:lstStyle/>
          <a:p>
            <a:pPr algn="ctr"/>
            <a:r>
              <a:rPr kumimoji="1" lang="zh-CN" altLang="en-US" sz="600" dirty="0">
                <a:latin typeface="Microsoft YaHei" panose="020B0503020204020204" pitchFamily="34" charset="-122"/>
                <a:ea typeface="Microsoft YaHei" panose="020B0503020204020204" pitchFamily="34" charset="-122"/>
              </a:rPr>
              <a:t>全国统一数据仓库</a:t>
            </a:r>
          </a:p>
        </p:txBody>
      </p:sp>
      <p:sp>
        <p:nvSpPr>
          <p:cNvPr id="76" name="文本框 75">
            <a:extLst>
              <a:ext uri="{FF2B5EF4-FFF2-40B4-BE49-F238E27FC236}">
                <a16:creationId xmlns:a16="http://schemas.microsoft.com/office/drawing/2014/main" id="{0025F77A-EAEF-B0D8-99F9-1AB59E1CA364}"/>
              </a:ext>
            </a:extLst>
          </p:cNvPr>
          <p:cNvSpPr txBox="1"/>
          <p:nvPr/>
        </p:nvSpPr>
        <p:spPr>
          <a:xfrm>
            <a:off x="10654951" y="4941542"/>
            <a:ext cx="921380" cy="184666"/>
          </a:xfrm>
          <a:prstGeom prst="rect">
            <a:avLst/>
          </a:prstGeom>
          <a:solidFill>
            <a:schemeClr val="tx1">
              <a:lumMod val="10000"/>
              <a:lumOff val="90000"/>
            </a:schemeClr>
          </a:solidFill>
          <a:ln>
            <a:noFill/>
          </a:ln>
        </p:spPr>
        <p:txBody>
          <a:bodyPr wrap="square" rtlCol="0">
            <a:spAutoFit/>
          </a:bodyPr>
          <a:lstStyle/>
          <a:p>
            <a:pPr algn="ctr"/>
            <a:r>
              <a:rPr kumimoji="1" lang="en" altLang="zh-CN" sz="600" dirty="0">
                <a:latin typeface="Microsoft YaHei" panose="020B0503020204020204" pitchFamily="34" charset="-122"/>
                <a:ea typeface="Microsoft YaHei" panose="020B0503020204020204" pitchFamily="34" charset="-122"/>
              </a:rPr>
              <a:t>BI</a:t>
            </a:r>
            <a:endParaRPr kumimoji="1" lang="zh-CN" altLang="en-US" sz="600" dirty="0">
              <a:latin typeface="Microsoft YaHei" panose="020B0503020204020204" pitchFamily="34" charset="-122"/>
              <a:ea typeface="Microsoft YaHei" panose="020B0503020204020204" pitchFamily="34" charset="-122"/>
            </a:endParaRPr>
          </a:p>
        </p:txBody>
      </p:sp>
      <p:sp>
        <p:nvSpPr>
          <p:cNvPr id="77" name="文本框 76">
            <a:extLst>
              <a:ext uri="{FF2B5EF4-FFF2-40B4-BE49-F238E27FC236}">
                <a16:creationId xmlns:a16="http://schemas.microsoft.com/office/drawing/2014/main" id="{DE995CE6-BD9E-4712-12C0-1C04B4562161}"/>
              </a:ext>
            </a:extLst>
          </p:cNvPr>
          <p:cNvSpPr txBox="1"/>
          <p:nvPr/>
        </p:nvSpPr>
        <p:spPr>
          <a:xfrm>
            <a:off x="6505474" y="4696503"/>
            <a:ext cx="543739"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业务数据</a:t>
            </a:r>
          </a:p>
        </p:txBody>
      </p:sp>
      <p:sp>
        <p:nvSpPr>
          <p:cNvPr id="78" name="文本框 77">
            <a:extLst>
              <a:ext uri="{FF2B5EF4-FFF2-40B4-BE49-F238E27FC236}">
                <a16:creationId xmlns:a16="http://schemas.microsoft.com/office/drawing/2014/main" id="{19D9766A-28CD-37AB-931A-16BA99A42288}"/>
              </a:ext>
            </a:extLst>
          </p:cNvPr>
          <p:cNvSpPr txBox="1"/>
          <p:nvPr/>
        </p:nvSpPr>
        <p:spPr>
          <a:xfrm>
            <a:off x="7259330" y="4696503"/>
            <a:ext cx="543739"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规则数据</a:t>
            </a:r>
          </a:p>
        </p:txBody>
      </p:sp>
      <p:sp>
        <p:nvSpPr>
          <p:cNvPr id="79" name="文本框 78">
            <a:extLst>
              <a:ext uri="{FF2B5EF4-FFF2-40B4-BE49-F238E27FC236}">
                <a16:creationId xmlns:a16="http://schemas.microsoft.com/office/drawing/2014/main" id="{24E723F9-9194-BD4B-389D-38854B56DA71}"/>
              </a:ext>
            </a:extLst>
          </p:cNvPr>
          <p:cNvSpPr txBox="1"/>
          <p:nvPr/>
        </p:nvSpPr>
        <p:spPr>
          <a:xfrm>
            <a:off x="7915464" y="4696503"/>
            <a:ext cx="543739"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税报数据</a:t>
            </a:r>
          </a:p>
        </p:txBody>
      </p:sp>
      <p:sp>
        <p:nvSpPr>
          <p:cNvPr id="80" name="文本框 79">
            <a:extLst>
              <a:ext uri="{FF2B5EF4-FFF2-40B4-BE49-F238E27FC236}">
                <a16:creationId xmlns:a16="http://schemas.microsoft.com/office/drawing/2014/main" id="{4B6371DB-53B4-FC55-3920-8CC440D16A71}"/>
              </a:ext>
            </a:extLst>
          </p:cNvPr>
          <p:cNvSpPr txBox="1"/>
          <p:nvPr/>
        </p:nvSpPr>
        <p:spPr>
          <a:xfrm>
            <a:off x="8622762" y="4696503"/>
            <a:ext cx="723275"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管理明细数据</a:t>
            </a:r>
          </a:p>
        </p:txBody>
      </p:sp>
      <p:sp>
        <p:nvSpPr>
          <p:cNvPr id="81" name="文本框 80">
            <a:extLst>
              <a:ext uri="{FF2B5EF4-FFF2-40B4-BE49-F238E27FC236}">
                <a16:creationId xmlns:a16="http://schemas.microsoft.com/office/drawing/2014/main" id="{F2A25F3D-44DC-8BB6-50AD-E74C8837593C}"/>
              </a:ext>
            </a:extLst>
          </p:cNvPr>
          <p:cNvSpPr txBox="1"/>
          <p:nvPr/>
        </p:nvSpPr>
        <p:spPr>
          <a:xfrm>
            <a:off x="9681200" y="4696503"/>
            <a:ext cx="1120820"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单店损益</a:t>
            </a:r>
            <a:r>
              <a:rPr kumimoji="1" lang="en-US" altLang="zh-CN" sz="700" dirty="0">
                <a:latin typeface="Microsoft YaHei" panose="020B0503020204020204" pitchFamily="34" charset="-122"/>
                <a:ea typeface="Microsoft YaHei" panose="020B0503020204020204" pitchFamily="34" charset="-122"/>
              </a:rPr>
              <a:t>/</a:t>
            </a:r>
            <a:r>
              <a:rPr kumimoji="1" lang="zh-CN" altLang="en-US" sz="700" dirty="0">
                <a:latin typeface="Microsoft YaHei" panose="020B0503020204020204" pitchFamily="34" charset="-122"/>
                <a:ea typeface="Microsoft YaHei" panose="020B0503020204020204" pitchFamily="34" charset="-122"/>
              </a:rPr>
              <a:t>门店货仓费用</a:t>
            </a:r>
          </a:p>
        </p:txBody>
      </p:sp>
      <p:sp>
        <p:nvSpPr>
          <p:cNvPr id="82" name="文本框 81">
            <a:extLst>
              <a:ext uri="{FF2B5EF4-FFF2-40B4-BE49-F238E27FC236}">
                <a16:creationId xmlns:a16="http://schemas.microsoft.com/office/drawing/2014/main" id="{8870C1A5-DB49-F8E9-ACD5-20F6B7C4DA62}"/>
              </a:ext>
            </a:extLst>
          </p:cNvPr>
          <p:cNvSpPr txBox="1"/>
          <p:nvPr/>
        </p:nvSpPr>
        <p:spPr>
          <a:xfrm>
            <a:off x="11091434" y="4696503"/>
            <a:ext cx="543739" cy="200055"/>
          </a:xfrm>
          <a:prstGeom prst="rect">
            <a:avLst/>
          </a:prstGeom>
          <a:noFill/>
        </p:spPr>
        <p:txBody>
          <a:bodyPr wrap="none" rtlCol="0">
            <a:spAutoFit/>
          </a:bodyPr>
          <a:lstStyle/>
          <a:p>
            <a:r>
              <a:rPr kumimoji="1" lang="zh-CN" altLang="en-US" sz="700" dirty="0">
                <a:latin typeface="Microsoft YaHei" panose="020B0503020204020204" pitchFamily="34" charset="-122"/>
                <a:ea typeface="Microsoft YaHei" panose="020B0503020204020204" pitchFamily="34" charset="-122"/>
              </a:rPr>
              <a:t>财务报表</a:t>
            </a:r>
          </a:p>
        </p:txBody>
      </p:sp>
      <p:sp>
        <p:nvSpPr>
          <p:cNvPr id="83" name="右箭头 82">
            <a:extLst>
              <a:ext uri="{FF2B5EF4-FFF2-40B4-BE49-F238E27FC236}">
                <a16:creationId xmlns:a16="http://schemas.microsoft.com/office/drawing/2014/main" id="{E0828D47-1CFA-6BDF-34C7-830072B15753}"/>
              </a:ext>
            </a:extLst>
          </p:cNvPr>
          <p:cNvSpPr/>
          <p:nvPr/>
        </p:nvSpPr>
        <p:spPr>
          <a:xfrm rot="5400000" flipV="1">
            <a:off x="6433855" y="4753667"/>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4" name="右箭头 83">
            <a:extLst>
              <a:ext uri="{FF2B5EF4-FFF2-40B4-BE49-F238E27FC236}">
                <a16:creationId xmlns:a16="http://schemas.microsoft.com/office/drawing/2014/main" id="{4C1E9446-EDCC-091F-FD05-A6EE93EAD767}"/>
              </a:ext>
            </a:extLst>
          </p:cNvPr>
          <p:cNvSpPr/>
          <p:nvPr/>
        </p:nvSpPr>
        <p:spPr>
          <a:xfrm rot="5400000" flipV="1">
            <a:off x="7214328" y="4753668"/>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5" name="右箭头 84">
            <a:extLst>
              <a:ext uri="{FF2B5EF4-FFF2-40B4-BE49-F238E27FC236}">
                <a16:creationId xmlns:a16="http://schemas.microsoft.com/office/drawing/2014/main" id="{EFC6787A-8C49-5A75-A275-B45706B8587F}"/>
              </a:ext>
            </a:extLst>
          </p:cNvPr>
          <p:cNvSpPr/>
          <p:nvPr/>
        </p:nvSpPr>
        <p:spPr>
          <a:xfrm rot="5400000" flipV="1">
            <a:off x="7856256" y="4753669"/>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6" name="右箭头 85">
            <a:extLst>
              <a:ext uri="{FF2B5EF4-FFF2-40B4-BE49-F238E27FC236}">
                <a16:creationId xmlns:a16="http://schemas.microsoft.com/office/drawing/2014/main" id="{1C29132F-B567-F461-F127-5BE771C4236A}"/>
              </a:ext>
            </a:extLst>
          </p:cNvPr>
          <p:cNvSpPr/>
          <p:nvPr/>
        </p:nvSpPr>
        <p:spPr>
          <a:xfrm rot="5400000" flipV="1">
            <a:off x="8553603" y="4753670"/>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7" name="右箭头 86">
            <a:extLst>
              <a:ext uri="{FF2B5EF4-FFF2-40B4-BE49-F238E27FC236}">
                <a16:creationId xmlns:a16="http://schemas.microsoft.com/office/drawing/2014/main" id="{9A2EBCAD-958F-F4D4-F2B9-A5646FB1B066}"/>
              </a:ext>
            </a:extLst>
          </p:cNvPr>
          <p:cNvSpPr/>
          <p:nvPr/>
        </p:nvSpPr>
        <p:spPr>
          <a:xfrm rot="5400000" flipV="1">
            <a:off x="9611168" y="4753671"/>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8" name="右箭头 87">
            <a:extLst>
              <a:ext uri="{FF2B5EF4-FFF2-40B4-BE49-F238E27FC236}">
                <a16:creationId xmlns:a16="http://schemas.microsoft.com/office/drawing/2014/main" id="{9CC1EFE7-30C3-B34E-E4C7-D0FB94736EC2}"/>
              </a:ext>
            </a:extLst>
          </p:cNvPr>
          <p:cNvSpPr/>
          <p:nvPr/>
        </p:nvSpPr>
        <p:spPr>
          <a:xfrm rot="5400000" flipV="1">
            <a:off x="11015095" y="4753671"/>
            <a:ext cx="95990" cy="897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9" name="文本框 88">
            <a:extLst>
              <a:ext uri="{FF2B5EF4-FFF2-40B4-BE49-F238E27FC236}">
                <a16:creationId xmlns:a16="http://schemas.microsoft.com/office/drawing/2014/main" id="{32A22935-40EC-4273-F715-28D349A8C1F6}"/>
              </a:ext>
            </a:extLst>
          </p:cNvPr>
          <p:cNvSpPr txBox="1"/>
          <p:nvPr/>
        </p:nvSpPr>
        <p:spPr>
          <a:xfrm>
            <a:off x="5366829" y="4235913"/>
            <a:ext cx="697627" cy="215444"/>
          </a:xfrm>
          <a:prstGeom prst="rect">
            <a:avLst/>
          </a:prstGeom>
          <a:solidFill>
            <a:schemeClr val="bg2">
              <a:lumMod val="90000"/>
            </a:schemeClr>
          </a:solidFill>
          <a:ln>
            <a:noFill/>
          </a:ln>
        </p:spPr>
        <p:txBody>
          <a:bodyPr wrap="none" rtlCol="0">
            <a:spAutoFit/>
          </a:bodyPr>
          <a:lstStyle/>
          <a:p>
            <a:r>
              <a:rPr kumimoji="1" lang="zh-CN" altLang="en-US" sz="800" dirty="0">
                <a:latin typeface="Microsoft YaHei" panose="020B0503020204020204" pitchFamily="34" charset="-122"/>
                <a:ea typeface="Microsoft YaHei" panose="020B0503020204020204" pitchFamily="34" charset="-122"/>
              </a:rPr>
              <a:t>报账平台等</a:t>
            </a:r>
          </a:p>
        </p:txBody>
      </p:sp>
      <p:sp>
        <p:nvSpPr>
          <p:cNvPr id="90" name="文本框 89">
            <a:extLst>
              <a:ext uri="{FF2B5EF4-FFF2-40B4-BE49-F238E27FC236}">
                <a16:creationId xmlns:a16="http://schemas.microsoft.com/office/drawing/2014/main" id="{B7B4CA48-5A5B-8F28-F5E4-D40102AC3BB5}"/>
              </a:ext>
            </a:extLst>
          </p:cNvPr>
          <p:cNvSpPr txBox="1"/>
          <p:nvPr/>
        </p:nvSpPr>
        <p:spPr>
          <a:xfrm>
            <a:off x="6304098" y="4177587"/>
            <a:ext cx="1107996" cy="184666"/>
          </a:xfrm>
          <a:prstGeom prst="rect">
            <a:avLst/>
          </a:prstGeom>
          <a:noFill/>
        </p:spPr>
        <p:txBody>
          <a:bodyPr wrap="none" rtlCol="0">
            <a:spAutoFit/>
          </a:bodyPr>
          <a:lstStyle/>
          <a:p>
            <a:pPr algn="ctr"/>
            <a:r>
              <a:rPr kumimoji="1" lang="zh-CN" altLang="en-US" sz="600" dirty="0">
                <a:latin typeface="Microsoft YaHei" panose="020B0503020204020204" pitchFamily="34" charset="-122"/>
                <a:ea typeface="Microsoft YaHei" panose="020B0503020204020204" pitchFamily="34" charset="-122"/>
              </a:rPr>
              <a:t>费用数据、非业务系统数据</a:t>
            </a:r>
          </a:p>
        </p:txBody>
      </p:sp>
      <p:sp>
        <p:nvSpPr>
          <p:cNvPr id="91" name="右箭头 90">
            <a:extLst>
              <a:ext uri="{FF2B5EF4-FFF2-40B4-BE49-F238E27FC236}">
                <a16:creationId xmlns:a16="http://schemas.microsoft.com/office/drawing/2014/main" id="{1B99A0CF-BBDD-F35D-544A-4CF99585AD12}"/>
              </a:ext>
            </a:extLst>
          </p:cNvPr>
          <p:cNvSpPr/>
          <p:nvPr/>
        </p:nvSpPr>
        <p:spPr>
          <a:xfrm flipV="1">
            <a:off x="8030566" y="3146187"/>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2" name="右箭头 91">
            <a:extLst>
              <a:ext uri="{FF2B5EF4-FFF2-40B4-BE49-F238E27FC236}">
                <a16:creationId xmlns:a16="http://schemas.microsoft.com/office/drawing/2014/main" id="{4ABCFB3C-9A72-49F1-0914-0EEEEADBF03C}"/>
              </a:ext>
            </a:extLst>
          </p:cNvPr>
          <p:cNvSpPr/>
          <p:nvPr/>
        </p:nvSpPr>
        <p:spPr>
          <a:xfrm flipV="1">
            <a:off x="8030566" y="3506405"/>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3" name="右箭头 92">
            <a:extLst>
              <a:ext uri="{FF2B5EF4-FFF2-40B4-BE49-F238E27FC236}">
                <a16:creationId xmlns:a16="http://schemas.microsoft.com/office/drawing/2014/main" id="{9756F9DE-0AE4-B2DA-80E2-BE900D0E9985}"/>
              </a:ext>
            </a:extLst>
          </p:cNvPr>
          <p:cNvSpPr/>
          <p:nvPr/>
        </p:nvSpPr>
        <p:spPr>
          <a:xfrm flipV="1">
            <a:off x="8030566" y="3857387"/>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95" name="肘形连接符 94">
            <a:extLst>
              <a:ext uri="{FF2B5EF4-FFF2-40B4-BE49-F238E27FC236}">
                <a16:creationId xmlns:a16="http://schemas.microsoft.com/office/drawing/2014/main" id="{70222DB2-4D85-A694-34F6-351AE348C8F0}"/>
              </a:ext>
            </a:extLst>
          </p:cNvPr>
          <p:cNvCxnSpPr>
            <a:stCxn id="89" idx="3"/>
            <a:endCxn id="51" idx="1"/>
          </p:cNvCxnSpPr>
          <p:nvPr/>
        </p:nvCxnSpPr>
        <p:spPr>
          <a:xfrm flipV="1">
            <a:off x="6064456" y="3240682"/>
            <a:ext cx="2278069" cy="1102953"/>
          </a:xfrm>
          <a:prstGeom prst="bentConnector3">
            <a:avLst>
              <a:gd name="adj1" fmla="val 8832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直线箭头连接符 97">
            <a:extLst>
              <a:ext uri="{FF2B5EF4-FFF2-40B4-BE49-F238E27FC236}">
                <a16:creationId xmlns:a16="http://schemas.microsoft.com/office/drawing/2014/main" id="{68D09722-8508-3443-F48F-A7CCBD533122}"/>
              </a:ext>
            </a:extLst>
          </p:cNvPr>
          <p:cNvCxnSpPr>
            <a:cxnSpLocks/>
          </p:cNvCxnSpPr>
          <p:nvPr/>
        </p:nvCxnSpPr>
        <p:spPr>
          <a:xfrm>
            <a:off x="8879997" y="3149528"/>
            <a:ext cx="280594"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直线连接符 101">
            <a:extLst>
              <a:ext uri="{FF2B5EF4-FFF2-40B4-BE49-F238E27FC236}">
                <a16:creationId xmlns:a16="http://schemas.microsoft.com/office/drawing/2014/main" id="{81768F02-6F19-88B9-6E1E-751C61545340}"/>
              </a:ext>
            </a:extLst>
          </p:cNvPr>
          <p:cNvCxnSpPr>
            <a:cxnSpLocks/>
          </p:cNvCxnSpPr>
          <p:nvPr/>
        </p:nvCxnSpPr>
        <p:spPr>
          <a:xfrm>
            <a:off x="8786770" y="3042590"/>
            <a:ext cx="932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线连接符 104">
            <a:extLst>
              <a:ext uri="{FF2B5EF4-FFF2-40B4-BE49-F238E27FC236}">
                <a16:creationId xmlns:a16="http://schemas.microsoft.com/office/drawing/2014/main" id="{B1351418-2DF9-BE5B-ADB9-A46FA97186BC}"/>
              </a:ext>
            </a:extLst>
          </p:cNvPr>
          <p:cNvCxnSpPr>
            <a:cxnSpLocks/>
          </p:cNvCxnSpPr>
          <p:nvPr/>
        </p:nvCxnSpPr>
        <p:spPr>
          <a:xfrm>
            <a:off x="8786770" y="3253606"/>
            <a:ext cx="932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线连接符 106">
            <a:extLst>
              <a:ext uri="{FF2B5EF4-FFF2-40B4-BE49-F238E27FC236}">
                <a16:creationId xmlns:a16="http://schemas.microsoft.com/office/drawing/2014/main" id="{9AF58EEA-4ED6-A8BE-8F9C-79A63D3A592A}"/>
              </a:ext>
            </a:extLst>
          </p:cNvPr>
          <p:cNvCxnSpPr/>
          <p:nvPr/>
        </p:nvCxnSpPr>
        <p:spPr>
          <a:xfrm>
            <a:off x="8879997" y="3042364"/>
            <a:ext cx="0" cy="2093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线箭头连接符 108">
            <a:extLst>
              <a:ext uri="{FF2B5EF4-FFF2-40B4-BE49-F238E27FC236}">
                <a16:creationId xmlns:a16="http://schemas.microsoft.com/office/drawing/2014/main" id="{06463754-701F-E629-ED1F-79D2D5CA1440}"/>
              </a:ext>
            </a:extLst>
          </p:cNvPr>
          <p:cNvCxnSpPr/>
          <p:nvPr/>
        </p:nvCxnSpPr>
        <p:spPr>
          <a:xfrm>
            <a:off x="9346037" y="3251687"/>
            <a:ext cx="0" cy="27193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 name="直线箭头连接符 109">
            <a:extLst>
              <a:ext uri="{FF2B5EF4-FFF2-40B4-BE49-F238E27FC236}">
                <a16:creationId xmlns:a16="http://schemas.microsoft.com/office/drawing/2014/main" id="{322E19DB-5CCD-B5C8-42B0-E943A4852C70}"/>
              </a:ext>
            </a:extLst>
          </p:cNvPr>
          <p:cNvCxnSpPr>
            <a:cxnSpLocks/>
          </p:cNvCxnSpPr>
          <p:nvPr/>
        </p:nvCxnSpPr>
        <p:spPr>
          <a:xfrm>
            <a:off x="8681079" y="3633105"/>
            <a:ext cx="206951"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直线箭头连接符 111">
            <a:extLst>
              <a:ext uri="{FF2B5EF4-FFF2-40B4-BE49-F238E27FC236}">
                <a16:creationId xmlns:a16="http://schemas.microsoft.com/office/drawing/2014/main" id="{CD4963D8-AF70-02FF-73F6-1274C34359ED}"/>
              </a:ext>
            </a:extLst>
          </p:cNvPr>
          <p:cNvCxnSpPr>
            <a:cxnSpLocks/>
          </p:cNvCxnSpPr>
          <p:nvPr/>
        </p:nvCxnSpPr>
        <p:spPr>
          <a:xfrm>
            <a:off x="9591083" y="3633105"/>
            <a:ext cx="206951"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直线连接符 112">
            <a:extLst>
              <a:ext uri="{FF2B5EF4-FFF2-40B4-BE49-F238E27FC236}">
                <a16:creationId xmlns:a16="http://schemas.microsoft.com/office/drawing/2014/main" id="{0E6F8E0C-1B00-5B1F-4765-8AE430ECE32B}"/>
              </a:ext>
            </a:extLst>
          </p:cNvPr>
          <p:cNvCxnSpPr>
            <a:cxnSpLocks/>
          </p:cNvCxnSpPr>
          <p:nvPr/>
        </p:nvCxnSpPr>
        <p:spPr>
          <a:xfrm>
            <a:off x="9666908" y="3635844"/>
            <a:ext cx="0" cy="24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直线连接符 113">
            <a:extLst>
              <a:ext uri="{FF2B5EF4-FFF2-40B4-BE49-F238E27FC236}">
                <a16:creationId xmlns:a16="http://schemas.microsoft.com/office/drawing/2014/main" id="{35CADA29-FF96-C52F-B86D-E2094D39982E}"/>
              </a:ext>
            </a:extLst>
          </p:cNvPr>
          <p:cNvCxnSpPr>
            <a:cxnSpLocks/>
          </p:cNvCxnSpPr>
          <p:nvPr/>
        </p:nvCxnSpPr>
        <p:spPr>
          <a:xfrm>
            <a:off x="9582474" y="3882256"/>
            <a:ext cx="932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肘形连接符 116">
            <a:extLst>
              <a:ext uri="{FF2B5EF4-FFF2-40B4-BE49-F238E27FC236}">
                <a16:creationId xmlns:a16="http://schemas.microsoft.com/office/drawing/2014/main" id="{749EE421-B8B8-3B58-0575-73280D07BC3E}"/>
              </a:ext>
            </a:extLst>
          </p:cNvPr>
          <p:cNvCxnSpPr>
            <a:stCxn id="63" idx="0"/>
            <a:endCxn id="62" idx="0"/>
          </p:cNvCxnSpPr>
          <p:nvPr/>
        </p:nvCxnSpPr>
        <p:spPr>
          <a:xfrm rot="16200000" flipV="1">
            <a:off x="8939540" y="3806269"/>
            <a:ext cx="12700" cy="624642"/>
          </a:xfrm>
          <a:prstGeom prst="bentConnector3">
            <a:avLst>
              <a:gd name="adj1" fmla="val 969228"/>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直线箭头连接符 118">
            <a:extLst>
              <a:ext uri="{FF2B5EF4-FFF2-40B4-BE49-F238E27FC236}">
                <a16:creationId xmlns:a16="http://schemas.microsoft.com/office/drawing/2014/main" id="{12932D65-23DE-EE04-58E9-495425FDA4E0}"/>
              </a:ext>
            </a:extLst>
          </p:cNvPr>
          <p:cNvCxnSpPr>
            <a:cxnSpLocks/>
          </p:cNvCxnSpPr>
          <p:nvPr/>
        </p:nvCxnSpPr>
        <p:spPr>
          <a:xfrm>
            <a:off x="9502581" y="4210923"/>
            <a:ext cx="191977"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肘形连接符 121">
            <a:extLst>
              <a:ext uri="{FF2B5EF4-FFF2-40B4-BE49-F238E27FC236}">
                <a16:creationId xmlns:a16="http://schemas.microsoft.com/office/drawing/2014/main" id="{A3EB7875-EF11-C4F0-F94E-E51822752DC0}"/>
              </a:ext>
            </a:extLst>
          </p:cNvPr>
          <p:cNvCxnSpPr>
            <a:endCxn id="66" idx="3"/>
          </p:cNvCxnSpPr>
          <p:nvPr/>
        </p:nvCxnSpPr>
        <p:spPr>
          <a:xfrm rot="16200000" flipH="1">
            <a:off x="9378474" y="3402747"/>
            <a:ext cx="1065753" cy="550598"/>
          </a:xfrm>
          <a:prstGeom prst="bentConnector4">
            <a:avLst>
              <a:gd name="adj1" fmla="val -119"/>
              <a:gd name="adj2" fmla="val 141518"/>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4" name="右箭头 123">
            <a:extLst>
              <a:ext uri="{FF2B5EF4-FFF2-40B4-BE49-F238E27FC236}">
                <a16:creationId xmlns:a16="http://schemas.microsoft.com/office/drawing/2014/main" id="{E5E9CC04-BF62-4098-D8F2-DDEBA7F9898C}"/>
              </a:ext>
            </a:extLst>
          </p:cNvPr>
          <p:cNvSpPr/>
          <p:nvPr/>
        </p:nvSpPr>
        <p:spPr>
          <a:xfrm flipV="1">
            <a:off x="10616987" y="2987926"/>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5" name="右箭头 124">
            <a:extLst>
              <a:ext uri="{FF2B5EF4-FFF2-40B4-BE49-F238E27FC236}">
                <a16:creationId xmlns:a16="http://schemas.microsoft.com/office/drawing/2014/main" id="{6B85E28F-C0D5-93FA-37FB-74D37CA01BCA}"/>
              </a:ext>
            </a:extLst>
          </p:cNvPr>
          <p:cNvSpPr/>
          <p:nvPr/>
        </p:nvSpPr>
        <p:spPr>
          <a:xfrm flipV="1">
            <a:off x="10616987" y="3590200"/>
            <a:ext cx="119856" cy="10812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26" name="直线箭头连接符 125">
            <a:extLst>
              <a:ext uri="{FF2B5EF4-FFF2-40B4-BE49-F238E27FC236}">
                <a16:creationId xmlns:a16="http://schemas.microsoft.com/office/drawing/2014/main" id="{9722CB88-0015-3167-E9C5-106B0F3D89FC}"/>
              </a:ext>
            </a:extLst>
          </p:cNvPr>
          <p:cNvCxnSpPr>
            <a:cxnSpLocks/>
          </p:cNvCxnSpPr>
          <p:nvPr/>
        </p:nvCxnSpPr>
        <p:spPr>
          <a:xfrm>
            <a:off x="11147297" y="3776659"/>
            <a:ext cx="0" cy="24277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8" name="文本框 127">
            <a:extLst>
              <a:ext uri="{FF2B5EF4-FFF2-40B4-BE49-F238E27FC236}">
                <a16:creationId xmlns:a16="http://schemas.microsoft.com/office/drawing/2014/main" id="{D9543BDD-C90B-3510-3C21-5A25C19B6AFA}"/>
              </a:ext>
            </a:extLst>
          </p:cNvPr>
          <p:cNvSpPr txBox="1"/>
          <p:nvPr/>
        </p:nvSpPr>
        <p:spPr>
          <a:xfrm>
            <a:off x="10553174" y="3826030"/>
            <a:ext cx="653923" cy="184666"/>
          </a:xfrm>
          <a:prstGeom prst="rect">
            <a:avLst/>
          </a:prstGeom>
          <a:noFill/>
        </p:spPr>
        <p:txBody>
          <a:bodyPr wrap="square" rtlCol="0">
            <a:spAutoFit/>
          </a:bodyPr>
          <a:lstStyle/>
          <a:p>
            <a:pPr algn="ctr"/>
            <a:r>
              <a:rPr kumimoji="1" lang="zh-CN" altLang="en-US" sz="600" dirty="0">
                <a:latin typeface="Microsoft YaHei" panose="020B0503020204020204" pitchFamily="34" charset="-122"/>
                <a:ea typeface="Microsoft YaHei" panose="020B0503020204020204" pitchFamily="34" charset="-122"/>
              </a:rPr>
              <a:t>一键申报</a:t>
            </a:r>
          </a:p>
        </p:txBody>
      </p:sp>
      <p:cxnSp>
        <p:nvCxnSpPr>
          <p:cNvPr id="129" name="直线箭头连接符 128">
            <a:extLst>
              <a:ext uri="{FF2B5EF4-FFF2-40B4-BE49-F238E27FC236}">
                <a16:creationId xmlns:a16="http://schemas.microsoft.com/office/drawing/2014/main" id="{8C970971-2AC6-2757-86E1-B05717667FA0}"/>
              </a:ext>
            </a:extLst>
          </p:cNvPr>
          <p:cNvCxnSpPr>
            <a:cxnSpLocks/>
          </p:cNvCxnSpPr>
          <p:nvPr/>
        </p:nvCxnSpPr>
        <p:spPr>
          <a:xfrm>
            <a:off x="10219154" y="5041796"/>
            <a:ext cx="359016"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直线箭头连接符 130">
            <a:extLst>
              <a:ext uri="{FF2B5EF4-FFF2-40B4-BE49-F238E27FC236}">
                <a16:creationId xmlns:a16="http://schemas.microsoft.com/office/drawing/2014/main" id="{8050182A-CFC3-6A93-F0DE-D67517EC837E}"/>
              </a:ext>
            </a:extLst>
          </p:cNvPr>
          <p:cNvCxnSpPr>
            <a:cxnSpLocks/>
          </p:cNvCxnSpPr>
          <p:nvPr/>
        </p:nvCxnSpPr>
        <p:spPr>
          <a:xfrm>
            <a:off x="8091416" y="4210923"/>
            <a:ext cx="251109"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954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矩形 121">
            <a:extLst>
              <a:ext uri="{FF2B5EF4-FFF2-40B4-BE49-F238E27FC236}">
                <a16:creationId xmlns:a16="http://schemas.microsoft.com/office/drawing/2014/main" id="{EAC2B431-9278-5D60-357D-75007BBC3209}"/>
              </a:ext>
            </a:extLst>
          </p:cNvPr>
          <p:cNvSpPr/>
          <p:nvPr/>
        </p:nvSpPr>
        <p:spPr>
          <a:xfrm>
            <a:off x="5138619" y="2368604"/>
            <a:ext cx="6723961" cy="29650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p:txBody>
      </p:sp>
      <p:sp>
        <p:nvSpPr>
          <p:cNvPr id="123" name="梯形 122">
            <a:extLst>
              <a:ext uri="{FF2B5EF4-FFF2-40B4-BE49-F238E27FC236}">
                <a16:creationId xmlns:a16="http://schemas.microsoft.com/office/drawing/2014/main" id="{30520115-C6D7-3F16-E155-B8B7B15172AB}"/>
              </a:ext>
            </a:extLst>
          </p:cNvPr>
          <p:cNvSpPr/>
          <p:nvPr>
            <p:custDataLst>
              <p:tags r:id="rId1"/>
            </p:custDataLst>
          </p:nvPr>
        </p:nvSpPr>
        <p:spPr>
          <a:xfrm>
            <a:off x="5723146" y="2859487"/>
            <a:ext cx="5944147" cy="294876"/>
          </a:xfrm>
          <a:prstGeom prst="trapezoid">
            <a:avLst>
              <a:gd name="adj" fmla="val 0"/>
            </a:avLst>
          </a:prstGeom>
          <a:solidFill>
            <a:srgbClr val="FFFFFF"/>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sym typeface="+mn-ea"/>
              </a:rPr>
              <a:t>  </a:t>
            </a: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                                                                                           </a:t>
            </a:r>
          </a:p>
        </p:txBody>
      </p:sp>
      <p:sp>
        <p:nvSpPr>
          <p:cNvPr id="2" name="标题 1">
            <a:extLst>
              <a:ext uri="{FF2B5EF4-FFF2-40B4-BE49-F238E27FC236}">
                <a16:creationId xmlns:a16="http://schemas.microsoft.com/office/drawing/2014/main" id="{A4E4CD76-5BB9-B882-8A84-DEF95240F260}"/>
              </a:ext>
            </a:extLst>
          </p:cNvPr>
          <p:cNvSpPr>
            <a:spLocks noGrp="1"/>
          </p:cNvSpPr>
          <p:nvPr>
            <p:ph type="title"/>
          </p:nvPr>
        </p:nvSpPr>
        <p:spPr>
          <a:xfrm>
            <a:off x="783590" y="194993"/>
            <a:ext cx="11041017" cy="772160"/>
          </a:xfrm>
        </p:spPr>
        <p:txBody>
          <a:bodyPr>
            <a:normAutofit/>
          </a:bodyPr>
          <a:lstStyle/>
          <a:p>
            <a:r>
              <a:rPr lang="zh-CN" altLang="en-US" dirty="0"/>
              <a:t>新希望地产</a:t>
            </a:r>
            <a:r>
              <a:rPr lang="en-US" altLang="zh-CN" dirty="0"/>
              <a:t>-</a:t>
            </a:r>
            <a:r>
              <a:rPr lang="zh-CN" altLang="en-US" dirty="0"/>
              <a:t>实现基于业财数据的报表合并</a:t>
            </a:r>
          </a:p>
        </p:txBody>
      </p:sp>
      <p:sp>
        <p:nvSpPr>
          <p:cNvPr id="3" name="圆角矩形 11">
            <a:extLst>
              <a:ext uri="{FF2B5EF4-FFF2-40B4-BE49-F238E27FC236}">
                <a16:creationId xmlns:a16="http://schemas.microsoft.com/office/drawing/2014/main" id="{99490402-3B78-BAD8-C12D-2104BAD376DA}"/>
              </a:ext>
            </a:extLst>
          </p:cNvPr>
          <p:cNvSpPr/>
          <p:nvPr/>
        </p:nvSpPr>
        <p:spPr>
          <a:xfrm>
            <a:off x="785194" y="929271"/>
            <a:ext cx="4046559" cy="1728090"/>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endParaRPr>
          </a:p>
        </p:txBody>
      </p:sp>
      <p:sp>
        <p:nvSpPr>
          <p:cNvPr id="4" name="矩形 3">
            <a:extLst>
              <a:ext uri="{FF2B5EF4-FFF2-40B4-BE49-F238E27FC236}">
                <a16:creationId xmlns:a16="http://schemas.microsoft.com/office/drawing/2014/main" id="{3B4590F8-3E3C-96F8-E367-D4BD6C91BB92}"/>
              </a:ext>
            </a:extLst>
          </p:cNvPr>
          <p:cNvSpPr/>
          <p:nvPr/>
        </p:nvSpPr>
        <p:spPr>
          <a:xfrm>
            <a:off x="5138619" y="929271"/>
            <a:ext cx="6723961" cy="131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endParaRPr>
          </a:p>
        </p:txBody>
      </p:sp>
      <p:sp>
        <p:nvSpPr>
          <p:cNvPr id="5" name="文本框 4">
            <a:extLst>
              <a:ext uri="{FF2B5EF4-FFF2-40B4-BE49-F238E27FC236}">
                <a16:creationId xmlns:a16="http://schemas.microsoft.com/office/drawing/2014/main" id="{9BC8CEA4-25F4-14AC-5FA7-6C3B7E6A5C30}"/>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背景</a:t>
            </a:r>
          </a:p>
        </p:txBody>
      </p:sp>
      <p:sp>
        <p:nvSpPr>
          <p:cNvPr id="7" name="文本框 6">
            <a:extLst>
              <a:ext uri="{FF2B5EF4-FFF2-40B4-BE49-F238E27FC236}">
                <a16:creationId xmlns:a16="http://schemas.microsoft.com/office/drawing/2014/main" id="{A7BF1AA3-9662-D7DD-BC52-44BE1A9EF490}"/>
              </a:ext>
            </a:extLst>
          </p:cNvPr>
          <p:cNvSpPr txBox="1"/>
          <p:nvPr/>
        </p:nvSpPr>
        <p:spPr>
          <a:xfrm>
            <a:off x="5133655" y="209597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方案</a:t>
            </a:r>
          </a:p>
        </p:txBody>
      </p:sp>
      <p:sp>
        <p:nvSpPr>
          <p:cNvPr id="8" name="矩形 7">
            <a:extLst>
              <a:ext uri="{FF2B5EF4-FFF2-40B4-BE49-F238E27FC236}">
                <a16:creationId xmlns:a16="http://schemas.microsoft.com/office/drawing/2014/main" id="{6401E28E-F792-A1E8-9CCF-1087B48DA9C7}"/>
              </a:ext>
            </a:extLst>
          </p:cNvPr>
          <p:cNvSpPr/>
          <p:nvPr/>
        </p:nvSpPr>
        <p:spPr>
          <a:xfrm>
            <a:off x="5138619" y="5410571"/>
            <a:ext cx="6723961" cy="13187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rgbClr val="111272"/>
              </a:solidFill>
              <a:effectLst/>
              <a:uLnTx/>
              <a:uFillTx/>
              <a:latin typeface="等线"/>
              <a:ea typeface="微软雅黑" panose="020B0503020204020204" pitchFamily="34" charset="-122"/>
              <a:cs typeface="+mn-cs"/>
            </a:endParaRPr>
          </a:p>
        </p:txBody>
      </p:sp>
      <p:sp>
        <p:nvSpPr>
          <p:cNvPr id="9" name="文本框 8">
            <a:extLst>
              <a:ext uri="{FF2B5EF4-FFF2-40B4-BE49-F238E27FC236}">
                <a16:creationId xmlns:a16="http://schemas.microsoft.com/office/drawing/2014/main" id="{F439408A-E81B-501D-4565-7612D190B53E}"/>
              </a:ext>
            </a:extLst>
          </p:cNvPr>
          <p:cNvSpPr txBox="1"/>
          <p:nvPr/>
        </p:nvSpPr>
        <p:spPr>
          <a:xfrm>
            <a:off x="5133655" y="5410572"/>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      价值</a:t>
            </a:r>
          </a:p>
        </p:txBody>
      </p:sp>
      <p:sp>
        <p:nvSpPr>
          <p:cNvPr id="10" name="Flowchart: Alternate Process 23">
            <a:extLst>
              <a:ext uri="{FF2B5EF4-FFF2-40B4-BE49-F238E27FC236}">
                <a16:creationId xmlns:a16="http://schemas.microsoft.com/office/drawing/2014/main" id="{64973013-72B4-2F0F-93F6-533FE3AEB690}"/>
              </a:ext>
            </a:extLst>
          </p:cNvPr>
          <p:cNvSpPr/>
          <p:nvPr/>
        </p:nvSpPr>
        <p:spPr>
          <a:xfrm>
            <a:off x="1894669"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11" name="Flowchart: Alternate Process 23">
            <a:extLst>
              <a:ext uri="{FF2B5EF4-FFF2-40B4-BE49-F238E27FC236}">
                <a16:creationId xmlns:a16="http://schemas.microsoft.com/office/drawing/2014/main" id="{3A80E12E-B811-DD04-343A-0B49AFEB1625}"/>
              </a:ext>
            </a:extLst>
          </p:cNvPr>
          <p:cNvSpPr/>
          <p:nvPr/>
        </p:nvSpPr>
        <p:spPr>
          <a:xfrm>
            <a:off x="2843719"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sym typeface="+mn-ea"/>
              </a:rPr>
              <a:t>管理报告</a:t>
            </a:r>
            <a:endPar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753624CE-5CE8-0F28-F0C9-9CF7DD17A32E}"/>
              </a:ext>
            </a:extLst>
          </p:cNvPr>
          <p:cNvSpPr txBox="1"/>
          <p:nvPr/>
        </p:nvSpPr>
        <p:spPr>
          <a:xfrm>
            <a:off x="1020747" y="1119759"/>
            <a:ext cx="3528785" cy="1384995"/>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新希望地产</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以高品质住宅开发为主，以写字楼、高星级酒店、文旅小镇、长租公寓等多元化发展的经营模式，深耕「新一线、强二线」城市群，现已在成都、杭州、南京、重庆、广佛、武汉、西安等</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15</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个城市群累计运营上百个项目，曾获评中国房地产企业</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TOP30</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，中国房地产开发企业稳健经营</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TOP10 </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p>
        </p:txBody>
      </p:sp>
      <p:sp>
        <p:nvSpPr>
          <p:cNvPr id="13" name="矩形 12">
            <a:extLst>
              <a:ext uri="{FF2B5EF4-FFF2-40B4-BE49-F238E27FC236}">
                <a16:creationId xmlns:a16="http://schemas.microsoft.com/office/drawing/2014/main" id="{271D073F-FFEB-D9B6-6901-5211A4353552}"/>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4" name="Rectangle 10">
            <a:extLst>
              <a:ext uri="{FF2B5EF4-FFF2-40B4-BE49-F238E27FC236}">
                <a16:creationId xmlns:a16="http://schemas.microsoft.com/office/drawing/2014/main" id="{83C04F89-4715-CD7B-2B0E-BB2F24A6D1A2}"/>
              </a:ext>
            </a:extLst>
          </p:cNvPr>
          <p:cNvSpPr/>
          <p:nvPr>
            <p:custDataLst>
              <p:tags r:id="rId2"/>
            </p:custDataLst>
          </p:nvPr>
        </p:nvSpPr>
        <p:spPr>
          <a:xfrm>
            <a:off x="8847455" y="2228850"/>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15" name="Rectangle 104">
            <a:extLst>
              <a:ext uri="{FF2B5EF4-FFF2-40B4-BE49-F238E27FC236}">
                <a16:creationId xmlns:a16="http://schemas.microsoft.com/office/drawing/2014/main" id="{A273D993-7A56-6A3E-1D88-8AE478FBDDBF}"/>
              </a:ext>
            </a:extLst>
          </p:cNvPr>
          <p:cNvSpPr>
            <a:spLocks/>
          </p:cNvSpPr>
          <p:nvPr/>
        </p:nvSpPr>
        <p:spPr>
          <a:xfrm>
            <a:off x="7558919" y="5819737"/>
            <a:ext cx="1800737" cy="400110"/>
          </a:xfrm>
          <a:prstGeom prst="rect">
            <a:avLst/>
          </a:prstGeom>
          <a:noFill/>
        </p:spPr>
        <p:txBody>
          <a:bodyPr wrap="square" lIns="36000" rIns="36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高质量业财数据池，满足不同报送需求</a:t>
            </a:r>
          </a:p>
        </p:txBody>
      </p:sp>
      <p:sp>
        <p:nvSpPr>
          <p:cNvPr id="16" name="Rectangle 104">
            <a:extLst>
              <a:ext uri="{FF2B5EF4-FFF2-40B4-BE49-F238E27FC236}">
                <a16:creationId xmlns:a16="http://schemas.microsoft.com/office/drawing/2014/main" id="{A089BCEE-4480-BE11-D6C9-4E5FB50DFF7E}"/>
              </a:ext>
            </a:extLst>
          </p:cNvPr>
          <p:cNvSpPr>
            <a:spLocks/>
          </p:cNvSpPr>
          <p:nvPr/>
        </p:nvSpPr>
        <p:spPr>
          <a:xfrm>
            <a:off x="5348740" y="5819737"/>
            <a:ext cx="1732472" cy="400110"/>
          </a:xfrm>
          <a:prstGeom prst="rect">
            <a:avLst/>
          </a:prstGeom>
          <a:noFill/>
        </p:spPr>
        <p:txBody>
          <a:bodyPr wrap="square" lIns="36000" rIns="36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合并流程线上化，大幅提升工作效率</a:t>
            </a:r>
          </a:p>
        </p:txBody>
      </p:sp>
      <p:sp>
        <p:nvSpPr>
          <p:cNvPr id="17" name="Rectangle 8">
            <a:extLst>
              <a:ext uri="{FF2B5EF4-FFF2-40B4-BE49-F238E27FC236}">
                <a16:creationId xmlns:a16="http://schemas.microsoft.com/office/drawing/2014/main" id="{DDE93801-149E-A4B1-0472-4F968CD09815}"/>
              </a:ext>
            </a:extLst>
          </p:cNvPr>
          <p:cNvSpPr/>
          <p:nvPr/>
        </p:nvSpPr>
        <p:spPr>
          <a:xfrm rot="10800000" flipV="1">
            <a:off x="9759282" y="6057888"/>
            <a:ext cx="1798272" cy="648000"/>
          </a:xfrm>
          <a:prstGeom prst="rect">
            <a:avLst/>
          </a:prstGeom>
          <a:noFill/>
          <a:ln w="9525" cap="flat" cmpd="sng" algn="ctr">
            <a:noFill/>
            <a:prstDash val="solid"/>
          </a:ln>
          <a:effectLst/>
        </p:spPr>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真实、全面、及时地反映公司财务状况和经营成果，赋能企业经营管理和决策，促进稳步高质量发展</a:t>
            </a:r>
            <a:endPar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8" name="Rectangle 14">
            <a:extLst>
              <a:ext uri="{FF2B5EF4-FFF2-40B4-BE49-F238E27FC236}">
                <a16:creationId xmlns:a16="http://schemas.microsoft.com/office/drawing/2014/main" id="{940F40EF-9D0E-BBF1-A0FD-8D1A8F6B1FAC}"/>
              </a:ext>
            </a:extLst>
          </p:cNvPr>
          <p:cNvSpPr/>
          <p:nvPr/>
        </p:nvSpPr>
        <p:spPr>
          <a:xfrm rot="10800000" flipV="1">
            <a:off x="7559800" y="6057888"/>
            <a:ext cx="1798272" cy="648000"/>
          </a:xfrm>
          <a:prstGeom prst="rect">
            <a:avLst/>
          </a:prstGeom>
          <a:noFill/>
          <a:ln w="9525" cap="flat" cmpd="sng" algn="ctr">
            <a:noFill/>
            <a:prstDash val="solid"/>
          </a:ln>
          <a:effectLst/>
        </p:spPr>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实现数据自动校验和差异定位，全方位保障报表的数据质量，高质量业财数据池，满足不同的报送和输出需求</a:t>
            </a:r>
            <a:endPar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19" name="Rectangle 16">
            <a:extLst>
              <a:ext uri="{FF2B5EF4-FFF2-40B4-BE49-F238E27FC236}">
                <a16:creationId xmlns:a16="http://schemas.microsoft.com/office/drawing/2014/main" id="{09CBA270-0F6E-DFB2-9AA5-FDC6F966DA93}"/>
              </a:ext>
            </a:extLst>
          </p:cNvPr>
          <p:cNvSpPr/>
          <p:nvPr/>
        </p:nvSpPr>
        <p:spPr>
          <a:xfrm rot="10800000" flipV="1">
            <a:off x="5348739" y="6057888"/>
            <a:ext cx="1798272" cy="648000"/>
          </a:xfrm>
          <a:prstGeom prst="rect">
            <a:avLst/>
          </a:prstGeom>
          <a:noFill/>
          <a:ln w="9525" cap="flat" cmpd="sng" algn="ctr">
            <a:noFill/>
            <a:prstDash val="solid"/>
          </a:ln>
          <a:effectLst/>
        </p:spPr>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基于准则高效完成法定合并，满足对外披露报告需求，合并工作流程全面线上化，工作效率大幅提升</a:t>
            </a:r>
            <a:endPar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
            </a:endParaRPr>
          </a:p>
        </p:txBody>
      </p:sp>
      <p:sp>
        <p:nvSpPr>
          <p:cNvPr id="20" name="Rectangle 104">
            <a:extLst>
              <a:ext uri="{FF2B5EF4-FFF2-40B4-BE49-F238E27FC236}">
                <a16:creationId xmlns:a16="http://schemas.microsoft.com/office/drawing/2014/main" id="{A8D7F9BF-4208-E59F-1DAD-292F19E89BBB}"/>
              </a:ext>
            </a:extLst>
          </p:cNvPr>
          <p:cNvSpPr>
            <a:spLocks/>
          </p:cNvSpPr>
          <p:nvPr/>
        </p:nvSpPr>
        <p:spPr>
          <a:xfrm>
            <a:off x="9757519" y="5819737"/>
            <a:ext cx="1800737" cy="400110"/>
          </a:xfrm>
          <a:prstGeom prst="rect">
            <a:avLst/>
          </a:prstGeom>
          <a:noFill/>
        </p:spPr>
        <p:txBody>
          <a:bodyPr wrap="square" lIns="36000" rIns="36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rPr>
              <a:t>满足内部指标管控诉，赋能经营决策</a:t>
            </a:r>
            <a:endParaRPr kumimoji="0" lang="en-GB" altLang="zh-CN" sz="1000" b="1" i="0" u="none" strike="noStrike" kern="1200" cap="none" spc="0" normalizeH="0" baseline="0" noProof="0" dirty="0">
              <a:ln>
                <a:noFill/>
              </a:ln>
              <a:solidFill>
                <a:srgbClr val="535EFF"/>
              </a:solidFill>
              <a:effectLst/>
              <a:uLnTx/>
              <a:uFillTx/>
              <a:latin typeface="微软雅黑" panose="020B0503020204020204" pitchFamily="34" charset="-122"/>
              <a:ea typeface="微软雅黑" panose="020B0503020204020204" pitchFamily="34" charset="-122"/>
              <a:cs typeface="+mn-cs"/>
            </a:endParaRPr>
          </a:p>
        </p:txBody>
      </p:sp>
      <p:pic>
        <p:nvPicPr>
          <p:cNvPr id="25" name="图片 24">
            <a:extLst>
              <a:ext uri="{FF2B5EF4-FFF2-40B4-BE49-F238E27FC236}">
                <a16:creationId xmlns:a16="http://schemas.microsoft.com/office/drawing/2014/main" id="{CB7E6B67-60C1-5859-7B2A-398AD3029263}"/>
              </a:ext>
            </a:extLst>
          </p:cNvPr>
          <p:cNvPicPr>
            <a:picLocks noChangeAspect="1"/>
          </p:cNvPicPr>
          <p:nvPr/>
        </p:nvPicPr>
        <p:blipFill>
          <a:blip r:embed="rId54"/>
          <a:stretch>
            <a:fillRect/>
          </a:stretch>
        </p:blipFill>
        <p:spPr>
          <a:xfrm>
            <a:off x="485785" y="3512796"/>
            <a:ext cx="4552559" cy="2869092"/>
          </a:xfrm>
          <a:prstGeom prst="rect">
            <a:avLst/>
          </a:prstGeom>
        </p:spPr>
      </p:pic>
      <p:sp>
        <p:nvSpPr>
          <p:cNvPr id="26" name="矩形 25">
            <a:extLst>
              <a:ext uri="{FF2B5EF4-FFF2-40B4-BE49-F238E27FC236}">
                <a16:creationId xmlns:a16="http://schemas.microsoft.com/office/drawing/2014/main" id="{3C58BBCE-7B5A-81F5-AE12-9527902FEA48}"/>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2" name="梯形 21">
            <a:extLst>
              <a:ext uri="{FF2B5EF4-FFF2-40B4-BE49-F238E27FC236}">
                <a16:creationId xmlns:a16="http://schemas.microsoft.com/office/drawing/2014/main" id="{8399C8EA-642F-CABA-FD88-3EC0888237A6}"/>
              </a:ext>
            </a:extLst>
          </p:cNvPr>
          <p:cNvSpPr/>
          <p:nvPr>
            <p:custDataLst>
              <p:tags r:id="rId3"/>
            </p:custDataLst>
          </p:nvPr>
        </p:nvSpPr>
        <p:spPr>
          <a:xfrm>
            <a:off x="5723146" y="2568025"/>
            <a:ext cx="5944147" cy="240395"/>
          </a:xfrm>
          <a:prstGeom prst="trapezoid">
            <a:avLst>
              <a:gd name="adj" fmla="val 0"/>
            </a:avLst>
          </a:prstGeom>
          <a:solidFill>
            <a:srgbClr val="FFFFFF"/>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sym typeface="+mn-ea"/>
              </a:rPr>
              <a:t>  </a:t>
            </a: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                                                                                           </a:t>
            </a:r>
          </a:p>
        </p:txBody>
      </p:sp>
      <p:sp>
        <p:nvSpPr>
          <p:cNvPr id="35" name="矩形 34">
            <a:extLst>
              <a:ext uri="{FF2B5EF4-FFF2-40B4-BE49-F238E27FC236}">
                <a16:creationId xmlns:a16="http://schemas.microsoft.com/office/drawing/2014/main" id="{B49B0F83-94F1-8B1E-A6E2-5C1B5CAB117C}"/>
              </a:ext>
            </a:extLst>
          </p:cNvPr>
          <p:cNvSpPr/>
          <p:nvPr>
            <p:custDataLst>
              <p:tags r:id="rId4"/>
            </p:custDataLst>
          </p:nvPr>
        </p:nvSpPr>
        <p:spPr>
          <a:xfrm>
            <a:off x="5755397" y="4714636"/>
            <a:ext cx="5915414" cy="412535"/>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7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36" name="矩形 35">
            <a:extLst>
              <a:ext uri="{FF2B5EF4-FFF2-40B4-BE49-F238E27FC236}">
                <a16:creationId xmlns:a16="http://schemas.microsoft.com/office/drawing/2014/main" id="{527CCC28-242A-FA51-06C6-EABC344B8776}"/>
              </a:ext>
            </a:extLst>
          </p:cNvPr>
          <p:cNvSpPr/>
          <p:nvPr>
            <p:custDataLst>
              <p:tags r:id="rId5"/>
            </p:custDataLst>
          </p:nvPr>
        </p:nvSpPr>
        <p:spPr>
          <a:xfrm>
            <a:off x="9908931" y="4906490"/>
            <a:ext cx="746009" cy="136412"/>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预算系统</a:t>
            </a:r>
          </a:p>
        </p:txBody>
      </p:sp>
      <p:sp>
        <p:nvSpPr>
          <p:cNvPr id="37" name="矩形 36">
            <a:extLst>
              <a:ext uri="{FF2B5EF4-FFF2-40B4-BE49-F238E27FC236}">
                <a16:creationId xmlns:a16="http://schemas.microsoft.com/office/drawing/2014/main" id="{BCE3F583-FBA4-99B1-8986-51B5278476AF}"/>
              </a:ext>
            </a:extLst>
          </p:cNvPr>
          <p:cNvSpPr/>
          <p:nvPr>
            <p:custDataLst>
              <p:tags r:id="rId6"/>
            </p:custDataLst>
          </p:nvPr>
        </p:nvSpPr>
        <p:spPr>
          <a:xfrm>
            <a:off x="5974530" y="4905588"/>
            <a:ext cx="1497555" cy="136412"/>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星财云</a:t>
            </a:r>
          </a:p>
        </p:txBody>
      </p:sp>
      <p:sp>
        <p:nvSpPr>
          <p:cNvPr id="38" name="矩形 37">
            <a:extLst>
              <a:ext uri="{FF2B5EF4-FFF2-40B4-BE49-F238E27FC236}">
                <a16:creationId xmlns:a16="http://schemas.microsoft.com/office/drawing/2014/main" id="{ECEB68A9-A0B4-F228-68E9-1D98A90BD252}"/>
              </a:ext>
            </a:extLst>
          </p:cNvPr>
          <p:cNvSpPr/>
          <p:nvPr>
            <p:custDataLst>
              <p:tags r:id="rId7"/>
            </p:custDataLst>
          </p:nvPr>
        </p:nvSpPr>
        <p:spPr>
          <a:xfrm>
            <a:off x="7797460" y="4911317"/>
            <a:ext cx="1550569" cy="136412"/>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财务核算系统</a:t>
            </a:r>
          </a:p>
        </p:txBody>
      </p:sp>
      <p:sp>
        <p:nvSpPr>
          <p:cNvPr id="39" name="矩形 38">
            <a:extLst>
              <a:ext uri="{FF2B5EF4-FFF2-40B4-BE49-F238E27FC236}">
                <a16:creationId xmlns:a16="http://schemas.microsoft.com/office/drawing/2014/main" id="{266DC41D-323A-0AF9-869D-DF998E3C1BBA}"/>
              </a:ext>
            </a:extLst>
          </p:cNvPr>
          <p:cNvSpPr/>
          <p:nvPr>
            <p:custDataLst>
              <p:tags r:id="rId8"/>
            </p:custDataLst>
          </p:nvPr>
        </p:nvSpPr>
        <p:spPr>
          <a:xfrm>
            <a:off x="10769421" y="4905588"/>
            <a:ext cx="619566" cy="142141"/>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a:t>
            </a:r>
          </a:p>
        </p:txBody>
      </p:sp>
      <p:sp>
        <p:nvSpPr>
          <p:cNvPr id="41" name="Rectangle 161">
            <a:extLst>
              <a:ext uri="{FF2B5EF4-FFF2-40B4-BE49-F238E27FC236}">
                <a16:creationId xmlns:a16="http://schemas.microsoft.com/office/drawing/2014/main" id="{5BF3CA1C-769E-484C-2A59-87B98813C411}"/>
              </a:ext>
            </a:extLst>
          </p:cNvPr>
          <p:cNvSpPr>
            <a:spLocks noChangeArrowheads="1"/>
          </p:cNvSpPr>
          <p:nvPr>
            <p:custDataLst>
              <p:tags r:id="rId9"/>
            </p:custDataLst>
          </p:nvPr>
        </p:nvSpPr>
        <p:spPr bwMode="auto">
          <a:xfrm>
            <a:off x="9951250" y="3234844"/>
            <a:ext cx="880841" cy="1356477"/>
          </a:xfrm>
          <a:prstGeom prst="rect">
            <a:avLst/>
          </a:prstGeom>
          <a:solidFill>
            <a:srgbClr val="FFFFFF"/>
          </a:solidFill>
          <a:ln w="9525" algn="ctr">
            <a:noFill/>
            <a:miter lim="800000"/>
          </a:ln>
          <a:effectLst/>
        </p:spPr>
        <p:txBody>
          <a:bodyPr wrap="square" lIns="72000" tIns="36000" rIns="36000" bIns="36000" anchor="t" anchorCtr="0"/>
          <a:lstStyle/>
          <a:p>
            <a:pPr marL="84455" marR="0" lvl="0" indent="-84455" algn="l" defTabSz="958850" rtl="0" eaLnBrk="1" fontAlgn="base" latinLnBrk="0" hangingPunct="1">
              <a:lnSpc>
                <a:spcPct val="150000"/>
              </a:lnSpc>
              <a:spcBef>
                <a:spcPts val="300"/>
              </a:spcBef>
              <a:spcAft>
                <a:spcPct val="0"/>
              </a:spcAft>
              <a:buClrTx/>
              <a:buSzTx/>
              <a:buFont typeface="Wingdings" panose="05000000000000000000" pitchFamily="2" charset="2"/>
              <a:buChar char="§"/>
              <a:tabLst/>
              <a:defRPr/>
            </a:pPr>
            <a:endParaRPr kumimoji="0" lang="zh-CN" altLang="en-US" sz="7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endParaRPr>
          </a:p>
        </p:txBody>
      </p:sp>
      <p:sp>
        <p:nvSpPr>
          <p:cNvPr id="43" name="矩形 42">
            <a:extLst>
              <a:ext uri="{FF2B5EF4-FFF2-40B4-BE49-F238E27FC236}">
                <a16:creationId xmlns:a16="http://schemas.microsoft.com/office/drawing/2014/main" id="{C52F1029-0533-CF8B-4D17-6037594233B7}"/>
              </a:ext>
            </a:extLst>
          </p:cNvPr>
          <p:cNvSpPr/>
          <p:nvPr>
            <p:custDataLst>
              <p:tags r:id="rId10"/>
            </p:custDataLst>
          </p:nvPr>
        </p:nvSpPr>
        <p:spPr>
          <a:xfrm>
            <a:off x="5759172" y="2949198"/>
            <a:ext cx="1215068" cy="158937"/>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panose="020B0503020204020204" charset="-122"/>
                <a:cs typeface="+mn-cs"/>
              </a:rPr>
              <a:t>法定口径主表及附注报表</a:t>
            </a:r>
          </a:p>
        </p:txBody>
      </p:sp>
      <p:sp>
        <p:nvSpPr>
          <p:cNvPr id="45" name="Rectangle 141">
            <a:extLst>
              <a:ext uri="{FF2B5EF4-FFF2-40B4-BE49-F238E27FC236}">
                <a16:creationId xmlns:a16="http://schemas.microsoft.com/office/drawing/2014/main" id="{F08ED4FC-550D-8F7B-E721-8594E78C4184}"/>
              </a:ext>
            </a:extLst>
          </p:cNvPr>
          <p:cNvSpPr>
            <a:spLocks noChangeArrowheads="1"/>
          </p:cNvSpPr>
          <p:nvPr>
            <p:custDataLst>
              <p:tags r:id="rId11"/>
            </p:custDataLst>
          </p:nvPr>
        </p:nvSpPr>
        <p:spPr bwMode="auto">
          <a:xfrm>
            <a:off x="10036110" y="3267583"/>
            <a:ext cx="724559" cy="12782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预计合并</a:t>
            </a:r>
          </a:p>
        </p:txBody>
      </p:sp>
      <p:sp>
        <p:nvSpPr>
          <p:cNvPr id="46" name="Rectangle 141">
            <a:extLst>
              <a:ext uri="{FF2B5EF4-FFF2-40B4-BE49-F238E27FC236}">
                <a16:creationId xmlns:a16="http://schemas.microsoft.com/office/drawing/2014/main" id="{28D326B3-BDCD-2378-7EF9-8AFD321BE355}"/>
              </a:ext>
            </a:extLst>
          </p:cNvPr>
          <p:cNvSpPr>
            <a:spLocks noChangeArrowheads="1"/>
          </p:cNvSpPr>
          <p:nvPr/>
        </p:nvSpPr>
        <p:spPr bwMode="auto">
          <a:xfrm>
            <a:off x="10036043" y="4014027"/>
            <a:ext cx="724967" cy="12782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预计单体</a:t>
            </a:r>
          </a:p>
        </p:txBody>
      </p:sp>
      <p:sp>
        <p:nvSpPr>
          <p:cNvPr id="48" name="矩形 47">
            <a:extLst>
              <a:ext uri="{FF2B5EF4-FFF2-40B4-BE49-F238E27FC236}">
                <a16:creationId xmlns:a16="http://schemas.microsoft.com/office/drawing/2014/main" id="{6FE4E6C5-A4D4-2923-151B-C1904ED98AB2}"/>
              </a:ext>
            </a:extLst>
          </p:cNvPr>
          <p:cNvSpPr/>
          <p:nvPr>
            <p:custDataLst>
              <p:tags r:id="rId12"/>
            </p:custDataLst>
          </p:nvPr>
        </p:nvSpPr>
        <p:spPr>
          <a:xfrm>
            <a:off x="8527895" y="2626424"/>
            <a:ext cx="857467" cy="151956"/>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考核管理</a:t>
            </a:r>
          </a:p>
        </p:txBody>
      </p:sp>
      <p:sp>
        <p:nvSpPr>
          <p:cNvPr id="49" name="矩形 48">
            <a:extLst>
              <a:ext uri="{FF2B5EF4-FFF2-40B4-BE49-F238E27FC236}">
                <a16:creationId xmlns:a16="http://schemas.microsoft.com/office/drawing/2014/main" id="{E2CC50B7-6B2B-7DB4-9069-7B2710A53ADB}"/>
              </a:ext>
            </a:extLst>
          </p:cNvPr>
          <p:cNvSpPr/>
          <p:nvPr>
            <p:custDataLst>
              <p:tags r:id="rId13"/>
            </p:custDataLst>
          </p:nvPr>
        </p:nvSpPr>
        <p:spPr>
          <a:xfrm>
            <a:off x="9505975" y="2630452"/>
            <a:ext cx="857467" cy="151956"/>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风险管理</a:t>
            </a:r>
          </a:p>
        </p:txBody>
      </p:sp>
      <p:sp>
        <p:nvSpPr>
          <p:cNvPr id="50" name="文本框 49">
            <a:extLst>
              <a:ext uri="{FF2B5EF4-FFF2-40B4-BE49-F238E27FC236}">
                <a16:creationId xmlns:a16="http://schemas.microsoft.com/office/drawing/2014/main" id="{9E80DBF4-D5CA-810C-4B81-A9C3C860CFAA}"/>
              </a:ext>
            </a:extLst>
          </p:cNvPr>
          <p:cNvSpPr txBox="1"/>
          <p:nvPr>
            <p:custDataLst>
              <p:tags r:id="rId14"/>
            </p:custDataLst>
          </p:nvPr>
        </p:nvSpPr>
        <p:spPr>
          <a:xfrm>
            <a:off x="10931365" y="2381544"/>
            <a:ext cx="85746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Arial"/>
                <a:ea typeface="微软雅黑"/>
                <a:cs typeface="+mn-cs"/>
              </a:rPr>
              <a:t>本期建设内容</a:t>
            </a:r>
          </a:p>
        </p:txBody>
      </p:sp>
      <p:sp>
        <p:nvSpPr>
          <p:cNvPr id="54" name="矩形 53">
            <a:extLst>
              <a:ext uri="{FF2B5EF4-FFF2-40B4-BE49-F238E27FC236}">
                <a16:creationId xmlns:a16="http://schemas.microsoft.com/office/drawing/2014/main" id="{BC26F794-410B-CE90-78E8-598860BCF2B2}"/>
              </a:ext>
            </a:extLst>
          </p:cNvPr>
          <p:cNvSpPr/>
          <p:nvPr>
            <p:custDataLst>
              <p:tags r:id="rId15"/>
            </p:custDataLst>
          </p:nvPr>
        </p:nvSpPr>
        <p:spPr>
          <a:xfrm>
            <a:off x="10036043" y="3397173"/>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规则分摊</a:t>
            </a:r>
          </a:p>
        </p:txBody>
      </p:sp>
      <p:sp>
        <p:nvSpPr>
          <p:cNvPr id="55" name="矩形 54">
            <a:extLst>
              <a:ext uri="{FF2B5EF4-FFF2-40B4-BE49-F238E27FC236}">
                <a16:creationId xmlns:a16="http://schemas.microsoft.com/office/drawing/2014/main" id="{AB070909-E88A-6745-2B5E-92F68816980A}"/>
              </a:ext>
            </a:extLst>
          </p:cNvPr>
          <p:cNvSpPr/>
          <p:nvPr>
            <p:custDataLst>
              <p:tags r:id="rId16"/>
            </p:custDataLst>
          </p:nvPr>
        </p:nvSpPr>
        <p:spPr>
          <a:xfrm>
            <a:off x="10036043" y="3673815"/>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敏感性分析</a:t>
            </a:r>
          </a:p>
        </p:txBody>
      </p:sp>
      <p:sp>
        <p:nvSpPr>
          <p:cNvPr id="56" name="矩形 55">
            <a:extLst>
              <a:ext uri="{FF2B5EF4-FFF2-40B4-BE49-F238E27FC236}">
                <a16:creationId xmlns:a16="http://schemas.microsoft.com/office/drawing/2014/main" id="{B242B999-01FD-A631-B488-9600F945A34E}"/>
              </a:ext>
            </a:extLst>
          </p:cNvPr>
          <p:cNvSpPr/>
          <p:nvPr>
            <p:custDataLst>
              <p:tags r:id="rId17"/>
            </p:custDataLst>
          </p:nvPr>
        </p:nvSpPr>
        <p:spPr>
          <a:xfrm>
            <a:off x="10035701" y="3811318"/>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数据测算</a:t>
            </a:r>
          </a:p>
        </p:txBody>
      </p:sp>
      <p:sp>
        <p:nvSpPr>
          <p:cNvPr id="57" name="矩形 56">
            <a:extLst>
              <a:ext uri="{FF2B5EF4-FFF2-40B4-BE49-F238E27FC236}">
                <a16:creationId xmlns:a16="http://schemas.microsoft.com/office/drawing/2014/main" id="{D2F8E0C5-A1DA-820B-52F0-166E52DDE6A0}"/>
              </a:ext>
            </a:extLst>
          </p:cNvPr>
          <p:cNvSpPr/>
          <p:nvPr>
            <p:custDataLst>
              <p:tags r:id="rId18"/>
            </p:custDataLst>
          </p:nvPr>
        </p:nvSpPr>
        <p:spPr>
          <a:xfrm>
            <a:off x="10036043" y="3531402"/>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预算合并</a:t>
            </a:r>
          </a:p>
        </p:txBody>
      </p:sp>
      <p:sp>
        <p:nvSpPr>
          <p:cNvPr id="58" name="矩形 57">
            <a:extLst>
              <a:ext uri="{FF2B5EF4-FFF2-40B4-BE49-F238E27FC236}">
                <a16:creationId xmlns:a16="http://schemas.microsoft.com/office/drawing/2014/main" id="{E1FED486-B849-89AB-B3AE-06BBADF7DF52}"/>
              </a:ext>
            </a:extLst>
          </p:cNvPr>
          <p:cNvSpPr/>
          <p:nvPr/>
        </p:nvSpPr>
        <p:spPr>
          <a:xfrm>
            <a:off x="10035701" y="4149346"/>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资产负债表</a:t>
            </a:r>
          </a:p>
        </p:txBody>
      </p:sp>
      <p:sp>
        <p:nvSpPr>
          <p:cNvPr id="59" name="矩形 58">
            <a:extLst>
              <a:ext uri="{FF2B5EF4-FFF2-40B4-BE49-F238E27FC236}">
                <a16:creationId xmlns:a16="http://schemas.microsoft.com/office/drawing/2014/main" id="{4B525647-5805-86EB-0CED-AC70ECF6F120}"/>
              </a:ext>
            </a:extLst>
          </p:cNvPr>
          <p:cNvSpPr/>
          <p:nvPr/>
        </p:nvSpPr>
        <p:spPr>
          <a:xfrm>
            <a:off x="10035701" y="4425989"/>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现金流量表</a:t>
            </a:r>
          </a:p>
        </p:txBody>
      </p:sp>
      <p:sp>
        <p:nvSpPr>
          <p:cNvPr id="60" name="矩形 59">
            <a:extLst>
              <a:ext uri="{FF2B5EF4-FFF2-40B4-BE49-F238E27FC236}">
                <a16:creationId xmlns:a16="http://schemas.microsoft.com/office/drawing/2014/main" id="{31CECA80-59FE-4D17-439B-DCD8C20E6B46}"/>
              </a:ext>
            </a:extLst>
          </p:cNvPr>
          <p:cNvSpPr/>
          <p:nvPr/>
        </p:nvSpPr>
        <p:spPr>
          <a:xfrm>
            <a:off x="10035701" y="4283575"/>
            <a:ext cx="724967" cy="126965"/>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50000"/>
              </a:lnSpc>
              <a:spcBef>
                <a:spcPts val="300"/>
              </a:spcBef>
              <a:spcAft>
                <a:spcPct val="0"/>
              </a:spcAft>
              <a:buClrTx/>
              <a:buSzTx/>
              <a:buFontTx/>
              <a:buNone/>
              <a:tabLst/>
              <a:defRPr/>
            </a:pPr>
            <a:r>
              <a:rPr kumimoji="0" lang="zh-CN" altLang="en-US" sz="5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Arial" panose="020B0604020202020204" pitchFamily="34" charset="0"/>
                <a:sym typeface="+mn-ea"/>
              </a:rPr>
              <a:t>利润表</a:t>
            </a:r>
          </a:p>
        </p:txBody>
      </p:sp>
      <p:sp>
        <p:nvSpPr>
          <p:cNvPr id="112" name="Rectangle 141">
            <a:extLst>
              <a:ext uri="{FF2B5EF4-FFF2-40B4-BE49-F238E27FC236}">
                <a16:creationId xmlns:a16="http://schemas.microsoft.com/office/drawing/2014/main" id="{80EEAA2C-15A7-4A1B-51DE-964035CB33C8}"/>
              </a:ext>
            </a:extLst>
          </p:cNvPr>
          <p:cNvSpPr>
            <a:spLocks noChangeArrowheads="1"/>
          </p:cNvSpPr>
          <p:nvPr>
            <p:custDataLst>
              <p:tags r:id="rId19"/>
            </p:custDataLst>
          </p:nvPr>
        </p:nvSpPr>
        <p:spPr bwMode="auto">
          <a:xfrm>
            <a:off x="5772888" y="3243847"/>
            <a:ext cx="793544" cy="1347474"/>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GB" sz="700" b="0" i="0" u="none" strike="noStrike" kern="0" cap="none" spc="0" normalizeH="0" baseline="0" noProof="0" dirty="0">
              <a:ln>
                <a:noFill/>
              </a:ln>
              <a:solidFill>
                <a:srgbClr val="F7FBF8"/>
              </a:solidFill>
              <a:effectLst/>
              <a:uLnTx/>
              <a:uFillTx/>
              <a:latin typeface="微软雅黑" panose="020B0503020204020204" charset="-122"/>
              <a:ea typeface="微软雅黑" panose="020B0503020204020204" charset="-122"/>
              <a:cs typeface="+mn-cs"/>
            </a:endParaRPr>
          </a:p>
        </p:txBody>
      </p:sp>
      <p:sp>
        <p:nvSpPr>
          <p:cNvPr id="113" name="Rectangle 6">
            <a:extLst>
              <a:ext uri="{FF2B5EF4-FFF2-40B4-BE49-F238E27FC236}">
                <a16:creationId xmlns:a16="http://schemas.microsoft.com/office/drawing/2014/main" id="{7044AAB2-483D-52FB-7006-80DE1D1F5915}"/>
              </a:ext>
            </a:extLst>
          </p:cNvPr>
          <p:cNvSpPr>
            <a:spLocks noChangeArrowheads="1"/>
          </p:cNvSpPr>
          <p:nvPr>
            <p:custDataLst>
              <p:tags r:id="rId20"/>
            </p:custDataLst>
          </p:nvPr>
        </p:nvSpPr>
        <p:spPr bwMode="auto">
          <a:xfrm>
            <a:off x="5842865" y="3542989"/>
            <a:ext cx="669132" cy="277188"/>
          </a:xfrm>
          <a:prstGeom prst="rect">
            <a:avLst/>
          </a:prstGeom>
          <a:solidFill>
            <a:srgbClr val="F4F6FE"/>
          </a:solidFill>
          <a:ln w="12700" cap="flat" cmpd="sng" algn="ctr">
            <a:noFill/>
            <a:prstDash val="solid"/>
            <a:miter lim="800000"/>
          </a:ln>
          <a:effectLst/>
        </p:spPr>
        <p:txBody>
          <a:bodyPr rtlCol="0" anchor="ctr"/>
          <a:lstStyle/>
          <a:p>
            <a:pPr marL="0" marR="0" lvl="0" indent="0" algn="l" defTabSz="958850" rtl="0" eaLnBrk="1" fontAlgn="base" latinLnBrk="0" hangingPunct="1">
              <a:spcBef>
                <a:spcPts val="300"/>
              </a:spcBef>
              <a:spcAft>
                <a:spcPct val="0"/>
              </a:spcAft>
              <a:buClrTx/>
              <a:buSzTx/>
              <a:buFont typeface="Wingdings" panose="05000000000000000000" pitchFamily="2" charset="2"/>
              <a:buNone/>
              <a:tabLst/>
              <a:defRPr/>
            </a:pPr>
            <a:r>
              <a:rPr kumimoji="0" lang="zh-CN" altLang="en-US" sz="600" i="0" u="none" strike="noStrike" kern="0" cap="none" spc="0" normalizeH="0" baseline="0" noProof="0" dirty="0">
                <a:ln>
                  <a:noFill/>
                </a:ln>
                <a:solidFill>
                  <a:srgbClr val="000000">
                    <a:lumMod val="85000"/>
                    <a:lumOff val="15000"/>
                  </a:srgbClr>
                </a:solidFill>
                <a:effectLst/>
                <a:uLnTx/>
                <a:uFillTx/>
                <a:latin typeface="微软雅黑" panose="020B0503020204020204" charset="-122"/>
                <a:ea typeface="微软雅黑" panose="020B0503020204020204" charset="-122"/>
                <a:cs typeface="Arial" panose="020B0604020202020204" pitchFamily="34" charset="0"/>
              </a:rPr>
              <a:t>单体主表和附注</a:t>
            </a:r>
          </a:p>
        </p:txBody>
      </p:sp>
      <p:sp>
        <p:nvSpPr>
          <p:cNvPr id="111" name="Rectangle 6">
            <a:extLst>
              <a:ext uri="{FF2B5EF4-FFF2-40B4-BE49-F238E27FC236}">
                <a16:creationId xmlns:a16="http://schemas.microsoft.com/office/drawing/2014/main" id="{DF19AA11-3E91-2963-B319-F703A36062F2}"/>
              </a:ext>
            </a:extLst>
          </p:cNvPr>
          <p:cNvSpPr>
            <a:spLocks noChangeArrowheads="1"/>
          </p:cNvSpPr>
          <p:nvPr>
            <p:custDataLst>
              <p:tags r:id="rId21"/>
            </p:custDataLst>
          </p:nvPr>
        </p:nvSpPr>
        <p:spPr bwMode="auto">
          <a:xfrm>
            <a:off x="5841233" y="3844458"/>
            <a:ext cx="674669" cy="313342"/>
          </a:xfrm>
          <a:prstGeom prst="rect">
            <a:avLst/>
          </a:prstGeom>
          <a:solidFill>
            <a:srgbClr val="F4F6FE"/>
          </a:solidFill>
          <a:ln w="12700" cap="flat" cmpd="sng" algn="ctr">
            <a:noFill/>
            <a:prstDash val="solid"/>
            <a:miter lim="800000"/>
          </a:ln>
          <a:effectLst/>
        </p:spPr>
        <p:txBody>
          <a:bodyPr rtlCol="0" anchor="ctr"/>
          <a:lstStyle/>
          <a:p>
            <a:pPr marL="0" marR="0" lvl="0" indent="0" algn="l" defTabSz="958850" rtl="0" eaLnBrk="1" fontAlgn="base" latinLnBrk="0" hangingPunct="1">
              <a:spcBef>
                <a:spcPts val="300"/>
              </a:spcBef>
              <a:spcAft>
                <a:spcPct val="0"/>
              </a:spcAft>
              <a:buClrTx/>
              <a:buSzTx/>
              <a:buFont typeface="Wingdings" panose="05000000000000000000" pitchFamily="2" charset="2"/>
              <a:buNone/>
              <a:tabLst/>
              <a:defRPr/>
            </a:pPr>
            <a:r>
              <a:rPr kumimoji="0" lang="zh-CN" altLang="en-US" sz="600" i="0" u="none" strike="noStrike" kern="0" cap="none" spc="0" normalizeH="0" baseline="0" noProof="0" dirty="0">
                <a:ln>
                  <a:noFill/>
                </a:ln>
                <a:solidFill>
                  <a:srgbClr val="000000">
                    <a:lumMod val="85000"/>
                    <a:lumOff val="15000"/>
                  </a:srgbClr>
                </a:solidFill>
                <a:effectLst/>
                <a:uLnTx/>
                <a:uFillTx/>
                <a:latin typeface="微软雅黑" panose="020B0503020204020204" charset="-122"/>
                <a:ea typeface="微软雅黑" panose="020B0503020204020204" charset="-122"/>
                <a:cs typeface="Arial" panose="020B0604020202020204" pitchFamily="34" charset="0"/>
              </a:rPr>
              <a:t>合并主表和附注</a:t>
            </a:r>
          </a:p>
        </p:txBody>
      </p:sp>
      <p:sp>
        <p:nvSpPr>
          <p:cNvPr id="109" name="Rectangle 6">
            <a:extLst>
              <a:ext uri="{FF2B5EF4-FFF2-40B4-BE49-F238E27FC236}">
                <a16:creationId xmlns:a16="http://schemas.microsoft.com/office/drawing/2014/main" id="{E57355BB-42FA-9418-436F-23408D4F0675}"/>
              </a:ext>
            </a:extLst>
          </p:cNvPr>
          <p:cNvSpPr>
            <a:spLocks noChangeArrowheads="1"/>
          </p:cNvSpPr>
          <p:nvPr>
            <p:custDataLst>
              <p:tags r:id="rId22"/>
            </p:custDataLst>
          </p:nvPr>
        </p:nvSpPr>
        <p:spPr bwMode="auto">
          <a:xfrm>
            <a:off x="5841417" y="4176180"/>
            <a:ext cx="670836" cy="323387"/>
          </a:xfrm>
          <a:prstGeom prst="rect">
            <a:avLst/>
          </a:prstGeom>
          <a:solidFill>
            <a:srgbClr val="F4F6FE"/>
          </a:solidFill>
          <a:ln w="12700" cap="flat" cmpd="sng" algn="ctr">
            <a:noFill/>
            <a:prstDash val="solid"/>
            <a:miter lim="800000"/>
          </a:ln>
          <a:effectLst/>
        </p:spPr>
        <p:txBody>
          <a:bodyPr rtlCol="0" anchor="ctr"/>
          <a:lstStyle/>
          <a:p>
            <a:pPr marL="0" marR="0" lvl="0" indent="0" algn="l" defTabSz="958850" rtl="0" eaLnBrk="1" fontAlgn="base" latinLnBrk="0" hangingPunct="1">
              <a:spcBef>
                <a:spcPts val="300"/>
              </a:spcBef>
              <a:spcAft>
                <a:spcPct val="0"/>
              </a:spcAft>
              <a:buClrTx/>
              <a:buSzTx/>
              <a:buFont typeface="Wingdings" panose="05000000000000000000" pitchFamily="2" charset="2"/>
              <a:buNone/>
              <a:tabLst/>
              <a:defRPr/>
            </a:pPr>
            <a:r>
              <a:rPr kumimoji="0" lang="zh-CN" altLang="en-US" sz="600" i="0" u="none" strike="noStrike" kern="0" cap="none" spc="0" normalizeH="0" baseline="0" noProof="0" dirty="0">
                <a:ln>
                  <a:noFill/>
                </a:ln>
                <a:solidFill>
                  <a:srgbClr val="000000">
                    <a:lumMod val="85000"/>
                    <a:lumOff val="15000"/>
                  </a:srgbClr>
                </a:solidFill>
                <a:effectLst/>
                <a:uLnTx/>
                <a:uFillTx/>
                <a:latin typeface="微软雅黑" panose="020B0503020204020204" charset="-122"/>
                <a:ea typeface="微软雅黑" panose="020B0503020204020204" charset="-122"/>
                <a:cs typeface="Arial" panose="020B0604020202020204" pitchFamily="34" charset="0"/>
              </a:rPr>
              <a:t>房产外、集团内往来及交易明细</a:t>
            </a:r>
          </a:p>
        </p:txBody>
      </p:sp>
      <p:sp>
        <p:nvSpPr>
          <p:cNvPr id="63" name="矩形 62">
            <a:extLst>
              <a:ext uri="{FF2B5EF4-FFF2-40B4-BE49-F238E27FC236}">
                <a16:creationId xmlns:a16="http://schemas.microsoft.com/office/drawing/2014/main" id="{10AADCF5-E0A6-092B-919A-6F0EA6027BF8}"/>
              </a:ext>
            </a:extLst>
          </p:cNvPr>
          <p:cNvSpPr/>
          <p:nvPr>
            <p:custDataLst>
              <p:tags r:id="rId23"/>
            </p:custDataLst>
          </p:nvPr>
        </p:nvSpPr>
        <p:spPr>
          <a:xfrm>
            <a:off x="6637972" y="3243847"/>
            <a:ext cx="3184633" cy="1347474"/>
          </a:xfrm>
          <a:prstGeom prst="rect">
            <a:avLst/>
          </a:prstGeom>
          <a:solidFill>
            <a:srgbClr val="FFFFFF"/>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700" b="0" i="0" u="none" strike="noStrike" kern="0" cap="none" spc="0" normalizeH="0" baseline="0" noProof="0">
              <a:ln>
                <a:noFill/>
              </a:ln>
              <a:solidFill>
                <a:srgbClr val="F7FBF8"/>
              </a:solidFill>
              <a:effectLst/>
              <a:uLnTx/>
              <a:uFillTx/>
              <a:latin typeface="Arial" panose="020B0604020202020204"/>
              <a:ea typeface="微软雅黑" panose="020B0503020204020204" charset="-122"/>
              <a:cs typeface="+mn-cs"/>
              <a:sym typeface="+mn-ea"/>
            </a:endParaRPr>
          </a:p>
        </p:txBody>
      </p:sp>
      <p:sp>
        <p:nvSpPr>
          <p:cNvPr id="64" name="Rectangle 141">
            <a:extLst>
              <a:ext uri="{FF2B5EF4-FFF2-40B4-BE49-F238E27FC236}">
                <a16:creationId xmlns:a16="http://schemas.microsoft.com/office/drawing/2014/main" id="{6C083579-159B-C2B1-2330-D77EAC493D98}"/>
              </a:ext>
            </a:extLst>
          </p:cNvPr>
          <p:cNvSpPr>
            <a:spLocks noChangeArrowheads="1"/>
          </p:cNvSpPr>
          <p:nvPr/>
        </p:nvSpPr>
        <p:spPr bwMode="auto">
          <a:xfrm>
            <a:off x="7069242" y="3309325"/>
            <a:ext cx="1268864" cy="126863"/>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合并抵销</a:t>
            </a:r>
          </a:p>
        </p:txBody>
      </p:sp>
      <p:sp>
        <p:nvSpPr>
          <p:cNvPr id="65" name="Rectangle 141">
            <a:extLst>
              <a:ext uri="{FF2B5EF4-FFF2-40B4-BE49-F238E27FC236}">
                <a16:creationId xmlns:a16="http://schemas.microsoft.com/office/drawing/2014/main" id="{37F81E4E-1E28-7DF2-583E-84F3DFF79450}"/>
              </a:ext>
            </a:extLst>
          </p:cNvPr>
          <p:cNvSpPr>
            <a:spLocks noChangeArrowheads="1"/>
          </p:cNvSpPr>
          <p:nvPr/>
        </p:nvSpPr>
        <p:spPr bwMode="auto">
          <a:xfrm>
            <a:off x="8384240" y="3309325"/>
            <a:ext cx="1265447" cy="12713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合并调整</a:t>
            </a:r>
          </a:p>
        </p:txBody>
      </p:sp>
      <p:sp>
        <p:nvSpPr>
          <p:cNvPr id="66" name="TextBox 164">
            <a:extLst>
              <a:ext uri="{FF2B5EF4-FFF2-40B4-BE49-F238E27FC236}">
                <a16:creationId xmlns:a16="http://schemas.microsoft.com/office/drawing/2014/main" id="{8913887C-D64C-7BA3-508D-9A6CE2A94086}"/>
              </a:ext>
            </a:extLst>
          </p:cNvPr>
          <p:cNvSpPr txBox="1"/>
          <p:nvPr>
            <p:custDataLst>
              <p:tags r:id="rId24"/>
            </p:custDataLst>
          </p:nvPr>
        </p:nvSpPr>
        <p:spPr>
          <a:xfrm>
            <a:off x="6723308" y="4000732"/>
            <a:ext cx="202405"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700" b="1" i="0" u="none" strike="noStrike" kern="120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rPr>
              <a:t>单体报表</a:t>
            </a:r>
          </a:p>
        </p:txBody>
      </p:sp>
      <p:sp>
        <p:nvSpPr>
          <p:cNvPr id="67" name="Rectangle 144">
            <a:extLst>
              <a:ext uri="{FF2B5EF4-FFF2-40B4-BE49-F238E27FC236}">
                <a16:creationId xmlns:a16="http://schemas.microsoft.com/office/drawing/2014/main" id="{978FCEC5-AB0B-54A0-42B0-43D0ED81A918}"/>
              </a:ext>
            </a:extLst>
          </p:cNvPr>
          <p:cNvSpPr>
            <a:spLocks noChangeArrowheads="1"/>
          </p:cNvSpPr>
          <p:nvPr/>
        </p:nvSpPr>
        <p:spPr bwMode="auto">
          <a:xfrm>
            <a:off x="7057965" y="3825725"/>
            <a:ext cx="785992" cy="12140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往来交易对账</a:t>
            </a:r>
          </a:p>
        </p:txBody>
      </p:sp>
      <p:sp>
        <p:nvSpPr>
          <p:cNvPr id="68" name="Rectangle 144">
            <a:extLst>
              <a:ext uri="{FF2B5EF4-FFF2-40B4-BE49-F238E27FC236}">
                <a16:creationId xmlns:a16="http://schemas.microsoft.com/office/drawing/2014/main" id="{8373CA23-8E33-8454-727D-57156661A438}"/>
              </a:ext>
            </a:extLst>
          </p:cNvPr>
          <p:cNvSpPr>
            <a:spLocks noChangeArrowheads="1"/>
          </p:cNvSpPr>
          <p:nvPr/>
        </p:nvSpPr>
        <p:spPr bwMode="auto">
          <a:xfrm>
            <a:off x="7954679" y="3825725"/>
            <a:ext cx="785992" cy="12140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单体调整</a:t>
            </a:r>
          </a:p>
        </p:txBody>
      </p:sp>
      <p:sp>
        <p:nvSpPr>
          <p:cNvPr id="69" name="Rectangle 143">
            <a:extLst>
              <a:ext uri="{FF2B5EF4-FFF2-40B4-BE49-F238E27FC236}">
                <a16:creationId xmlns:a16="http://schemas.microsoft.com/office/drawing/2014/main" id="{6ABA302A-E0EC-BE72-74C0-4ACEDD368F8D}"/>
              </a:ext>
            </a:extLst>
          </p:cNvPr>
          <p:cNvSpPr>
            <a:spLocks noChangeArrowheads="1"/>
          </p:cNvSpPr>
          <p:nvPr/>
        </p:nvSpPr>
        <p:spPr bwMode="auto">
          <a:xfrm>
            <a:off x="8856518" y="3822178"/>
            <a:ext cx="790776" cy="124953"/>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单体报表出具</a:t>
            </a:r>
          </a:p>
        </p:txBody>
      </p:sp>
      <p:sp>
        <p:nvSpPr>
          <p:cNvPr id="70" name="矩形 69">
            <a:extLst>
              <a:ext uri="{FF2B5EF4-FFF2-40B4-BE49-F238E27FC236}">
                <a16:creationId xmlns:a16="http://schemas.microsoft.com/office/drawing/2014/main" id="{BF30D103-CBD7-9BDE-4C39-6420F5BC9E16}"/>
              </a:ext>
            </a:extLst>
          </p:cNvPr>
          <p:cNvSpPr/>
          <p:nvPr>
            <p:custDataLst>
              <p:tags r:id="rId25"/>
            </p:custDataLst>
          </p:nvPr>
        </p:nvSpPr>
        <p:spPr>
          <a:xfrm>
            <a:off x="7037851" y="3486114"/>
            <a:ext cx="640363" cy="121406"/>
          </a:xfrm>
          <a:prstGeom prst="rect">
            <a:avLst/>
          </a:prstGeom>
          <a:solidFill>
            <a:srgbClr val="F4F6FE"/>
          </a:solidFill>
          <a:ln w="12700" cap="flat" cmpd="sng" algn="ctr">
            <a:noFill/>
            <a:prstDash val="solid"/>
            <a:miter lim="800000"/>
          </a:ln>
          <a:effectLst/>
        </p:spPr>
        <p:txBody>
          <a:bodyPr rtlCol="0" anchor="ctr"/>
          <a:lstStyle/>
          <a:p>
            <a:pPr marL="0" marR="0" lvl="0" indent="0" algn="ctr" defTabSz="958850" rtl="0" eaLnBrk="1" fontAlgn="base" latinLnBrk="0" hangingPunct="1">
              <a:lnSpc>
                <a:spcPct val="130000"/>
              </a:lnSpc>
              <a:spcBef>
                <a:spcPts val="300"/>
              </a:spcBef>
              <a:spcAft>
                <a:spcPct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合并往来抵销</a:t>
            </a:r>
          </a:p>
        </p:txBody>
      </p:sp>
      <p:sp>
        <p:nvSpPr>
          <p:cNvPr id="71" name="矩形 70">
            <a:extLst>
              <a:ext uri="{FF2B5EF4-FFF2-40B4-BE49-F238E27FC236}">
                <a16:creationId xmlns:a16="http://schemas.microsoft.com/office/drawing/2014/main" id="{E0117554-D06B-1846-B231-175BC4AB8A8E}"/>
              </a:ext>
            </a:extLst>
          </p:cNvPr>
          <p:cNvSpPr/>
          <p:nvPr>
            <p:custDataLst>
              <p:tags r:id="rId26"/>
            </p:custDataLst>
          </p:nvPr>
        </p:nvSpPr>
        <p:spPr>
          <a:xfrm>
            <a:off x="7037851" y="3627982"/>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合并交易抵销</a:t>
            </a:r>
          </a:p>
        </p:txBody>
      </p:sp>
      <p:sp>
        <p:nvSpPr>
          <p:cNvPr id="72" name="矩形 71">
            <a:extLst>
              <a:ext uri="{FF2B5EF4-FFF2-40B4-BE49-F238E27FC236}">
                <a16:creationId xmlns:a16="http://schemas.microsoft.com/office/drawing/2014/main" id="{2FF7BADB-57CC-89D7-9BD0-B4E1FEFBE836}"/>
              </a:ext>
            </a:extLst>
          </p:cNvPr>
          <p:cNvSpPr/>
          <p:nvPr>
            <p:custDataLst>
              <p:tags r:id="rId27"/>
            </p:custDataLst>
          </p:nvPr>
        </p:nvSpPr>
        <p:spPr>
          <a:xfrm>
            <a:off x="7701160" y="3627982"/>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股权抵销</a:t>
            </a:r>
          </a:p>
        </p:txBody>
      </p:sp>
      <p:sp>
        <p:nvSpPr>
          <p:cNvPr id="73" name="矩形 72">
            <a:extLst>
              <a:ext uri="{FF2B5EF4-FFF2-40B4-BE49-F238E27FC236}">
                <a16:creationId xmlns:a16="http://schemas.microsoft.com/office/drawing/2014/main" id="{B7593F9A-BA71-FE69-79E1-0EFDCF592ECD}"/>
              </a:ext>
            </a:extLst>
          </p:cNvPr>
          <p:cNvSpPr/>
          <p:nvPr>
            <p:custDataLst>
              <p:tags r:id="rId28"/>
            </p:custDataLst>
          </p:nvPr>
        </p:nvSpPr>
        <p:spPr>
          <a:xfrm>
            <a:off x="7701160" y="3486114"/>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合并现金流抵销</a:t>
            </a:r>
          </a:p>
        </p:txBody>
      </p:sp>
      <p:sp>
        <p:nvSpPr>
          <p:cNvPr id="74" name="矩形 73">
            <a:extLst>
              <a:ext uri="{FF2B5EF4-FFF2-40B4-BE49-F238E27FC236}">
                <a16:creationId xmlns:a16="http://schemas.microsoft.com/office/drawing/2014/main" id="{9D608A0F-0727-81BB-0D05-5979760533C4}"/>
              </a:ext>
            </a:extLst>
          </p:cNvPr>
          <p:cNvSpPr/>
          <p:nvPr>
            <p:custDataLst>
              <p:tags r:id="rId29"/>
            </p:custDataLst>
          </p:nvPr>
        </p:nvSpPr>
        <p:spPr>
          <a:xfrm>
            <a:off x="8345673" y="3486114"/>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评估增值处理</a:t>
            </a:r>
          </a:p>
        </p:txBody>
      </p:sp>
      <p:sp>
        <p:nvSpPr>
          <p:cNvPr id="75" name="矩形 74">
            <a:extLst>
              <a:ext uri="{FF2B5EF4-FFF2-40B4-BE49-F238E27FC236}">
                <a16:creationId xmlns:a16="http://schemas.microsoft.com/office/drawing/2014/main" id="{67EFF902-F12A-0AC6-92FA-D1D0F69AC09E}"/>
              </a:ext>
            </a:extLst>
          </p:cNvPr>
          <p:cNvSpPr/>
          <p:nvPr>
            <p:custDataLst>
              <p:tags r:id="rId30"/>
            </p:custDataLst>
          </p:nvPr>
        </p:nvSpPr>
        <p:spPr>
          <a:xfrm>
            <a:off x="8345673" y="3627982"/>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准则调整</a:t>
            </a:r>
          </a:p>
        </p:txBody>
      </p:sp>
      <p:sp>
        <p:nvSpPr>
          <p:cNvPr id="76" name="矩形 75">
            <a:extLst>
              <a:ext uri="{FF2B5EF4-FFF2-40B4-BE49-F238E27FC236}">
                <a16:creationId xmlns:a16="http://schemas.microsoft.com/office/drawing/2014/main" id="{A52E663F-57AB-EEEA-5D62-D7E66438FD8B}"/>
              </a:ext>
            </a:extLst>
          </p:cNvPr>
          <p:cNvSpPr/>
          <p:nvPr>
            <p:custDataLst>
              <p:tags r:id="rId31"/>
            </p:custDataLst>
          </p:nvPr>
        </p:nvSpPr>
        <p:spPr>
          <a:xfrm>
            <a:off x="9008982" y="3627982"/>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审计调整</a:t>
            </a:r>
          </a:p>
        </p:txBody>
      </p:sp>
      <p:sp>
        <p:nvSpPr>
          <p:cNvPr id="77" name="矩形 76">
            <a:extLst>
              <a:ext uri="{FF2B5EF4-FFF2-40B4-BE49-F238E27FC236}">
                <a16:creationId xmlns:a16="http://schemas.microsoft.com/office/drawing/2014/main" id="{FB5CC678-7200-B7C5-03A6-E539BFBBFA9D}"/>
              </a:ext>
            </a:extLst>
          </p:cNvPr>
          <p:cNvSpPr/>
          <p:nvPr>
            <p:custDataLst>
              <p:tags r:id="rId32"/>
            </p:custDataLst>
          </p:nvPr>
        </p:nvSpPr>
        <p:spPr>
          <a:xfrm>
            <a:off x="9008982" y="3486114"/>
            <a:ext cx="640363" cy="121406"/>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权益法调整</a:t>
            </a:r>
          </a:p>
        </p:txBody>
      </p:sp>
      <p:sp>
        <p:nvSpPr>
          <p:cNvPr id="78" name="矩形 77">
            <a:extLst>
              <a:ext uri="{FF2B5EF4-FFF2-40B4-BE49-F238E27FC236}">
                <a16:creationId xmlns:a16="http://schemas.microsoft.com/office/drawing/2014/main" id="{49BB4CAD-5E60-984F-0BA1-CE649DC2769C}"/>
              </a:ext>
            </a:extLst>
          </p:cNvPr>
          <p:cNvSpPr/>
          <p:nvPr>
            <p:custDataLst>
              <p:tags r:id="rId33"/>
            </p:custDataLst>
          </p:nvPr>
        </p:nvSpPr>
        <p:spPr>
          <a:xfrm>
            <a:off x="7057965" y="403558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内部交易对账</a:t>
            </a:r>
          </a:p>
        </p:txBody>
      </p:sp>
      <p:sp>
        <p:nvSpPr>
          <p:cNvPr id="79" name="矩形 78">
            <a:extLst>
              <a:ext uri="{FF2B5EF4-FFF2-40B4-BE49-F238E27FC236}">
                <a16:creationId xmlns:a16="http://schemas.microsoft.com/office/drawing/2014/main" id="{92753F1C-340A-9123-1B5A-9AD88685CFB7}"/>
              </a:ext>
            </a:extLst>
          </p:cNvPr>
          <p:cNvSpPr/>
          <p:nvPr>
            <p:custDataLst>
              <p:tags r:id="rId34"/>
            </p:custDataLst>
          </p:nvPr>
        </p:nvSpPr>
        <p:spPr>
          <a:xfrm>
            <a:off x="7057965" y="417281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内部往来对账</a:t>
            </a:r>
          </a:p>
        </p:txBody>
      </p:sp>
      <p:sp>
        <p:nvSpPr>
          <p:cNvPr id="80" name="矩形 79">
            <a:extLst>
              <a:ext uri="{FF2B5EF4-FFF2-40B4-BE49-F238E27FC236}">
                <a16:creationId xmlns:a16="http://schemas.microsoft.com/office/drawing/2014/main" id="{0D2BC29E-C2AF-9188-B0CC-4FF0FD0C99E2}"/>
              </a:ext>
            </a:extLst>
          </p:cNvPr>
          <p:cNvSpPr/>
          <p:nvPr>
            <p:custDataLst>
              <p:tags r:id="rId35"/>
            </p:custDataLst>
          </p:nvPr>
        </p:nvSpPr>
        <p:spPr>
          <a:xfrm>
            <a:off x="7057965" y="4314951"/>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内部现金流对账</a:t>
            </a:r>
          </a:p>
        </p:txBody>
      </p:sp>
      <p:sp>
        <p:nvSpPr>
          <p:cNvPr id="81" name="矩形 80">
            <a:extLst>
              <a:ext uri="{FF2B5EF4-FFF2-40B4-BE49-F238E27FC236}">
                <a16:creationId xmlns:a16="http://schemas.microsoft.com/office/drawing/2014/main" id="{30F7C895-01FE-5034-8460-B67224F81E3F}"/>
              </a:ext>
            </a:extLst>
          </p:cNvPr>
          <p:cNvSpPr/>
          <p:nvPr>
            <p:custDataLst>
              <p:tags r:id="rId36"/>
            </p:custDataLst>
          </p:nvPr>
        </p:nvSpPr>
        <p:spPr>
          <a:xfrm>
            <a:off x="7967664" y="403558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准则调整</a:t>
            </a:r>
          </a:p>
        </p:txBody>
      </p:sp>
      <p:sp>
        <p:nvSpPr>
          <p:cNvPr id="82" name="矩形 81">
            <a:extLst>
              <a:ext uri="{FF2B5EF4-FFF2-40B4-BE49-F238E27FC236}">
                <a16:creationId xmlns:a16="http://schemas.microsoft.com/office/drawing/2014/main" id="{5075E8D6-8E09-B9C1-1202-BE0EE0428EEE}"/>
              </a:ext>
            </a:extLst>
          </p:cNvPr>
          <p:cNvSpPr/>
          <p:nvPr>
            <p:custDataLst>
              <p:tags r:id="rId37"/>
            </p:custDataLst>
          </p:nvPr>
        </p:nvSpPr>
        <p:spPr>
          <a:xfrm>
            <a:off x="7966981" y="417281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未达账调整</a:t>
            </a:r>
          </a:p>
        </p:txBody>
      </p:sp>
      <p:sp>
        <p:nvSpPr>
          <p:cNvPr id="83" name="矩形 82">
            <a:extLst>
              <a:ext uri="{FF2B5EF4-FFF2-40B4-BE49-F238E27FC236}">
                <a16:creationId xmlns:a16="http://schemas.microsoft.com/office/drawing/2014/main" id="{DDA97EEB-506D-0348-8A85-02A44BFE3094}"/>
              </a:ext>
            </a:extLst>
          </p:cNvPr>
          <p:cNvSpPr/>
          <p:nvPr>
            <p:custDataLst>
              <p:tags r:id="rId38"/>
            </p:custDataLst>
          </p:nvPr>
        </p:nvSpPr>
        <p:spPr>
          <a:xfrm>
            <a:off x="7966981" y="4314951"/>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审计调整</a:t>
            </a:r>
          </a:p>
        </p:txBody>
      </p:sp>
      <p:sp>
        <p:nvSpPr>
          <p:cNvPr id="84" name="矩形 83">
            <a:extLst>
              <a:ext uri="{FF2B5EF4-FFF2-40B4-BE49-F238E27FC236}">
                <a16:creationId xmlns:a16="http://schemas.microsoft.com/office/drawing/2014/main" id="{3731CF64-4414-E8F7-2DA0-38D3AA70DC84}"/>
              </a:ext>
            </a:extLst>
          </p:cNvPr>
          <p:cNvSpPr/>
          <p:nvPr>
            <p:custDataLst>
              <p:tags r:id="rId39"/>
            </p:custDataLst>
          </p:nvPr>
        </p:nvSpPr>
        <p:spPr>
          <a:xfrm>
            <a:off x="8877364" y="403558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主表</a:t>
            </a:r>
          </a:p>
        </p:txBody>
      </p:sp>
      <p:sp>
        <p:nvSpPr>
          <p:cNvPr id="85" name="矩形 84">
            <a:extLst>
              <a:ext uri="{FF2B5EF4-FFF2-40B4-BE49-F238E27FC236}">
                <a16:creationId xmlns:a16="http://schemas.microsoft.com/office/drawing/2014/main" id="{318CD2D2-0A6D-65CB-C9FA-177A40CFA90B}"/>
              </a:ext>
            </a:extLst>
          </p:cNvPr>
          <p:cNvSpPr/>
          <p:nvPr>
            <p:custDataLst>
              <p:tags r:id="rId40"/>
            </p:custDataLst>
          </p:nvPr>
        </p:nvSpPr>
        <p:spPr>
          <a:xfrm>
            <a:off x="8877023" y="4172810"/>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附表</a:t>
            </a:r>
          </a:p>
        </p:txBody>
      </p:sp>
      <p:sp>
        <p:nvSpPr>
          <p:cNvPr id="86" name="TextBox 164">
            <a:extLst>
              <a:ext uri="{FF2B5EF4-FFF2-40B4-BE49-F238E27FC236}">
                <a16:creationId xmlns:a16="http://schemas.microsoft.com/office/drawing/2014/main" id="{2ADD1310-8D99-75E1-97DF-418BE9F426D1}"/>
              </a:ext>
            </a:extLst>
          </p:cNvPr>
          <p:cNvSpPr txBox="1"/>
          <p:nvPr>
            <p:custDataLst>
              <p:tags r:id="rId41"/>
            </p:custDataLst>
          </p:nvPr>
        </p:nvSpPr>
        <p:spPr>
          <a:xfrm>
            <a:off x="6723308" y="3390153"/>
            <a:ext cx="202405"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700" b="1" i="0" u="none" strike="noStrike" kern="120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rPr>
              <a:t>合并报告</a:t>
            </a:r>
          </a:p>
        </p:txBody>
      </p:sp>
      <p:sp>
        <p:nvSpPr>
          <p:cNvPr id="87" name="文本框 86">
            <a:extLst>
              <a:ext uri="{FF2B5EF4-FFF2-40B4-BE49-F238E27FC236}">
                <a16:creationId xmlns:a16="http://schemas.microsoft.com/office/drawing/2014/main" id="{31656056-F50C-088D-67AA-BA661C04C320}"/>
              </a:ext>
            </a:extLst>
          </p:cNvPr>
          <p:cNvSpPr txBox="1"/>
          <p:nvPr>
            <p:custDataLst>
              <p:tags r:id="rId42"/>
            </p:custDataLst>
          </p:nvPr>
        </p:nvSpPr>
        <p:spPr>
          <a:xfrm>
            <a:off x="5814915" y="3304620"/>
            <a:ext cx="723275" cy="200055"/>
          </a:xfrm>
          <a:prstGeom prst="rect">
            <a:avLst/>
          </a:prstGeom>
          <a:noFill/>
        </p:spPr>
        <p:txBody>
          <a:bodyPr wrap="non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b="1" i="0" u="none" strike="noStrike" kern="1200" cap="none" spc="0" normalizeH="0" baseline="0" noProof="0" dirty="0">
                <a:ln>
                  <a:noFill/>
                </a:ln>
                <a:solidFill>
                  <a:srgbClr val="000000"/>
                </a:solidFill>
                <a:effectLst/>
                <a:uLnTx/>
                <a:uFillTx/>
                <a:latin typeface="微软雅黑" panose="020B0503020204020204" charset="-122"/>
                <a:ea typeface="微软雅黑"/>
                <a:cs typeface="+mn-cs"/>
                <a:sym typeface="+mn-ea"/>
              </a:rPr>
              <a:t>集团法定合并</a:t>
            </a:r>
          </a:p>
        </p:txBody>
      </p:sp>
      <p:sp>
        <p:nvSpPr>
          <p:cNvPr id="91" name="Right Arrow 66">
            <a:extLst>
              <a:ext uri="{FF2B5EF4-FFF2-40B4-BE49-F238E27FC236}">
                <a16:creationId xmlns:a16="http://schemas.microsoft.com/office/drawing/2014/main" id="{4C52BBE5-FC14-31FD-D879-141385F951EE}"/>
              </a:ext>
            </a:extLst>
          </p:cNvPr>
          <p:cNvSpPr/>
          <p:nvPr/>
        </p:nvSpPr>
        <p:spPr bwMode="gray">
          <a:xfrm rot="16200000">
            <a:off x="6993036" y="2813499"/>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93" name="圆角矩形 3">
            <a:extLst>
              <a:ext uri="{FF2B5EF4-FFF2-40B4-BE49-F238E27FC236}">
                <a16:creationId xmlns:a16="http://schemas.microsoft.com/office/drawing/2014/main" id="{FFEE5D0E-CE13-AC09-3B75-A702992A87F9}"/>
              </a:ext>
            </a:extLst>
          </p:cNvPr>
          <p:cNvSpPr/>
          <p:nvPr/>
        </p:nvSpPr>
        <p:spPr>
          <a:xfrm>
            <a:off x="10686341" y="2439401"/>
            <a:ext cx="245024" cy="72844"/>
          </a:xfrm>
          <a:prstGeom prst="roundRect">
            <a:avLst/>
          </a:prstGeom>
          <a:noFill/>
          <a:ln w="12700" cap="flat" cmpd="sng" algn="ctr">
            <a:solidFill>
              <a:schemeClr val="accent1"/>
            </a:solidFill>
            <a:prstDash val="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F7FBF8"/>
              </a:solidFill>
              <a:effectLst/>
              <a:uLnTx/>
              <a:uFillTx/>
              <a:latin typeface="Arial" panose="020B0604020202020204"/>
              <a:ea typeface="微软雅黑" panose="020B0503020204020204" charset="-122"/>
              <a:cs typeface="+mn-cs"/>
            </a:endParaRPr>
          </a:p>
        </p:txBody>
      </p:sp>
      <p:sp>
        <p:nvSpPr>
          <p:cNvPr id="95" name="矩形 94">
            <a:extLst>
              <a:ext uri="{FF2B5EF4-FFF2-40B4-BE49-F238E27FC236}">
                <a16:creationId xmlns:a16="http://schemas.microsoft.com/office/drawing/2014/main" id="{71807258-1648-C118-1B28-E993CF259CD8}"/>
              </a:ext>
            </a:extLst>
          </p:cNvPr>
          <p:cNvSpPr/>
          <p:nvPr>
            <p:custDataLst>
              <p:tags r:id="rId43"/>
            </p:custDataLst>
          </p:nvPr>
        </p:nvSpPr>
        <p:spPr>
          <a:xfrm>
            <a:off x="8875997" y="4317448"/>
            <a:ext cx="782916" cy="120588"/>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5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mn-ea"/>
              </a:rPr>
              <a:t>数据补录</a:t>
            </a:r>
          </a:p>
        </p:txBody>
      </p:sp>
      <p:sp>
        <p:nvSpPr>
          <p:cNvPr id="96" name="矩形 95">
            <a:extLst>
              <a:ext uri="{FF2B5EF4-FFF2-40B4-BE49-F238E27FC236}">
                <a16:creationId xmlns:a16="http://schemas.microsoft.com/office/drawing/2014/main" id="{B1101AC1-B3F6-C43F-F693-AF79C71D7E75}"/>
              </a:ext>
            </a:extLst>
          </p:cNvPr>
          <p:cNvSpPr/>
          <p:nvPr>
            <p:custDataLst>
              <p:tags r:id="rId44"/>
            </p:custDataLst>
          </p:nvPr>
        </p:nvSpPr>
        <p:spPr>
          <a:xfrm>
            <a:off x="7132607" y="2951919"/>
            <a:ext cx="1215068" cy="151963"/>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effectLst/>
                <a:uLnTx/>
                <a:uFillTx/>
                <a:latin typeface="微软雅黑" panose="020B0503020204020204" charset="-122"/>
                <a:ea typeface="微软雅黑" panose="020B0503020204020204" charset="-122"/>
                <a:cs typeface="+mn-cs"/>
              </a:rPr>
              <a:t>管理类报表</a:t>
            </a:r>
          </a:p>
        </p:txBody>
      </p:sp>
      <p:sp>
        <p:nvSpPr>
          <p:cNvPr id="97" name="矩形 96">
            <a:extLst>
              <a:ext uri="{FF2B5EF4-FFF2-40B4-BE49-F238E27FC236}">
                <a16:creationId xmlns:a16="http://schemas.microsoft.com/office/drawing/2014/main" id="{5EBD4D92-81E7-4B8F-F2DE-AA74104122F5}"/>
              </a:ext>
            </a:extLst>
          </p:cNvPr>
          <p:cNvSpPr/>
          <p:nvPr>
            <p:custDataLst>
              <p:tags r:id="rId45"/>
            </p:custDataLst>
          </p:nvPr>
        </p:nvSpPr>
        <p:spPr>
          <a:xfrm>
            <a:off x="8606229" y="2945945"/>
            <a:ext cx="1429472" cy="151963"/>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effectLst/>
                <a:uLnTx/>
                <a:uFillTx/>
                <a:latin typeface="微软雅黑" panose="020B0503020204020204" charset="-122"/>
                <a:ea typeface="微软雅黑" panose="020B0503020204020204" charset="-122"/>
                <a:cs typeface="+mn-cs"/>
                <a:sym typeface="+mn-ea"/>
              </a:rPr>
              <a:t>预计报表</a:t>
            </a:r>
          </a:p>
        </p:txBody>
      </p:sp>
      <p:sp>
        <p:nvSpPr>
          <p:cNvPr id="98" name="矩形 97">
            <a:extLst>
              <a:ext uri="{FF2B5EF4-FFF2-40B4-BE49-F238E27FC236}">
                <a16:creationId xmlns:a16="http://schemas.microsoft.com/office/drawing/2014/main" id="{903C7092-4081-18C0-F0A3-38906AAD1C8F}"/>
              </a:ext>
            </a:extLst>
          </p:cNvPr>
          <p:cNvSpPr/>
          <p:nvPr>
            <p:custDataLst>
              <p:tags r:id="rId46"/>
            </p:custDataLst>
          </p:nvPr>
        </p:nvSpPr>
        <p:spPr>
          <a:xfrm>
            <a:off x="10237821" y="2939746"/>
            <a:ext cx="1279525" cy="151963"/>
          </a:xfrm>
          <a:prstGeom prst="rect">
            <a:avLst/>
          </a:prstGeom>
          <a:solidFill>
            <a:srgbClr val="F4F6FE"/>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effectLst/>
                <a:uLnTx/>
                <a:uFillTx/>
                <a:latin typeface="微软雅黑" panose="020B0503020204020204" charset="-122"/>
                <a:ea typeface="微软雅黑" panose="020B0503020204020204" charset="-122"/>
                <a:cs typeface="+mn-cs"/>
                <a:sym typeface="+mn-ea"/>
              </a:rPr>
              <a:t>管理报表</a:t>
            </a:r>
          </a:p>
        </p:txBody>
      </p:sp>
      <p:sp>
        <p:nvSpPr>
          <p:cNvPr id="99" name="Rectangle 161">
            <a:extLst>
              <a:ext uri="{FF2B5EF4-FFF2-40B4-BE49-F238E27FC236}">
                <a16:creationId xmlns:a16="http://schemas.microsoft.com/office/drawing/2014/main" id="{42AF959F-5EA6-E68D-0B28-4244BDD1E11B}"/>
              </a:ext>
            </a:extLst>
          </p:cNvPr>
          <p:cNvSpPr>
            <a:spLocks noChangeArrowheads="1"/>
          </p:cNvSpPr>
          <p:nvPr>
            <p:custDataLst>
              <p:tags r:id="rId47"/>
            </p:custDataLst>
          </p:nvPr>
        </p:nvSpPr>
        <p:spPr bwMode="auto">
          <a:xfrm>
            <a:off x="10883303" y="3229199"/>
            <a:ext cx="768221" cy="1356477"/>
          </a:xfrm>
          <a:prstGeom prst="rect">
            <a:avLst/>
          </a:prstGeom>
          <a:solidFill>
            <a:srgbClr val="FFFFFF"/>
          </a:solidFill>
          <a:ln w="9525" algn="ctr">
            <a:noFill/>
            <a:miter lim="800000"/>
          </a:ln>
          <a:effectLst/>
        </p:spPr>
        <p:txBody>
          <a:bodyPr wrap="square" lIns="72000" tIns="36000" rIns="36000" bIns="36000" anchor="t" anchorCtr="0"/>
          <a:lstStyle/>
          <a:p>
            <a:pPr marL="84455" marR="0" lvl="0" indent="-84455" algn="l" defTabSz="958850" rtl="0" eaLnBrk="1" fontAlgn="base" latinLnBrk="0" hangingPunct="1">
              <a:lnSpc>
                <a:spcPct val="150000"/>
              </a:lnSpc>
              <a:spcBef>
                <a:spcPts val="300"/>
              </a:spcBef>
              <a:spcAft>
                <a:spcPct val="0"/>
              </a:spcAft>
              <a:buClrTx/>
              <a:buSzTx/>
              <a:buFont typeface="Wingdings" panose="05000000000000000000" pitchFamily="2" charset="2"/>
              <a:buChar char="§"/>
              <a:tabLst/>
              <a:defRPr/>
            </a:pPr>
            <a:endParaRPr kumimoji="0" lang="zh-CN" altLang="en-US" sz="7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endParaRPr>
          </a:p>
        </p:txBody>
      </p:sp>
      <p:sp>
        <p:nvSpPr>
          <p:cNvPr id="100" name="Rectangle 141">
            <a:extLst>
              <a:ext uri="{FF2B5EF4-FFF2-40B4-BE49-F238E27FC236}">
                <a16:creationId xmlns:a16="http://schemas.microsoft.com/office/drawing/2014/main" id="{312670B5-1839-3247-8823-512859571D9E}"/>
              </a:ext>
            </a:extLst>
          </p:cNvPr>
          <p:cNvSpPr>
            <a:spLocks noChangeArrowheads="1"/>
          </p:cNvSpPr>
          <p:nvPr/>
        </p:nvSpPr>
        <p:spPr bwMode="auto">
          <a:xfrm>
            <a:off x="10995270" y="3304620"/>
            <a:ext cx="514249" cy="12140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分摊规则</a:t>
            </a:r>
          </a:p>
        </p:txBody>
      </p:sp>
      <p:sp>
        <p:nvSpPr>
          <p:cNvPr id="101" name="Rectangle 161">
            <a:extLst>
              <a:ext uri="{FF2B5EF4-FFF2-40B4-BE49-F238E27FC236}">
                <a16:creationId xmlns:a16="http://schemas.microsoft.com/office/drawing/2014/main" id="{415F6B6B-DC1B-721A-84FE-113119BD4B95}"/>
              </a:ext>
            </a:extLst>
          </p:cNvPr>
          <p:cNvSpPr>
            <a:spLocks noChangeArrowheads="1"/>
          </p:cNvSpPr>
          <p:nvPr>
            <p:custDataLst>
              <p:tags r:id="rId48"/>
            </p:custDataLst>
          </p:nvPr>
        </p:nvSpPr>
        <p:spPr bwMode="auto">
          <a:xfrm>
            <a:off x="10994757" y="3423901"/>
            <a:ext cx="515130" cy="401718"/>
          </a:xfrm>
          <a:prstGeom prst="rect">
            <a:avLst/>
          </a:prstGeom>
          <a:noFill/>
          <a:ln w="9525" algn="ctr">
            <a:solidFill>
              <a:schemeClr val="bg2">
                <a:lumMod val="75000"/>
              </a:schemeClr>
            </a:solidFill>
            <a:miter lim="800000"/>
          </a:ln>
          <a:effectLst/>
        </p:spPr>
        <p:txBody>
          <a:bodyPr wrap="square" lIns="72000" tIns="36000" rIns="36000" bIns="108000" numCol="1" anchor="t" anchorCtr="0">
            <a:noAutofit/>
          </a:bodyPr>
          <a:lstStyle/>
          <a:p>
            <a:pPr marL="0" marR="0" lvl="0" indent="0" algn="ctr" defTabSz="958850" rtl="0" eaLnBrk="1" fontAlgn="base" latinLnBrk="0" hangingPunct="1">
              <a:lnSpc>
                <a:spcPct val="150000"/>
              </a:lnSpc>
              <a:spcBef>
                <a:spcPts val="0"/>
              </a:spcBef>
              <a:spcAft>
                <a:spcPts val="0"/>
              </a:spcAft>
              <a:buClrTx/>
              <a:buSzTx/>
              <a:buFontTx/>
              <a:buNone/>
              <a:tabLst/>
              <a:defRPr/>
            </a:pPr>
            <a:r>
              <a:rPr kumimoji="0" lang="zh-CN" altLang="en-US" sz="6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sym typeface="+mn-ea"/>
              </a:rPr>
              <a:t>管理分摊</a:t>
            </a:r>
          </a:p>
          <a:p>
            <a:pPr marL="0" marR="0" lvl="0" indent="0" algn="ctr" defTabSz="958850" rtl="0" eaLnBrk="1" fontAlgn="base" latinLnBrk="0" hangingPunct="1">
              <a:lnSpc>
                <a:spcPct val="150000"/>
              </a:lnSpc>
              <a:spcBef>
                <a:spcPts val="0"/>
              </a:spcBef>
              <a:spcAft>
                <a:spcPts val="0"/>
              </a:spcAft>
              <a:buClrTx/>
              <a:buSzTx/>
              <a:buFontTx/>
              <a:buNone/>
              <a:tabLst/>
              <a:defRPr/>
            </a:pPr>
            <a:r>
              <a:rPr kumimoji="0" lang="zh-CN" altLang="en-US" sz="6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sym typeface="+mn-ea"/>
              </a:rPr>
              <a:t>考核分摊</a:t>
            </a:r>
            <a:endParaRPr kumimoji="0" lang="en-US" altLang="zh-CN" sz="6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sym typeface="+mn-ea"/>
            </a:endParaRPr>
          </a:p>
        </p:txBody>
      </p:sp>
      <p:sp>
        <p:nvSpPr>
          <p:cNvPr id="102" name="Rectangle 166">
            <a:extLst>
              <a:ext uri="{FF2B5EF4-FFF2-40B4-BE49-F238E27FC236}">
                <a16:creationId xmlns:a16="http://schemas.microsoft.com/office/drawing/2014/main" id="{BA25A536-87EB-4410-C962-09DF6E718B5A}"/>
              </a:ext>
            </a:extLst>
          </p:cNvPr>
          <p:cNvSpPr>
            <a:spLocks noChangeArrowheads="1"/>
          </p:cNvSpPr>
          <p:nvPr>
            <p:custDataLst>
              <p:tags r:id="rId49"/>
            </p:custDataLst>
          </p:nvPr>
        </p:nvSpPr>
        <p:spPr bwMode="auto">
          <a:xfrm>
            <a:off x="10984847" y="4075139"/>
            <a:ext cx="532144" cy="397231"/>
          </a:xfrm>
          <a:prstGeom prst="rect">
            <a:avLst/>
          </a:prstGeom>
          <a:noFill/>
          <a:ln w="9525" algn="ctr">
            <a:solidFill>
              <a:schemeClr val="bg2">
                <a:lumMod val="75000"/>
              </a:schemeClr>
            </a:solidFill>
            <a:miter lim="800000"/>
          </a:ln>
          <a:effectLst/>
        </p:spPr>
        <p:txBody>
          <a:bodyPr wrap="square" lIns="72000" tIns="36000" rIns="36000" bIns="108000" anchor="t" anchorCtr="0"/>
          <a:lstStyle/>
          <a:p>
            <a:pPr marL="0" marR="0" lvl="0" indent="0" algn="ctr" defTabSz="958850" rtl="0" eaLnBrk="1" fontAlgn="base" latinLnBrk="0" hangingPunct="1">
              <a:lnSpc>
                <a:spcPct val="150000"/>
              </a:lnSpc>
              <a:spcBef>
                <a:spcPts val="0"/>
              </a:spcBef>
              <a:spcAft>
                <a:spcPct val="0"/>
              </a:spcAft>
              <a:buClrTx/>
              <a:buSzTx/>
              <a:buFontTx/>
              <a:buNone/>
              <a:tabLst/>
              <a:defRPr/>
            </a:pPr>
            <a:r>
              <a:rPr kumimoji="0" lang="zh-CN" altLang="en-US" sz="6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rPr>
              <a:t>口径调整</a:t>
            </a:r>
          </a:p>
          <a:p>
            <a:pPr marL="0" marR="0" lvl="0" indent="0" algn="ctr" defTabSz="958850" rtl="0" eaLnBrk="1" fontAlgn="base" latinLnBrk="0" hangingPunct="1">
              <a:lnSpc>
                <a:spcPct val="150000"/>
              </a:lnSpc>
              <a:spcBef>
                <a:spcPts val="0"/>
              </a:spcBef>
              <a:spcAft>
                <a:spcPct val="0"/>
              </a:spcAft>
              <a:buClrTx/>
              <a:buSzTx/>
              <a:buFontTx/>
              <a:buNone/>
              <a:tabLst/>
              <a:defRPr/>
            </a:pPr>
            <a:r>
              <a:rPr kumimoji="0" lang="zh-CN" altLang="en-US" sz="600" b="0" i="0" u="none" strike="noStrike" kern="0" cap="none" spc="0" normalizeH="0" baseline="0" noProof="0" dirty="0">
                <a:ln>
                  <a:noFill/>
                </a:ln>
                <a:solidFill>
                  <a:srgbClr val="000000"/>
                </a:solidFill>
                <a:effectLst/>
                <a:uLnTx/>
                <a:uFillTx/>
                <a:latin typeface="微软雅黑" panose="020B0503020204020204" charset="-122"/>
                <a:ea typeface="微软雅黑"/>
                <a:cs typeface="Arial" panose="020B0604020202020204" pitchFamily="34" charset="0"/>
              </a:rPr>
              <a:t>时间差调整</a:t>
            </a:r>
          </a:p>
        </p:txBody>
      </p:sp>
      <p:sp>
        <p:nvSpPr>
          <p:cNvPr id="103" name="Rectangle 141">
            <a:extLst>
              <a:ext uri="{FF2B5EF4-FFF2-40B4-BE49-F238E27FC236}">
                <a16:creationId xmlns:a16="http://schemas.microsoft.com/office/drawing/2014/main" id="{D79E337C-A45E-3486-CD7E-1276017F08CF}"/>
              </a:ext>
            </a:extLst>
          </p:cNvPr>
          <p:cNvSpPr>
            <a:spLocks noChangeArrowheads="1"/>
          </p:cNvSpPr>
          <p:nvPr/>
        </p:nvSpPr>
        <p:spPr bwMode="auto">
          <a:xfrm>
            <a:off x="10987752" y="3970281"/>
            <a:ext cx="527157" cy="121406"/>
          </a:xfrm>
          <a:prstGeom prst="rect">
            <a:avLst/>
          </a:prstGeom>
          <a:solidFill>
            <a:schemeClr val="bg2">
              <a:lumMod val="90000"/>
            </a:schemeClr>
          </a:solidFill>
          <a:ln w="9525" algn="ctr">
            <a:noFill/>
            <a:miter lim="800000"/>
          </a:ln>
          <a:effectLst/>
        </p:spPr>
        <p:txBody>
          <a:bodyPr wrap="none" anchor="ctr"/>
          <a:lstStyle/>
          <a:p>
            <a:pPr marL="0" marR="0" lvl="0" indent="0" algn="ctr" defTabSz="958850" rtl="0" eaLnBrk="1" fontAlgn="base" latinLnBrk="0" hangingPunct="1">
              <a:lnSpc>
                <a:spcPct val="100000"/>
              </a:lnSpc>
              <a:spcBef>
                <a:spcPct val="0"/>
              </a:spcBef>
              <a:spcAft>
                <a:spcPct val="0"/>
              </a:spcAft>
              <a:buClrTx/>
              <a:buSzTx/>
              <a:buFontTx/>
              <a:buNone/>
              <a:tabLst/>
              <a:defRPr/>
            </a:pPr>
            <a:r>
              <a:rPr kumimoji="0" lang="zh-CN" altLang="en-US" sz="700" i="0" u="none" strike="noStrike" kern="0" cap="none" spc="0" normalizeH="0" baseline="0" noProof="0" dirty="0">
                <a:ln>
                  <a:noFill/>
                </a:ln>
                <a:effectLst/>
                <a:uLnTx/>
                <a:uFillTx/>
                <a:latin typeface="微软雅黑" panose="020B0503020204020204" charset="-122"/>
                <a:ea typeface="微软雅黑"/>
                <a:cs typeface="Arial" panose="020B0604020202020204" pitchFamily="34" charset="0"/>
              </a:rPr>
              <a:t>数据调整</a:t>
            </a:r>
          </a:p>
        </p:txBody>
      </p:sp>
      <p:sp>
        <p:nvSpPr>
          <p:cNvPr id="106" name="文本框 105">
            <a:extLst>
              <a:ext uri="{FF2B5EF4-FFF2-40B4-BE49-F238E27FC236}">
                <a16:creationId xmlns:a16="http://schemas.microsoft.com/office/drawing/2014/main" id="{ABBD8C13-03F6-9D67-99E0-757D5AD4963B}"/>
              </a:ext>
            </a:extLst>
          </p:cNvPr>
          <p:cNvSpPr txBox="1"/>
          <p:nvPr>
            <p:custDataLst>
              <p:tags r:id="rId50"/>
            </p:custDataLst>
          </p:nvPr>
        </p:nvSpPr>
        <p:spPr>
          <a:xfrm>
            <a:off x="8452341" y="4712205"/>
            <a:ext cx="635286" cy="200055"/>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70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rPr>
              <a:t>业财系统</a:t>
            </a:r>
          </a:p>
        </p:txBody>
      </p:sp>
      <p:pic>
        <p:nvPicPr>
          <p:cNvPr id="114" name="图片 113">
            <a:extLst>
              <a:ext uri="{FF2B5EF4-FFF2-40B4-BE49-F238E27FC236}">
                <a16:creationId xmlns:a16="http://schemas.microsoft.com/office/drawing/2014/main" id="{16868129-3771-5660-9B30-A43AF8406730}"/>
              </a:ext>
            </a:extLst>
          </p:cNvPr>
          <p:cNvPicPr>
            <a:picLocks noChangeAspect="1"/>
          </p:cNvPicPr>
          <p:nvPr/>
        </p:nvPicPr>
        <p:blipFill>
          <a:blip r:embed="rId55"/>
          <a:stretch>
            <a:fillRect/>
          </a:stretch>
        </p:blipFill>
        <p:spPr>
          <a:xfrm>
            <a:off x="9741867" y="347073"/>
            <a:ext cx="2115749" cy="468000"/>
          </a:xfrm>
          <a:prstGeom prst="rect">
            <a:avLst/>
          </a:prstGeom>
        </p:spPr>
      </p:pic>
      <p:pic>
        <p:nvPicPr>
          <p:cNvPr id="115" name="图片 114">
            <a:extLst>
              <a:ext uri="{FF2B5EF4-FFF2-40B4-BE49-F238E27FC236}">
                <a16:creationId xmlns:a16="http://schemas.microsoft.com/office/drawing/2014/main" id="{18916947-CD02-BB85-30A8-A3537BC614C6}"/>
              </a:ext>
            </a:extLst>
          </p:cNvPr>
          <p:cNvPicPr>
            <a:picLocks noChangeAspect="1"/>
          </p:cNvPicPr>
          <p:nvPr/>
        </p:nvPicPr>
        <p:blipFill>
          <a:blip r:embed="rId56"/>
          <a:stretch>
            <a:fillRect/>
          </a:stretch>
        </p:blipFill>
        <p:spPr>
          <a:xfrm>
            <a:off x="1096820" y="3885381"/>
            <a:ext cx="3261806" cy="1860687"/>
          </a:xfrm>
          <a:prstGeom prst="rect">
            <a:avLst/>
          </a:prstGeom>
        </p:spPr>
      </p:pic>
      <p:sp>
        <p:nvSpPr>
          <p:cNvPr id="116" name="文本框 115">
            <a:extLst>
              <a:ext uri="{FF2B5EF4-FFF2-40B4-BE49-F238E27FC236}">
                <a16:creationId xmlns:a16="http://schemas.microsoft.com/office/drawing/2014/main" id="{9CA2D3C2-B56F-56CF-5AEB-1867D2748A00}"/>
              </a:ext>
            </a:extLst>
          </p:cNvPr>
          <p:cNvSpPr txBox="1"/>
          <p:nvPr/>
        </p:nvSpPr>
        <p:spPr>
          <a:xfrm>
            <a:off x="5353756" y="1356569"/>
            <a:ext cx="6246465" cy="553998"/>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11272"/>
                </a:solidFill>
                <a:effectLst/>
                <a:uLnTx/>
                <a:uFillTx/>
                <a:latin typeface="等线"/>
                <a:ea typeface="微软雅黑" panose="020B0503020204020204" pitchFamily="34" charset="-122"/>
                <a:cs typeface="+mn-cs"/>
                <a:sym typeface="Arial" panose="020B0604020202020204" pitchFamily="34" charset="0"/>
              </a:rPr>
              <a:t>行业政策和业务发展对合并报表系统的灵活性和可扩展性提出了更高的要求，企业原有合并系统架构老旧，自动化程度低，期望在业财一体的基础上构建新的合并报表系统，更准确及时地出具合并报表，满足集团财务报表报送要求，为公司预计报表、管理口径报表等一系列支撑管理决策的报表线上化奠定稳健基础。</a:t>
            </a:r>
          </a:p>
        </p:txBody>
      </p:sp>
      <p:sp>
        <p:nvSpPr>
          <p:cNvPr id="117" name="矩形 116">
            <a:extLst>
              <a:ext uri="{FF2B5EF4-FFF2-40B4-BE49-F238E27FC236}">
                <a16:creationId xmlns:a16="http://schemas.microsoft.com/office/drawing/2014/main" id="{5851E0FE-62FF-1376-1E46-A6C4919A1853}"/>
              </a:ext>
            </a:extLst>
          </p:cNvPr>
          <p:cNvSpPr/>
          <p:nvPr/>
        </p:nvSpPr>
        <p:spPr>
          <a:xfrm>
            <a:off x="5295751" y="4702629"/>
            <a:ext cx="419382" cy="42454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zh-CN" altLang="en-US"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基础数据管理</a:t>
            </a:r>
          </a:p>
        </p:txBody>
      </p:sp>
      <p:sp>
        <p:nvSpPr>
          <p:cNvPr id="118" name="矩形 117">
            <a:extLst>
              <a:ext uri="{FF2B5EF4-FFF2-40B4-BE49-F238E27FC236}">
                <a16:creationId xmlns:a16="http://schemas.microsoft.com/office/drawing/2014/main" id="{CEB9DEE0-9B55-7B45-58AD-A55FD2C59782}"/>
              </a:ext>
            </a:extLst>
          </p:cNvPr>
          <p:cNvSpPr/>
          <p:nvPr/>
        </p:nvSpPr>
        <p:spPr>
          <a:xfrm>
            <a:off x="5295751" y="3192873"/>
            <a:ext cx="419382" cy="1441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财务报告管理</a:t>
            </a:r>
          </a:p>
        </p:txBody>
      </p:sp>
      <p:sp>
        <p:nvSpPr>
          <p:cNvPr id="119" name="矩形 118">
            <a:extLst>
              <a:ext uri="{FF2B5EF4-FFF2-40B4-BE49-F238E27FC236}">
                <a16:creationId xmlns:a16="http://schemas.microsoft.com/office/drawing/2014/main" id="{BCA11572-07B7-4D81-A2DE-66CE9A31C56F}"/>
              </a:ext>
            </a:extLst>
          </p:cNvPr>
          <p:cNvSpPr/>
          <p:nvPr/>
        </p:nvSpPr>
        <p:spPr>
          <a:xfrm>
            <a:off x="5295751" y="2865282"/>
            <a:ext cx="419382" cy="28908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报表展示</a:t>
            </a:r>
          </a:p>
        </p:txBody>
      </p:sp>
      <p:sp>
        <p:nvSpPr>
          <p:cNvPr id="120" name="矩形 119">
            <a:extLst>
              <a:ext uri="{FF2B5EF4-FFF2-40B4-BE49-F238E27FC236}">
                <a16:creationId xmlns:a16="http://schemas.microsoft.com/office/drawing/2014/main" id="{F7804FFA-1CFC-A1FE-6B5A-4054C9543753}"/>
              </a:ext>
            </a:extLst>
          </p:cNvPr>
          <p:cNvSpPr/>
          <p:nvPr/>
        </p:nvSpPr>
        <p:spPr>
          <a:xfrm>
            <a:off x="5295751" y="2563587"/>
            <a:ext cx="419382" cy="2366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考核</a:t>
            </a:r>
            <a:endParaRPr kumimoji="0" lang="en-US" altLang="zh-CN"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i="0" u="none" strike="noStrike" kern="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分析</a:t>
            </a:r>
          </a:p>
        </p:txBody>
      </p:sp>
      <p:sp>
        <p:nvSpPr>
          <p:cNvPr id="121" name="矩形 120">
            <a:extLst>
              <a:ext uri="{FF2B5EF4-FFF2-40B4-BE49-F238E27FC236}">
                <a16:creationId xmlns:a16="http://schemas.microsoft.com/office/drawing/2014/main" id="{0E6CE2B0-47B4-E54A-546A-03BFC4689AC2}"/>
              </a:ext>
            </a:extLst>
          </p:cNvPr>
          <p:cNvSpPr/>
          <p:nvPr>
            <p:custDataLst>
              <p:tags r:id="rId51"/>
            </p:custDataLst>
          </p:nvPr>
        </p:nvSpPr>
        <p:spPr>
          <a:xfrm>
            <a:off x="6507651" y="2626424"/>
            <a:ext cx="1161874" cy="151956"/>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rPr>
              <a:t>财务指标分析</a:t>
            </a:r>
          </a:p>
        </p:txBody>
      </p:sp>
      <p:sp>
        <p:nvSpPr>
          <p:cNvPr id="124" name="Right Arrow 66">
            <a:extLst>
              <a:ext uri="{FF2B5EF4-FFF2-40B4-BE49-F238E27FC236}">
                <a16:creationId xmlns:a16="http://schemas.microsoft.com/office/drawing/2014/main" id="{01A984FB-72A9-5C53-8FFA-F5765E753144}"/>
              </a:ext>
            </a:extLst>
          </p:cNvPr>
          <p:cNvSpPr/>
          <p:nvPr/>
        </p:nvSpPr>
        <p:spPr bwMode="gray">
          <a:xfrm rot="16200000">
            <a:off x="6993036" y="3139926"/>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25" name="矩形 124">
            <a:extLst>
              <a:ext uri="{FF2B5EF4-FFF2-40B4-BE49-F238E27FC236}">
                <a16:creationId xmlns:a16="http://schemas.microsoft.com/office/drawing/2014/main" id="{F6BB7C1D-E18D-986D-E8F6-CE0072E6993A}"/>
              </a:ext>
            </a:extLst>
          </p:cNvPr>
          <p:cNvSpPr/>
          <p:nvPr>
            <p:custDataLst>
              <p:tags r:id="rId52"/>
            </p:custDataLst>
          </p:nvPr>
        </p:nvSpPr>
        <p:spPr>
          <a:xfrm>
            <a:off x="10489377" y="2630452"/>
            <a:ext cx="857467" cy="151956"/>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effectLst/>
                <a:uLnTx/>
                <a:uFillTx/>
                <a:latin typeface="微软雅黑" panose="020B0503020204020204" charset="-122"/>
                <a:ea typeface="微软雅黑"/>
                <a:cs typeface="+mn-cs"/>
                <a:sym typeface="+mn-ea"/>
              </a:rPr>
              <a:t>业绩执行</a:t>
            </a:r>
            <a:endParaRPr kumimoji="0" lang="zh-CN" altLang="en-US" sz="800" b="0" i="0" u="none" strike="noStrike" kern="0" cap="none" spc="0" normalizeH="0" baseline="0" noProof="0" dirty="0">
              <a:ln>
                <a:noFill/>
              </a:ln>
              <a:effectLst/>
              <a:uLnTx/>
              <a:uFillTx/>
              <a:latin typeface="微软雅黑" panose="020B0503020204020204" charset="-122"/>
              <a:ea typeface="微软雅黑" panose="020B0503020204020204" charset="-122"/>
              <a:cs typeface="+mn-cs"/>
            </a:endParaRPr>
          </a:p>
        </p:txBody>
      </p:sp>
      <p:sp>
        <p:nvSpPr>
          <p:cNvPr id="126" name="Right Arrow 66">
            <a:extLst>
              <a:ext uri="{FF2B5EF4-FFF2-40B4-BE49-F238E27FC236}">
                <a16:creationId xmlns:a16="http://schemas.microsoft.com/office/drawing/2014/main" id="{53647B2C-6884-A8CB-953F-F28D3EA609E1}"/>
              </a:ext>
            </a:extLst>
          </p:cNvPr>
          <p:cNvSpPr/>
          <p:nvPr/>
        </p:nvSpPr>
        <p:spPr bwMode="gray">
          <a:xfrm rot="10800000">
            <a:off x="6541437" y="3321874"/>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27" name="Right Arrow 66">
            <a:extLst>
              <a:ext uri="{FF2B5EF4-FFF2-40B4-BE49-F238E27FC236}">
                <a16:creationId xmlns:a16="http://schemas.microsoft.com/office/drawing/2014/main" id="{4FDB8E41-4B19-F2DF-2296-CEDCC6ACA3A1}"/>
              </a:ext>
            </a:extLst>
          </p:cNvPr>
          <p:cNvSpPr/>
          <p:nvPr/>
        </p:nvSpPr>
        <p:spPr bwMode="gray">
          <a:xfrm>
            <a:off x="9831917" y="3826275"/>
            <a:ext cx="119334" cy="112008"/>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28" name="Right Arrow 66">
            <a:extLst>
              <a:ext uri="{FF2B5EF4-FFF2-40B4-BE49-F238E27FC236}">
                <a16:creationId xmlns:a16="http://schemas.microsoft.com/office/drawing/2014/main" id="{9F4E403C-16DE-507B-CC1F-916DA2F047D2}"/>
              </a:ext>
            </a:extLst>
          </p:cNvPr>
          <p:cNvSpPr/>
          <p:nvPr/>
        </p:nvSpPr>
        <p:spPr bwMode="gray">
          <a:xfrm rot="16200000">
            <a:off x="10385347" y="3139926"/>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29" name="Right Arrow 66">
            <a:extLst>
              <a:ext uri="{FF2B5EF4-FFF2-40B4-BE49-F238E27FC236}">
                <a16:creationId xmlns:a16="http://schemas.microsoft.com/office/drawing/2014/main" id="{51FBF736-ED5F-8D28-69A4-0A509BC6D90F}"/>
              </a:ext>
            </a:extLst>
          </p:cNvPr>
          <p:cNvSpPr/>
          <p:nvPr/>
        </p:nvSpPr>
        <p:spPr bwMode="gray">
          <a:xfrm rot="10800000">
            <a:off x="10797348" y="3654897"/>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30" name="Right Arrow 66">
            <a:extLst>
              <a:ext uri="{FF2B5EF4-FFF2-40B4-BE49-F238E27FC236}">
                <a16:creationId xmlns:a16="http://schemas.microsoft.com/office/drawing/2014/main" id="{1C929A87-29F5-FCFA-F94E-6D92D675E04F}"/>
              </a:ext>
            </a:extLst>
          </p:cNvPr>
          <p:cNvSpPr/>
          <p:nvPr/>
        </p:nvSpPr>
        <p:spPr bwMode="gray">
          <a:xfrm>
            <a:off x="10808636" y="3762141"/>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31" name="Right Arrow 66">
            <a:extLst>
              <a:ext uri="{FF2B5EF4-FFF2-40B4-BE49-F238E27FC236}">
                <a16:creationId xmlns:a16="http://schemas.microsoft.com/office/drawing/2014/main" id="{B2F4D9F4-5365-5665-15E8-CC4D2E4288A0}"/>
              </a:ext>
            </a:extLst>
          </p:cNvPr>
          <p:cNvSpPr/>
          <p:nvPr/>
        </p:nvSpPr>
        <p:spPr bwMode="gray">
          <a:xfrm rot="16200000">
            <a:off x="10803036" y="4579260"/>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32" name="Right Arrow 66">
            <a:extLst>
              <a:ext uri="{FF2B5EF4-FFF2-40B4-BE49-F238E27FC236}">
                <a16:creationId xmlns:a16="http://schemas.microsoft.com/office/drawing/2014/main" id="{DFBFD04C-1319-E295-6E8B-4657802857AB}"/>
              </a:ext>
            </a:extLst>
          </p:cNvPr>
          <p:cNvSpPr/>
          <p:nvPr/>
        </p:nvSpPr>
        <p:spPr bwMode="gray">
          <a:xfrm rot="16200000">
            <a:off x="7822769" y="4579260"/>
            <a:ext cx="97028" cy="79326"/>
          </a:xfrm>
          <a:prstGeom prst="rightArrow">
            <a:avLst/>
          </a:prstGeom>
          <a:solidFill>
            <a:schemeClr val="tx2"/>
          </a:solidFill>
          <a:ln w="12700" cmpd="sng">
            <a:noFill/>
            <a:prstDash val="solid"/>
            <a:miter lim="800000"/>
          </a:ln>
          <a:effectLst/>
        </p:spPr>
        <p:txBody>
          <a:bodyPr vert="horz" wrap="square" lIns="72000" tIns="72000" rIns="72000" bIns="72000" numCol="1" rtlCol="0" anchor="t" anchorCtr="0" compatLnSpc="1">
            <a:no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800" b="0" i="0" u="none" strike="noStrike" kern="0" cap="none" spc="0" normalizeH="0" baseline="0" noProof="0" dirty="0">
              <a:ln>
                <a:noFill/>
              </a:ln>
              <a:solidFill>
                <a:sysClr val="windowText" lastClr="000000"/>
              </a:solidFill>
              <a:effectLst/>
              <a:uLnTx/>
              <a:uFillTx/>
              <a:latin typeface="微软雅黑" panose="020B0503020204020204" charset="-122"/>
              <a:ea typeface="MS PGothic" panose="020B0600070205080204" charset="-128"/>
              <a:cs typeface="Arial" panose="020B0604020202020204" pitchFamily="34" charset="0"/>
            </a:endParaRPr>
          </a:p>
        </p:txBody>
      </p:sp>
      <p:sp>
        <p:nvSpPr>
          <p:cNvPr id="133" name="圆角矩形 3">
            <a:extLst>
              <a:ext uri="{FF2B5EF4-FFF2-40B4-BE49-F238E27FC236}">
                <a16:creationId xmlns:a16="http://schemas.microsoft.com/office/drawing/2014/main" id="{4796155C-A137-C81A-2946-3123ACF58B0D}"/>
              </a:ext>
            </a:extLst>
          </p:cNvPr>
          <p:cNvSpPr/>
          <p:nvPr/>
        </p:nvSpPr>
        <p:spPr>
          <a:xfrm>
            <a:off x="5781832" y="2555640"/>
            <a:ext cx="2655844" cy="560157"/>
          </a:xfrm>
          <a:prstGeom prst="roundRect">
            <a:avLst>
              <a:gd name="adj" fmla="val 0"/>
            </a:avLst>
          </a:prstGeom>
          <a:noFill/>
          <a:ln w="12700" cap="flat" cmpd="sng" algn="ctr">
            <a:solidFill>
              <a:schemeClr val="accent1"/>
            </a:solidFill>
            <a:prstDash val="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F7FBF8"/>
              </a:solidFill>
              <a:effectLst/>
              <a:uLnTx/>
              <a:uFillTx/>
              <a:latin typeface="Arial" panose="020B0604020202020204"/>
              <a:ea typeface="微软雅黑" panose="020B0503020204020204" charset="-122"/>
              <a:cs typeface="+mn-cs"/>
            </a:endParaRPr>
          </a:p>
        </p:txBody>
      </p:sp>
      <p:sp>
        <p:nvSpPr>
          <p:cNvPr id="134" name="圆角矩形 3">
            <a:extLst>
              <a:ext uri="{FF2B5EF4-FFF2-40B4-BE49-F238E27FC236}">
                <a16:creationId xmlns:a16="http://schemas.microsoft.com/office/drawing/2014/main" id="{7CDBF503-C2D9-9EDF-1BAE-3CADCCE2EE51}"/>
              </a:ext>
            </a:extLst>
          </p:cNvPr>
          <p:cNvSpPr/>
          <p:nvPr/>
        </p:nvSpPr>
        <p:spPr>
          <a:xfrm>
            <a:off x="5781832" y="3252326"/>
            <a:ext cx="4026718" cy="1874845"/>
          </a:xfrm>
          <a:prstGeom prst="roundRect">
            <a:avLst>
              <a:gd name="adj" fmla="val 0"/>
            </a:avLst>
          </a:prstGeom>
          <a:noFill/>
          <a:ln w="12700" cap="flat" cmpd="sng" algn="ctr">
            <a:solidFill>
              <a:schemeClr val="accent1"/>
            </a:solidFill>
            <a:prstDash val="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F7FBF8"/>
              </a:solidFill>
              <a:effectLst/>
              <a:uLnTx/>
              <a:uFillTx/>
              <a:latin typeface="Arial" panose="020B0604020202020204"/>
              <a:ea typeface="微软雅黑" panose="020B0503020204020204" charset="-122"/>
              <a:cs typeface="+mn-cs"/>
            </a:endParaRPr>
          </a:p>
        </p:txBody>
      </p:sp>
    </p:spTree>
    <p:extLst>
      <p:ext uri="{BB962C8B-B14F-4D97-AF65-F5344CB8AC3E}">
        <p14:creationId xmlns:p14="http://schemas.microsoft.com/office/powerpoint/2010/main" val="282500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5CB9D-7C5B-7E24-4011-436AFB5B25D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72FD5C8-3C6A-1070-E88D-E2E75FF0ADC4}"/>
              </a:ext>
            </a:extLst>
          </p:cNvPr>
          <p:cNvSpPr>
            <a:spLocks noGrp="1"/>
          </p:cNvSpPr>
          <p:nvPr>
            <p:ph type="title"/>
          </p:nvPr>
        </p:nvSpPr>
        <p:spPr/>
        <p:txBody>
          <a:bodyPr>
            <a:normAutofit/>
          </a:bodyPr>
          <a:lstStyle/>
          <a:p>
            <a:r>
              <a:rPr lang="zh-CN" altLang="en-US" dirty="0"/>
              <a:t>上汽国际</a:t>
            </a:r>
            <a:r>
              <a:rPr lang="en-US" altLang="zh-CN" dirty="0"/>
              <a:t>-</a:t>
            </a:r>
            <a:r>
              <a:rPr lang="zh-CN" altLang="en-US" dirty="0"/>
              <a:t>提升对账效率，法报</a:t>
            </a:r>
            <a:r>
              <a:rPr lang="en-US" altLang="zh-CN" dirty="0"/>
              <a:t>&amp;</a:t>
            </a:r>
            <a:r>
              <a:rPr lang="zh-CN" altLang="en-US" dirty="0"/>
              <a:t>管报灵活高效出具</a:t>
            </a:r>
          </a:p>
        </p:txBody>
      </p:sp>
      <p:pic>
        <p:nvPicPr>
          <p:cNvPr id="27" name="Picture 4" descr="上海汽车国际商贸有限公司">
            <a:extLst>
              <a:ext uri="{FF2B5EF4-FFF2-40B4-BE49-F238E27FC236}">
                <a16:creationId xmlns:a16="http://schemas.microsoft.com/office/drawing/2014/main" id="{04750B97-FA23-D894-3A5F-22C4314E483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896" t="38779" r="10238" b="36817"/>
          <a:stretch/>
        </p:blipFill>
        <p:spPr bwMode="auto">
          <a:xfrm>
            <a:off x="10417616" y="324245"/>
            <a:ext cx="1440000" cy="475740"/>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a:extLst>
              <a:ext uri="{FF2B5EF4-FFF2-40B4-BE49-F238E27FC236}">
                <a16:creationId xmlns:a16="http://schemas.microsoft.com/office/drawing/2014/main" id="{32DE08EF-BB40-4E97-56AA-374747C2406E}"/>
              </a:ext>
            </a:extLst>
          </p:cNvPr>
          <p:cNvSpPr/>
          <p:nvPr/>
        </p:nvSpPr>
        <p:spPr>
          <a:xfrm>
            <a:off x="5123899" y="2454193"/>
            <a:ext cx="6733717" cy="2960611"/>
          </a:xfrm>
          <a:prstGeom prst="rect">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微软雅黑" panose="020B0503020204020204" pitchFamily="34" charset="-122"/>
            </a:endParaRPr>
          </a:p>
        </p:txBody>
      </p:sp>
      <p:sp>
        <p:nvSpPr>
          <p:cNvPr id="29" name="圆角矩形 11">
            <a:extLst>
              <a:ext uri="{FF2B5EF4-FFF2-40B4-BE49-F238E27FC236}">
                <a16:creationId xmlns:a16="http://schemas.microsoft.com/office/drawing/2014/main" id="{5E9E41BE-C657-3196-B404-F4F2BBA74100}"/>
              </a:ext>
            </a:extLst>
          </p:cNvPr>
          <p:cNvSpPr/>
          <p:nvPr/>
        </p:nvSpPr>
        <p:spPr>
          <a:xfrm>
            <a:off x="785194" y="929270"/>
            <a:ext cx="4046559" cy="2033490"/>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微软雅黑" panose="020B0503020204020204" pitchFamily="34" charset="-122"/>
            </a:endParaRPr>
          </a:p>
        </p:txBody>
      </p:sp>
      <p:sp>
        <p:nvSpPr>
          <p:cNvPr id="41" name="矩形 40">
            <a:extLst>
              <a:ext uri="{FF2B5EF4-FFF2-40B4-BE49-F238E27FC236}">
                <a16:creationId xmlns:a16="http://schemas.microsoft.com/office/drawing/2014/main" id="{DEE2AD5A-5337-8245-F037-3CBF91D649B3}"/>
              </a:ext>
            </a:extLst>
          </p:cNvPr>
          <p:cNvSpPr/>
          <p:nvPr/>
        </p:nvSpPr>
        <p:spPr>
          <a:xfrm>
            <a:off x="5138619" y="991146"/>
            <a:ext cx="6723961" cy="1182200"/>
          </a:xfrm>
          <a:prstGeom prst="rect">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微软雅黑" panose="020B0503020204020204" pitchFamily="34" charset="-122"/>
            </a:endParaRPr>
          </a:p>
        </p:txBody>
      </p:sp>
      <p:sp>
        <p:nvSpPr>
          <p:cNvPr id="68" name="文本框 67">
            <a:extLst>
              <a:ext uri="{FF2B5EF4-FFF2-40B4-BE49-F238E27FC236}">
                <a16:creationId xmlns:a16="http://schemas.microsoft.com/office/drawing/2014/main" id="{F41DC478-DD2D-0477-CAAE-7D3F5AA3F386}"/>
              </a:ext>
            </a:extLst>
          </p:cNvPr>
          <p:cNvSpPr txBox="1"/>
          <p:nvPr/>
        </p:nvSpPr>
        <p:spPr>
          <a:xfrm>
            <a:off x="5133655" y="929269"/>
            <a:ext cx="6723961" cy="276999"/>
          </a:xfrm>
          <a:prstGeom prst="rect">
            <a:avLst/>
          </a:prstGeom>
          <a:solidFill>
            <a:srgbClr val="535EFF"/>
          </a:solid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1" sz="1200" b="0" i="0" u="none" strike="noStrike" cap="none" spc="0" normalizeH="0" baseline="0">
                <a:ln>
                  <a:noFill/>
                </a:ln>
                <a:solidFill>
                  <a:srgbClr val="FFFFFF"/>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pitchFamily="34" charset="-122"/>
              </a:rPr>
              <a:t>      背景</a:t>
            </a:r>
          </a:p>
        </p:txBody>
      </p:sp>
      <p:sp>
        <p:nvSpPr>
          <p:cNvPr id="69" name="文本框 68">
            <a:extLst>
              <a:ext uri="{FF2B5EF4-FFF2-40B4-BE49-F238E27FC236}">
                <a16:creationId xmlns:a16="http://schemas.microsoft.com/office/drawing/2014/main" id="{D35A722E-F595-C1B7-6439-75AD1CFC50EB}"/>
              </a:ext>
            </a:extLst>
          </p:cNvPr>
          <p:cNvSpPr txBox="1"/>
          <p:nvPr/>
        </p:nvSpPr>
        <p:spPr>
          <a:xfrm>
            <a:off x="5133655" y="2264199"/>
            <a:ext cx="6723961" cy="276999"/>
          </a:xfrm>
          <a:prstGeom prst="rect">
            <a:avLst/>
          </a:prstGeom>
          <a:solidFill>
            <a:srgbClr val="535EFF"/>
          </a:solid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1" sz="1200" b="0" i="0" u="none" strike="noStrike" cap="none" spc="0" normalizeH="0" baseline="0">
                <a:ln>
                  <a:noFill/>
                </a:ln>
                <a:solidFill>
                  <a:srgbClr val="FFFFFF"/>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pitchFamily="34" charset="-122"/>
              </a:rPr>
              <a:t>      方案</a:t>
            </a:r>
          </a:p>
        </p:txBody>
      </p:sp>
      <p:sp>
        <p:nvSpPr>
          <p:cNvPr id="70" name="矩形 69">
            <a:extLst>
              <a:ext uri="{FF2B5EF4-FFF2-40B4-BE49-F238E27FC236}">
                <a16:creationId xmlns:a16="http://schemas.microsoft.com/office/drawing/2014/main" id="{4713F746-9076-600F-A431-750956AC2E5C}"/>
              </a:ext>
            </a:extLst>
          </p:cNvPr>
          <p:cNvSpPr/>
          <p:nvPr/>
        </p:nvSpPr>
        <p:spPr>
          <a:xfrm>
            <a:off x="5128863" y="5467760"/>
            <a:ext cx="6723961" cy="1236361"/>
          </a:xfrm>
          <a:prstGeom prst="rect">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sym typeface="微软雅黑" panose="020B0503020204020204" pitchFamily="34" charset="-122"/>
            </a:endParaRPr>
          </a:p>
        </p:txBody>
      </p:sp>
      <p:sp>
        <p:nvSpPr>
          <p:cNvPr id="71" name="文本框 70">
            <a:extLst>
              <a:ext uri="{FF2B5EF4-FFF2-40B4-BE49-F238E27FC236}">
                <a16:creationId xmlns:a16="http://schemas.microsoft.com/office/drawing/2014/main" id="{F29860F6-1642-BB1F-866C-74E4DF51C9E9}"/>
              </a:ext>
            </a:extLst>
          </p:cNvPr>
          <p:cNvSpPr txBox="1"/>
          <p:nvPr/>
        </p:nvSpPr>
        <p:spPr>
          <a:xfrm>
            <a:off x="5123899" y="5467760"/>
            <a:ext cx="6723961" cy="276999"/>
          </a:xfrm>
          <a:prstGeom prst="rect">
            <a:avLst/>
          </a:prstGeom>
          <a:solidFill>
            <a:srgbClr val="535EFF"/>
          </a:solidFill>
        </p:spPr>
        <p:txBody>
          <a:bodyPr wrap="square" rtlCol="0">
            <a:spAutoFit/>
          </a:bodyPr>
          <a:lstStyle>
            <a:defPPr>
              <a:defRPr lang="zh-CN"/>
            </a:defPPr>
            <a:lvl1pPr marR="0" lvl="0" indent="0" fontAlgn="auto">
              <a:lnSpc>
                <a:spcPct val="100000"/>
              </a:lnSpc>
              <a:spcBef>
                <a:spcPts val="0"/>
              </a:spcBef>
              <a:spcAft>
                <a:spcPts val="0"/>
              </a:spcAft>
              <a:buClrTx/>
              <a:buSzTx/>
              <a:buFontTx/>
              <a:buNone/>
              <a:tabLst/>
              <a:defRPr kumimoji="1" sz="1200" b="0" i="0" u="none" strike="noStrike" cap="none" spc="0" normalizeH="0" baseline="0">
                <a:ln>
                  <a:noFill/>
                </a:ln>
                <a:solidFill>
                  <a:srgbClr val="FFFFFF"/>
                </a:solidFill>
                <a:effectLst/>
                <a:uLnTx/>
                <a:uFillTx/>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sym typeface="微软雅黑" panose="020B0503020204020204" pitchFamily="34" charset="-122"/>
              </a:rPr>
              <a:t>      价值</a:t>
            </a:r>
          </a:p>
        </p:txBody>
      </p:sp>
      <p:sp>
        <p:nvSpPr>
          <p:cNvPr id="75" name="Flowchart: Alternate Process 23">
            <a:extLst>
              <a:ext uri="{FF2B5EF4-FFF2-40B4-BE49-F238E27FC236}">
                <a16:creationId xmlns:a16="http://schemas.microsoft.com/office/drawing/2014/main" id="{D8374FA8-36B3-192C-9A70-04001D23BE37}"/>
              </a:ext>
            </a:extLst>
          </p:cNvPr>
          <p:cNvSpPr/>
          <p:nvPr/>
        </p:nvSpPr>
        <p:spPr>
          <a:xfrm>
            <a:off x="1522091" y="3051264"/>
            <a:ext cx="1037296" cy="329666"/>
          </a:xfrm>
          <a:prstGeom prst="flowChartAlternateProcess">
            <a:avLst/>
          </a:prstGeom>
          <a:solidFill>
            <a:srgbClr val="535E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4F7F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合并报表</a:t>
            </a:r>
          </a:p>
        </p:txBody>
      </p:sp>
      <p:sp>
        <p:nvSpPr>
          <p:cNvPr id="111" name="Flowchart: Alternate Process 23">
            <a:extLst>
              <a:ext uri="{FF2B5EF4-FFF2-40B4-BE49-F238E27FC236}">
                <a16:creationId xmlns:a16="http://schemas.microsoft.com/office/drawing/2014/main" id="{0C2056B6-90B4-EEB5-4A1E-AAF06706989F}"/>
              </a:ext>
            </a:extLst>
          </p:cNvPr>
          <p:cNvSpPr/>
          <p:nvPr/>
        </p:nvSpPr>
        <p:spPr>
          <a:xfrm>
            <a:off x="2851532" y="3045611"/>
            <a:ext cx="1037296" cy="340972"/>
          </a:xfrm>
          <a:prstGeom prst="flowChartAlternateProcess">
            <a:avLst/>
          </a:prstGeom>
          <a:solidFill>
            <a:srgbClr val="535E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4F7F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关联交易对账</a:t>
            </a:r>
          </a:p>
        </p:txBody>
      </p:sp>
      <p:pic>
        <p:nvPicPr>
          <p:cNvPr id="112" name="图片 111">
            <a:extLst>
              <a:ext uri="{FF2B5EF4-FFF2-40B4-BE49-F238E27FC236}">
                <a16:creationId xmlns:a16="http://schemas.microsoft.com/office/drawing/2014/main" id="{FF2452FC-F6A6-7D9B-6A3D-42276DCCF0EC}"/>
              </a:ext>
            </a:extLst>
          </p:cNvPr>
          <p:cNvPicPr>
            <a:picLocks noChangeAspect="1"/>
          </p:cNvPicPr>
          <p:nvPr/>
        </p:nvPicPr>
        <p:blipFill>
          <a:blip r:embed="rId8"/>
          <a:stretch>
            <a:fillRect/>
          </a:stretch>
        </p:blipFill>
        <p:spPr>
          <a:xfrm>
            <a:off x="485785" y="3512796"/>
            <a:ext cx="4552559" cy="2869092"/>
          </a:xfrm>
          <a:prstGeom prst="rect">
            <a:avLst/>
          </a:prstGeom>
        </p:spPr>
      </p:pic>
      <p:sp>
        <p:nvSpPr>
          <p:cNvPr id="113" name="文本框 112">
            <a:extLst>
              <a:ext uri="{FF2B5EF4-FFF2-40B4-BE49-F238E27FC236}">
                <a16:creationId xmlns:a16="http://schemas.microsoft.com/office/drawing/2014/main" id="{8B07BEE3-182B-E122-B079-EAFACE8B3757}"/>
              </a:ext>
            </a:extLst>
          </p:cNvPr>
          <p:cNvSpPr txBox="1"/>
          <p:nvPr/>
        </p:nvSpPr>
        <p:spPr>
          <a:xfrm>
            <a:off x="1026946" y="973305"/>
            <a:ext cx="3528785" cy="1989455"/>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上海汽车国际商贸有限公司</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致力于打造全球营销平台</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全球贸易平台</a:t>
            </a:r>
            <a:r>
              <a:rPr kumimoji="1" lang="en-US" altLang="zh-CN"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a:t>
            </a:r>
            <a:r>
              <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rPr>
              <a:t>全球投资平台的上汽全球通商模式，是上汽集团国际化战略的实施者和急先锋。 目前公司已于欧洲、澳大利亚、中东、南美等地设立分公司，于沙特、越南设立办事处；在埃及成立合资公司，未来还将在菲律宾、墨西哥等地开设新的办事处，继续深化上汽集团国际经营的全球布局。</a:t>
            </a:r>
            <a:endParaRPr kumimoji="1" lang="zh-CN" altLang="en-US" sz="12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14" name="矩形 113">
            <a:extLst>
              <a:ext uri="{FF2B5EF4-FFF2-40B4-BE49-F238E27FC236}">
                <a16:creationId xmlns:a16="http://schemas.microsoft.com/office/drawing/2014/main" id="{07D7C97C-6E5F-D7BD-5277-105DCBEC1CA5}"/>
              </a:ext>
            </a:extLst>
          </p:cNvPr>
          <p:cNvSpPr/>
          <p:nvPr/>
        </p:nvSpPr>
        <p:spPr>
          <a:xfrm>
            <a:off x="1036020" y="3817257"/>
            <a:ext cx="3414360"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15" name="文本框 114">
            <a:extLst>
              <a:ext uri="{FF2B5EF4-FFF2-40B4-BE49-F238E27FC236}">
                <a16:creationId xmlns:a16="http://schemas.microsoft.com/office/drawing/2014/main" id="{5441D1BA-5D90-8FD3-AACF-3F934AB21180}"/>
              </a:ext>
            </a:extLst>
          </p:cNvPr>
          <p:cNvSpPr txBox="1"/>
          <p:nvPr>
            <p:custDataLst>
              <p:tags r:id="rId1"/>
            </p:custDataLst>
          </p:nvPr>
        </p:nvSpPr>
        <p:spPr>
          <a:xfrm>
            <a:off x="5225097" y="5816523"/>
            <a:ext cx="173580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合规、可信提高财务数据</a:t>
            </a:r>
          </a:p>
        </p:txBody>
      </p:sp>
      <p:sp>
        <p:nvSpPr>
          <p:cNvPr id="116" name="Rectangle 10">
            <a:extLst>
              <a:ext uri="{FF2B5EF4-FFF2-40B4-BE49-F238E27FC236}">
                <a16:creationId xmlns:a16="http://schemas.microsoft.com/office/drawing/2014/main" id="{DFB39486-2BF8-B1C2-D8BB-52E8FFC6BA39}"/>
              </a:ext>
            </a:extLst>
          </p:cNvPr>
          <p:cNvSpPr/>
          <p:nvPr>
            <p:custDataLst>
              <p:tags r:id="rId2"/>
            </p:custDataLst>
          </p:nvPr>
        </p:nvSpPr>
        <p:spPr>
          <a:xfrm>
            <a:off x="8847455" y="2310074"/>
            <a:ext cx="1279525" cy="1229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79995" rtlCol="0" anchor="ctr" anchorCtr="0"/>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zh-CN" altLang="en-US" sz="1200" b="0" i="0" u="none" strike="noStrike" kern="1200" cap="none" spc="0" normalizeH="0" baseline="0" noProof="0" dirty="0">
              <a:ln>
                <a:noFill/>
              </a:ln>
              <a:solidFill>
                <a:srgbClr val="2A2A2B"/>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117" name="文本框 116">
            <a:extLst>
              <a:ext uri="{FF2B5EF4-FFF2-40B4-BE49-F238E27FC236}">
                <a16:creationId xmlns:a16="http://schemas.microsoft.com/office/drawing/2014/main" id="{C5FD34CE-CB50-21F8-1624-D6F537FD185B}"/>
              </a:ext>
            </a:extLst>
          </p:cNvPr>
          <p:cNvSpPr txBox="1"/>
          <p:nvPr/>
        </p:nvSpPr>
        <p:spPr>
          <a:xfrm>
            <a:off x="5217422" y="6052496"/>
            <a:ext cx="2000704" cy="507831"/>
          </a:xfrm>
          <a:prstGeom prst="rect">
            <a:avLst/>
          </a:prstGeom>
          <a:noFill/>
        </p:spPr>
        <p:txBody>
          <a:bodyPr wrap="square">
            <a:spAutoFit/>
          </a:bodyPr>
          <a:lstStyle>
            <a:defPPr>
              <a:defRPr lang="zh-CN"/>
            </a:defPPr>
            <a:lvl1pPr marR="0" indent="0" fontAlgn="auto">
              <a:lnSpc>
                <a:spcPct val="130000"/>
              </a:lnSpc>
              <a:spcBef>
                <a:spcPts val="0"/>
              </a:spcBef>
              <a:spcAft>
                <a:spcPts val="0"/>
              </a:spcAft>
              <a:buClrTx/>
              <a:buSzTx/>
              <a:buFontTx/>
              <a:buNone/>
              <a:defRPr kumimoji="1" sz="1200" b="0" i="0" cap="none" spc="0" normalizeH="0" baseline="0">
                <a:solidFill>
                  <a:srgbClr val="19093E"/>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40" normalizeH="0" baseline="0" noProof="0" dirty="0">
                <a:ln>
                  <a:noFill/>
                </a:ln>
                <a:solidFill>
                  <a:srgbClr val="000000">
                    <a:alpha val="100000"/>
                  </a:srgbClr>
                </a:solidFill>
                <a:effectLst/>
                <a:uLnTx/>
                <a:uFillTx/>
                <a:latin typeface="微软雅黑" charset="0"/>
                <a:ea typeface="微软雅黑" charset="0"/>
                <a:cs typeface="SimHei"/>
              </a:rPr>
              <a:t>实现海内外全天候</a:t>
            </a:r>
            <a:r>
              <a:rPr kumimoji="1" lang="zh-CN" altLang="en-US" sz="900" b="0" i="0" u="none" strike="noStrike" kern="1200" cap="none" spc="0" normalizeH="0" baseline="0" noProof="0" dirty="0">
                <a:ln>
                  <a:noFill/>
                </a:ln>
                <a:solidFill>
                  <a:srgbClr val="19093E"/>
                </a:solidFill>
                <a:effectLst/>
                <a:uLnTx/>
                <a:uFillTx/>
                <a:latin typeface="微软雅黑" charset="0"/>
                <a:ea typeface="微软雅黑" charset="0"/>
                <a:cs typeface="微软雅黑" charset="-122"/>
                <a:sym typeface="+mn-ea"/>
              </a:rPr>
              <a:t>对账并及时发现对账差异并入账</a:t>
            </a:r>
            <a:r>
              <a:rPr kumimoji="1" lang="zh-CN" altLang="en-US" sz="900" b="0" i="0" u="none" strike="noStrike" kern="0" cap="none" spc="-40" normalizeH="0" baseline="0" noProof="0" dirty="0">
                <a:ln>
                  <a:noFill/>
                </a:ln>
                <a:solidFill>
                  <a:srgbClr val="000000">
                    <a:alpha val="100000"/>
                  </a:srgbClr>
                </a:solidFill>
                <a:effectLst/>
                <a:uLnTx/>
                <a:uFillTx/>
                <a:latin typeface="微软雅黑" charset="0"/>
                <a:ea typeface="微软雅黑" charset="0"/>
                <a:cs typeface="+mn-cs"/>
                <a:sym typeface="+mn-ea"/>
              </a:rPr>
              <a:t>调整，提高财务核算的及时性与准确性</a:t>
            </a:r>
          </a:p>
        </p:txBody>
      </p:sp>
      <p:sp>
        <p:nvSpPr>
          <p:cNvPr id="118" name="文本框 117">
            <a:extLst>
              <a:ext uri="{FF2B5EF4-FFF2-40B4-BE49-F238E27FC236}">
                <a16:creationId xmlns:a16="http://schemas.microsoft.com/office/drawing/2014/main" id="{9CA46DE8-9ADE-5AEC-F85F-8FB990C860A5}"/>
              </a:ext>
            </a:extLst>
          </p:cNvPr>
          <p:cNvSpPr txBox="1"/>
          <p:nvPr>
            <p:custDataLst>
              <p:tags r:id="rId3"/>
            </p:custDataLst>
          </p:nvPr>
        </p:nvSpPr>
        <p:spPr>
          <a:xfrm>
            <a:off x="7437383" y="5821817"/>
            <a:ext cx="1805211"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集团报表效率提升</a:t>
            </a:r>
          </a:p>
        </p:txBody>
      </p:sp>
      <p:sp>
        <p:nvSpPr>
          <p:cNvPr id="119" name="文本框 118">
            <a:extLst>
              <a:ext uri="{FF2B5EF4-FFF2-40B4-BE49-F238E27FC236}">
                <a16:creationId xmlns:a16="http://schemas.microsoft.com/office/drawing/2014/main" id="{4030A9DF-20AB-2D8E-4913-D883BFB71114}"/>
              </a:ext>
            </a:extLst>
          </p:cNvPr>
          <p:cNvSpPr txBox="1"/>
          <p:nvPr/>
        </p:nvSpPr>
        <p:spPr>
          <a:xfrm>
            <a:off x="7429709" y="6057790"/>
            <a:ext cx="2000704" cy="784830"/>
          </a:xfrm>
          <a:prstGeom prst="rect">
            <a:avLst/>
          </a:prstGeom>
          <a:noFill/>
        </p:spPr>
        <p:txBody>
          <a:bodyPr wrap="square">
            <a:spAutoFit/>
          </a:bodyPr>
          <a:lstStyle>
            <a:defPPr>
              <a:defRPr lang="zh-CN"/>
            </a:defPPr>
            <a:lvl1pPr marR="0" indent="0" fontAlgn="auto">
              <a:lnSpc>
                <a:spcPct val="130000"/>
              </a:lnSpc>
              <a:spcBef>
                <a:spcPts val="0"/>
              </a:spcBef>
              <a:spcAft>
                <a:spcPts val="0"/>
              </a:spcAft>
              <a:buClrTx/>
              <a:buSzTx/>
              <a:buFontTx/>
              <a:buNone/>
              <a:defRPr kumimoji="1" sz="1200" b="0" i="0" cap="none" spc="0" normalizeH="0" baseline="0">
                <a:solidFill>
                  <a:srgbClr val="19093E"/>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b="0" i="0" u="none" strike="noStrike" kern="0" cap="none" spc="-40" normalizeH="0" baseline="0" noProof="0" dirty="0">
                <a:ln>
                  <a:noFill/>
                </a:ln>
                <a:solidFill>
                  <a:srgbClr val="000000">
                    <a:alpha val="100000"/>
                  </a:srgbClr>
                </a:solidFill>
                <a:effectLst/>
                <a:uLnTx/>
                <a:uFillTx/>
                <a:latin typeface="微软雅黑" charset="0"/>
                <a:ea typeface="微软雅黑" charset="0"/>
                <a:cs typeface="SimHei"/>
                <a:sym typeface="+mn-ea"/>
              </a:rPr>
              <a:t>减轻月末对账压力，通过实时接取凭证</a:t>
            </a:r>
            <a:r>
              <a:rPr kumimoji="1" lang="zh-CN" altLang="en-US"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mn-ea"/>
              </a:rPr>
              <a:t>、订单，月中提前对账，智能快速调差缩短月末关联对账时间，提升报表出具效率</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20" name="文本框 119">
            <a:extLst>
              <a:ext uri="{FF2B5EF4-FFF2-40B4-BE49-F238E27FC236}">
                <a16:creationId xmlns:a16="http://schemas.microsoft.com/office/drawing/2014/main" id="{C8B9DE56-947C-B8E1-4286-49735603EA1F}"/>
              </a:ext>
            </a:extLst>
          </p:cNvPr>
          <p:cNvSpPr txBox="1"/>
          <p:nvPr>
            <p:custDataLst>
              <p:tags r:id="rId4"/>
            </p:custDataLst>
          </p:nvPr>
        </p:nvSpPr>
        <p:spPr>
          <a:xfrm>
            <a:off x="9560261" y="5821817"/>
            <a:ext cx="2050381"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提高核算水平，提升财务绩效</a:t>
            </a:r>
          </a:p>
        </p:txBody>
      </p:sp>
      <p:sp>
        <p:nvSpPr>
          <p:cNvPr id="121" name="文本框 120">
            <a:extLst>
              <a:ext uri="{FF2B5EF4-FFF2-40B4-BE49-F238E27FC236}">
                <a16:creationId xmlns:a16="http://schemas.microsoft.com/office/drawing/2014/main" id="{E46EAB2F-E2EA-5FEF-1F9C-E6DB4FC2FC6C}"/>
              </a:ext>
            </a:extLst>
          </p:cNvPr>
          <p:cNvSpPr txBox="1"/>
          <p:nvPr/>
        </p:nvSpPr>
        <p:spPr>
          <a:xfrm>
            <a:off x="9541519" y="6050814"/>
            <a:ext cx="2205312" cy="784830"/>
          </a:xfrm>
          <a:prstGeom prst="rect">
            <a:avLst/>
          </a:prstGeom>
          <a:noFill/>
        </p:spPr>
        <p:txBody>
          <a:bodyPr wrap="square">
            <a:spAutoFit/>
          </a:bodyPr>
          <a:lstStyle>
            <a:defPPr>
              <a:defRPr lang="zh-CN"/>
            </a:defPPr>
            <a:lvl1pPr marR="0" indent="0" fontAlgn="auto">
              <a:lnSpc>
                <a:spcPct val="130000"/>
              </a:lnSpc>
              <a:spcBef>
                <a:spcPts val="0"/>
              </a:spcBef>
              <a:spcAft>
                <a:spcPts val="0"/>
              </a:spcAft>
              <a:buClrTx/>
              <a:buSzTx/>
              <a:buFontTx/>
              <a:buNone/>
              <a:defRPr kumimoji="1" sz="1200" b="0" i="0" cap="none" spc="0" normalizeH="0" baseline="0">
                <a:solidFill>
                  <a:srgbClr val="19093E"/>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mn-ea"/>
              </a:rPr>
              <a:t>以对账</a:t>
            </a:r>
            <a:r>
              <a:rPr kumimoji="1" lang="en-US" altLang="zh-CN"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mn-ea"/>
              </a:rPr>
              <a:t>&amp;</a:t>
            </a:r>
            <a:r>
              <a:rPr kumimoji="1" lang="zh-CN" altLang="en-US"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mn-ea"/>
              </a:rPr>
              <a:t>合并项目为切入，梳理高频次关联交易数据差异动因，配合前端核算、业务系统提出标准化建议，提升集团关联数据核算水平</a:t>
            </a:r>
            <a:endParaRPr kumimoji="1" lang="zh-CN" altLang="zh-CN"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900" b="0" i="0" u="none" strike="noStrike" kern="1200" cap="none" spc="0" normalizeH="0" baseline="0" noProof="0" dirty="0">
              <a:ln>
                <a:noFill/>
              </a:ln>
              <a:solidFill>
                <a:srgbClr val="19093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22" name="文本框 121">
            <a:extLst>
              <a:ext uri="{FF2B5EF4-FFF2-40B4-BE49-F238E27FC236}">
                <a16:creationId xmlns:a16="http://schemas.microsoft.com/office/drawing/2014/main" id="{2AEAD159-7A0F-1705-8A29-22461B636D56}"/>
              </a:ext>
            </a:extLst>
          </p:cNvPr>
          <p:cNvSpPr txBox="1"/>
          <p:nvPr/>
        </p:nvSpPr>
        <p:spPr>
          <a:xfrm>
            <a:off x="5262638" y="1289394"/>
            <a:ext cx="650501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上汽国际在近</a:t>
            </a:r>
            <a:r>
              <a:rPr kumimoji="0" lang="en-US" altLang="zh-CN" sz="1200" b="0" i="0" u="none" strike="noStrike" kern="1200" cap="none" spc="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10</a:t>
            </a:r>
            <a:r>
              <a:rPr kumimoji="0" lang="zh-CN" altLang="en-US" sz="1200" b="0" i="0" u="none" strike="noStrike" kern="1200" cap="none" spc="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的发展中，已经逐步完成了全球布局，并且成为上汽集团下重要的收入板块。但受到各国信息化水平、财务水平、时差等因素的影响，集团报表报送的准确性、及时性受到严重调整。因此，希望通过构建“跨时差、跨文化、跨语言”的合并</a:t>
            </a:r>
            <a:r>
              <a:rPr kumimoji="0" lang="en-US" altLang="zh-CN" sz="1200" b="0" i="0" u="none" strike="noStrike" kern="1200" cap="none" spc="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&amp;</a:t>
            </a:r>
            <a:r>
              <a:rPr kumimoji="0" lang="zh-CN" altLang="en-US" sz="1200" b="0" i="0" u="none" strike="noStrike" kern="1200" cap="none" spc="0" normalizeH="0" baseline="0" noProof="0" dirty="0">
                <a:ln>
                  <a:noFill/>
                </a:ln>
                <a:solidFill>
                  <a:srgbClr val="111272"/>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对账系统，实现上汽国际板块整体报表的提速提质。</a:t>
            </a:r>
          </a:p>
        </p:txBody>
      </p:sp>
      <p:pic>
        <p:nvPicPr>
          <p:cNvPr id="123" name="图片 122">
            <a:extLst>
              <a:ext uri="{FF2B5EF4-FFF2-40B4-BE49-F238E27FC236}">
                <a16:creationId xmlns:a16="http://schemas.microsoft.com/office/drawing/2014/main" id="{014704EB-08A3-F469-A57D-722E2C7F7DFE}"/>
              </a:ext>
            </a:extLst>
          </p:cNvPr>
          <p:cNvPicPr>
            <a:picLocks noChangeAspect="1"/>
          </p:cNvPicPr>
          <p:nvPr/>
        </p:nvPicPr>
        <p:blipFill>
          <a:blip r:embed="rId9"/>
          <a:stretch>
            <a:fillRect/>
          </a:stretch>
        </p:blipFill>
        <p:spPr>
          <a:xfrm>
            <a:off x="1016003" y="3649133"/>
            <a:ext cx="3485180" cy="2205623"/>
          </a:xfrm>
          <a:prstGeom prst="rect">
            <a:avLst/>
          </a:prstGeom>
        </p:spPr>
      </p:pic>
      <p:sp>
        <p:nvSpPr>
          <p:cNvPr id="124" name="矩形 123">
            <a:extLst>
              <a:ext uri="{FF2B5EF4-FFF2-40B4-BE49-F238E27FC236}">
                <a16:creationId xmlns:a16="http://schemas.microsoft.com/office/drawing/2014/main" id="{C84915FD-A7FE-A424-C543-97F024836985}"/>
              </a:ext>
            </a:extLst>
          </p:cNvPr>
          <p:cNvSpPr/>
          <p:nvPr/>
        </p:nvSpPr>
        <p:spPr>
          <a:xfrm>
            <a:off x="5330489" y="2651225"/>
            <a:ext cx="481397" cy="335618"/>
          </a:xfrm>
          <a:prstGeom prst="rect">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5" name="矩形 124">
            <a:extLst>
              <a:ext uri="{FF2B5EF4-FFF2-40B4-BE49-F238E27FC236}">
                <a16:creationId xmlns:a16="http://schemas.microsoft.com/office/drawing/2014/main" id="{7E325957-AE95-44BF-8EE4-F920F4FCD122}"/>
              </a:ext>
            </a:extLst>
          </p:cNvPr>
          <p:cNvSpPr/>
          <p:nvPr/>
        </p:nvSpPr>
        <p:spPr>
          <a:xfrm>
            <a:off x="5330489" y="3028322"/>
            <a:ext cx="481397" cy="1177945"/>
          </a:xfrm>
          <a:prstGeom prst="rect">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6" name="矩形 125">
            <a:extLst>
              <a:ext uri="{FF2B5EF4-FFF2-40B4-BE49-F238E27FC236}">
                <a16:creationId xmlns:a16="http://schemas.microsoft.com/office/drawing/2014/main" id="{0A41B110-C700-D94D-7748-A731AA491966}"/>
              </a:ext>
            </a:extLst>
          </p:cNvPr>
          <p:cNvSpPr/>
          <p:nvPr/>
        </p:nvSpPr>
        <p:spPr>
          <a:xfrm>
            <a:off x="5330489" y="4280053"/>
            <a:ext cx="481397" cy="722601"/>
          </a:xfrm>
          <a:prstGeom prst="rect">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7" name="矩形 126">
            <a:extLst>
              <a:ext uri="{FF2B5EF4-FFF2-40B4-BE49-F238E27FC236}">
                <a16:creationId xmlns:a16="http://schemas.microsoft.com/office/drawing/2014/main" id="{CD33E26A-58E7-8D5F-87E8-8B205A43E09C}"/>
              </a:ext>
            </a:extLst>
          </p:cNvPr>
          <p:cNvSpPr/>
          <p:nvPr/>
        </p:nvSpPr>
        <p:spPr>
          <a:xfrm>
            <a:off x="5330489" y="5072402"/>
            <a:ext cx="481397" cy="250459"/>
          </a:xfrm>
          <a:prstGeom prst="rect">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8" name="矩形 127">
            <a:extLst>
              <a:ext uri="{FF2B5EF4-FFF2-40B4-BE49-F238E27FC236}">
                <a16:creationId xmlns:a16="http://schemas.microsoft.com/office/drawing/2014/main" id="{CBE8518D-DEE6-3ADF-EC1E-8E9A8B8A76D0}"/>
              </a:ext>
            </a:extLst>
          </p:cNvPr>
          <p:cNvSpPr/>
          <p:nvPr/>
        </p:nvSpPr>
        <p:spPr>
          <a:xfrm>
            <a:off x="5914054" y="2651225"/>
            <a:ext cx="4324720" cy="335618"/>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29" name="矩形 128">
            <a:extLst>
              <a:ext uri="{FF2B5EF4-FFF2-40B4-BE49-F238E27FC236}">
                <a16:creationId xmlns:a16="http://schemas.microsoft.com/office/drawing/2014/main" id="{2F4537EB-345D-D799-8EC1-EE839841BA1B}"/>
              </a:ext>
            </a:extLst>
          </p:cNvPr>
          <p:cNvSpPr/>
          <p:nvPr/>
        </p:nvSpPr>
        <p:spPr>
          <a:xfrm>
            <a:off x="5914055" y="3028322"/>
            <a:ext cx="1776250" cy="1177945"/>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0" name="矩形 129">
            <a:extLst>
              <a:ext uri="{FF2B5EF4-FFF2-40B4-BE49-F238E27FC236}">
                <a16:creationId xmlns:a16="http://schemas.microsoft.com/office/drawing/2014/main" id="{47B3FB72-F64C-4C7B-B407-EF0588D12C40}"/>
              </a:ext>
            </a:extLst>
          </p:cNvPr>
          <p:cNvSpPr/>
          <p:nvPr/>
        </p:nvSpPr>
        <p:spPr>
          <a:xfrm>
            <a:off x="5914054" y="4280053"/>
            <a:ext cx="5696587" cy="722601"/>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1" name="矩形 130">
            <a:extLst>
              <a:ext uri="{FF2B5EF4-FFF2-40B4-BE49-F238E27FC236}">
                <a16:creationId xmlns:a16="http://schemas.microsoft.com/office/drawing/2014/main" id="{1DC6D82F-CE37-B261-4226-EA54AD65DDD3}"/>
              </a:ext>
            </a:extLst>
          </p:cNvPr>
          <p:cNvSpPr/>
          <p:nvPr/>
        </p:nvSpPr>
        <p:spPr>
          <a:xfrm>
            <a:off x="5914054" y="5072403"/>
            <a:ext cx="5696587" cy="242822"/>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2" name="文本框 131">
            <a:extLst>
              <a:ext uri="{FF2B5EF4-FFF2-40B4-BE49-F238E27FC236}">
                <a16:creationId xmlns:a16="http://schemas.microsoft.com/office/drawing/2014/main" id="{9231B00E-BDD1-1247-4F36-D51D844C3092}"/>
              </a:ext>
            </a:extLst>
          </p:cNvPr>
          <p:cNvSpPr txBox="1"/>
          <p:nvPr/>
        </p:nvSpPr>
        <p:spPr>
          <a:xfrm>
            <a:off x="5315769" y="2722348"/>
            <a:ext cx="490988" cy="184666"/>
          </a:xfrm>
          <a:prstGeom prst="rect">
            <a:avLst/>
          </a:prstGeom>
          <a:noFill/>
        </p:spPr>
        <p:txBody>
          <a:bodyPr wrap="none" lIns="90000" rtlCol="0" anchor="ctr">
            <a:spAutoFit/>
          </a:bodyPr>
          <a:lstStyle/>
          <a:p>
            <a:r>
              <a:rPr kumimoji="1" lang="zh-CN" altLang="en-US" sz="600" dirty="0">
                <a:solidFill>
                  <a:srgbClr val="FFFFFF"/>
                </a:solidFill>
                <a:latin typeface="Microsoft YaHei" panose="020B0503020204020204" pitchFamily="34" charset="-122"/>
                <a:ea typeface="Microsoft YaHei" panose="020B0503020204020204" pitchFamily="34" charset="-122"/>
              </a:rPr>
              <a:t>报表展示</a:t>
            </a:r>
          </a:p>
        </p:txBody>
      </p:sp>
      <p:sp>
        <p:nvSpPr>
          <p:cNvPr id="133" name="文本框 132">
            <a:extLst>
              <a:ext uri="{FF2B5EF4-FFF2-40B4-BE49-F238E27FC236}">
                <a16:creationId xmlns:a16="http://schemas.microsoft.com/office/drawing/2014/main" id="{07795E3E-EAA5-6148-43EE-D719A4EA454D}"/>
              </a:ext>
            </a:extLst>
          </p:cNvPr>
          <p:cNvSpPr txBox="1"/>
          <p:nvPr/>
        </p:nvSpPr>
        <p:spPr>
          <a:xfrm>
            <a:off x="5386893" y="3390617"/>
            <a:ext cx="348739" cy="369332"/>
          </a:xfrm>
          <a:prstGeom prst="rect">
            <a:avLst/>
          </a:prstGeom>
          <a:noFill/>
        </p:spPr>
        <p:txBody>
          <a:bodyPr wrap="square" lIns="90000" rtlCol="0" anchor="ctr">
            <a:spAutoFit/>
          </a:bodyPr>
          <a:lstStyle/>
          <a:p>
            <a:r>
              <a:rPr kumimoji="1" lang="zh-CN" altLang="en-US" sz="600" dirty="0">
                <a:solidFill>
                  <a:srgbClr val="FFFFFF"/>
                </a:solidFill>
                <a:latin typeface="Microsoft YaHei" panose="020B0503020204020204" pitchFamily="34" charset="-122"/>
                <a:ea typeface="Microsoft YaHei" panose="020B0503020204020204" pitchFamily="34" charset="-122"/>
              </a:rPr>
              <a:t>数据加工处理</a:t>
            </a:r>
          </a:p>
        </p:txBody>
      </p:sp>
      <p:sp>
        <p:nvSpPr>
          <p:cNvPr id="134" name="文本框 133">
            <a:extLst>
              <a:ext uri="{FF2B5EF4-FFF2-40B4-BE49-F238E27FC236}">
                <a16:creationId xmlns:a16="http://schemas.microsoft.com/office/drawing/2014/main" id="{D1B23547-C7DF-0EB6-EE8B-4849FE8DB069}"/>
              </a:ext>
            </a:extLst>
          </p:cNvPr>
          <p:cNvSpPr txBox="1"/>
          <p:nvPr/>
        </p:nvSpPr>
        <p:spPr>
          <a:xfrm>
            <a:off x="5386893" y="4504630"/>
            <a:ext cx="348739" cy="276999"/>
          </a:xfrm>
          <a:prstGeom prst="rect">
            <a:avLst/>
          </a:prstGeom>
          <a:noFill/>
        </p:spPr>
        <p:txBody>
          <a:bodyPr wrap="square" lIns="90000" rtlCol="0" anchor="ctr">
            <a:spAutoFit/>
          </a:bodyPr>
          <a:lstStyle/>
          <a:p>
            <a:r>
              <a:rPr kumimoji="1" lang="zh-CN" altLang="en-US" sz="600" dirty="0">
                <a:solidFill>
                  <a:srgbClr val="FFFFFF"/>
                </a:solidFill>
                <a:latin typeface="Microsoft YaHei" panose="020B0503020204020204" pitchFamily="34" charset="-122"/>
                <a:ea typeface="Microsoft YaHei" panose="020B0503020204020204" pitchFamily="34" charset="-122"/>
              </a:rPr>
              <a:t>数据输入</a:t>
            </a:r>
          </a:p>
        </p:txBody>
      </p:sp>
      <p:sp>
        <p:nvSpPr>
          <p:cNvPr id="135" name="文本框 134">
            <a:extLst>
              <a:ext uri="{FF2B5EF4-FFF2-40B4-BE49-F238E27FC236}">
                <a16:creationId xmlns:a16="http://schemas.microsoft.com/office/drawing/2014/main" id="{66E4E4DD-C595-2CCE-9E66-37F78A24BFA7}"/>
              </a:ext>
            </a:extLst>
          </p:cNvPr>
          <p:cNvSpPr txBox="1"/>
          <p:nvPr/>
        </p:nvSpPr>
        <p:spPr>
          <a:xfrm>
            <a:off x="5315769" y="5113188"/>
            <a:ext cx="490988" cy="184666"/>
          </a:xfrm>
          <a:prstGeom prst="rect">
            <a:avLst/>
          </a:prstGeom>
          <a:noFill/>
        </p:spPr>
        <p:txBody>
          <a:bodyPr wrap="none" lIns="90000" rtlCol="0" anchor="ctr">
            <a:spAutoFit/>
          </a:bodyPr>
          <a:lstStyle/>
          <a:p>
            <a:r>
              <a:rPr kumimoji="1" lang="zh-CN" altLang="en-US" sz="600" dirty="0">
                <a:solidFill>
                  <a:srgbClr val="FFFFFF"/>
                </a:solidFill>
                <a:latin typeface="Microsoft YaHei" panose="020B0503020204020204" pitchFamily="34" charset="-122"/>
                <a:ea typeface="Microsoft YaHei" panose="020B0503020204020204" pitchFamily="34" charset="-122"/>
              </a:rPr>
              <a:t>基础功能</a:t>
            </a:r>
          </a:p>
        </p:txBody>
      </p:sp>
      <p:sp>
        <p:nvSpPr>
          <p:cNvPr id="136" name="三角形 38">
            <a:extLst>
              <a:ext uri="{FF2B5EF4-FFF2-40B4-BE49-F238E27FC236}">
                <a16:creationId xmlns:a16="http://schemas.microsoft.com/office/drawing/2014/main" id="{C117DD80-E48E-B945-4EC1-8A617C1FA77B}"/>
              </a:ext>
            </a:extLst>
          </p:cNvPr>
          <p:cNvSpPr/>
          <p:nvPr/>
        </p:nvSpPr>
        <p:spPr>
          <a:xfrm rot="5400000">
            <a:off x="5800716" y="2778934"/>
            <a:ext cx="105924" cy="91314"/>
          </a:xfrm>
          <a:prstGeom prst="triangle">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7" name="三角形 39">
            <a:extLst>
              <a:ext uri="{FF2B5EF4-FFF2-40B4-BE49-F238E27FC236}">
                <a16:creationId xmlns:a16="http://schemas.microsoft.com/office/drawing/2014/main" id="{54315073-E759-5E96-4DE4-E4BE3285788B}"/>
              </a:ext>
            </a:extLst>
          </p:cNvPr>
          <p:cNvSpPr/>
          <p:nvPr/>
        </p:nvSpPr>
        <p:spPr>
          <a:xfrm rot="5400000">
            <a:off x="5800716" y="3482877"/>
            <a:ext cx="105924" cy="91314"/>
          </a:xfrm>
          <a:prstGeom prst="triangle">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8" name="三角形 40">
            <a:extLst>
              <a:ext uri="{FF2B5EF4-FFF2-40B4-BE49-F238E27FC236}">
                <a16:creationId xmlns:a16="http://schemas.microsoft.com/office/drawing/2014/main" id="{B79D5A8D-1559-11DD-FC31-94DDF9070E15}"/>
              </a:ext>
            </a:extLst>
          </p:cNvPr>
          <p:cNvSpPr/>
          <p:nvPr/>
        </p:nvSpPr>
        <p:spPr>
          <a:xfrm rot="5400000">
            <a:off x="5800716" y="4663375"/>
            <a:ext cx="105924" cy="91314"/>
          </a:xfrm>
          <a:prstGeom prst="triangle">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39" name="三角形 41">
            <a:extLst>
              <a:ext uri="{FF2B5EF4-FFF2-40B4-BE49-F238E27FC236}">
                <a16:creationId xmlns:a16="http://schemas.microsoft.com/office/drawing/2014/main" id="{4F31DB51-4CE2-D6DD-E572-15AA1C856E39}"/>
              </a:ext>
            </a:extLst>
          </p:cNvPr>
          <p:cNvSpPr/>
          <p:nvPr/>
        </p:nvSpPr>
        <p:spPr>
          <a:xfrm rot="5400000">
            <a:off x="5800716" y="5141046"/>
            <a:ext cx="105924" cy="91314"/>
          </a:xfrm>
          <a:prstGeom prst="triangle">
            <a:avLst/>
          </a:prstGeom>
          <a:solidFill>
            <a:srgbClr val="535E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40" name="文本框 139">
            <a:extLst>
              <a:ext uri="{FF2B5EF4-FFF2-40B4-BE49-F238E27FC236}">
                <a16:creationId xmlns:a16="http://schemas.microsoft.com/office/drawing/2014/main" id="{98CE4E9D-8D01-37FC-0BA4-A37114B1F5F2}"/>
              </a:ext>
            </a:extLst>
          </p:cNvPr>
          <p:cNvSpPr txBox="1"/>
          <p:nvPr/>
        </p:nvSpPr>
        <p:spPr>
          <a:xfrm>
            <a:off x="5938075" y="2728391"/>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财务披露</a:t>
            </a:r>
          </a:p>
        </p:txBody>
      </p:sp>
      <p:sp>
        <p:nvSpPr>
          <p:cNvPr id="141" name="文本框 140">
            <a:extLst>
              <a:ext uri="{FF2B5EF4-FFF2-40B4-BE49-F238E27FC236}">
                <a16:creationId xmlns:a16="http://schemas.microsoft.com/office/drawing/2014/main" id="{D613F3D7-55C6-BB16-0644-140A1C92D847}"/>
              </a:ext>
            </a:extLst>
          </p:cNvPr>
          <p:cNvSpPr txBox="1"/>
          <p:nvPr/>
        </p:nvSpPr>
        <p:spPr>
          <a:xfrm>
            <a:off x="6412739" y="2728391"/>
            <a:ext cx="556297"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财报主表</a:t>
            </a:r>
          </a:p>
        </p:txBody>
      </p:sp>
      <p:sp>
        <p:nvSpPr>
          <p:cNvPr id="142" name="文本框 141">
            <a:extLst>
              <a:ext uri="{FF2B5EF4-FFF2-40B4-BE49-F238E27FC236}">
                <a16:creationId xmlns:a16="http://schemas.microsoft.com/office/drawing/2014/main" id="{FD7055E6-D294-73D4-1BC7-6C4D69089E40}"/>
              </a:ext>
            </a:extLst>
          </p:cNvPr>
          <p:cNvSpPr txBox="1"/>
          <p:nvPr/>
        </p:nvSpPr>
        <p:spPr>
          <a:xfrm>
            <a:off x="6996471" y="2728391"/>
            <a:ext cx="556297"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财报附注</a:t>
            </a:r>
          </a:p>
        </p:txBody>
      </p:sp>
      <p:sp>
        <p:nvSpPr>
          <p:cNvPr id="143" name="文本框 142">
            <a:extLst>
              <a:ext uri="{FF2B5EF4-FFF2-40B4-BE49-F238E27FC236}">
                <a16:creationId xmlns:a16="http://schemas.microsoft.com/office/drawing/2014/main" id="{66753A9A-DB7C-8B7A-9415-D7B6E9DB0AE2}"/>
              </a:ext>
            </a:extLst>
          </p:cNvPr>
          <p:cNvSpPr txBox="1"/>
          <p:nvPr/>
        </p:nvSpPr>
        <p:spPr>
          <a:xfrm>
            <a:off x="7580203" y="2728391"/>
            <a:ext cx="643477"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关联方附注</a:t>
            </a:r>
          </a:p>
        </p:txBody>
      </p:sp>
      <p:sp>
        <p:nvSpPr>
          <p:cNvPr id="144" name="文本框 143">
            <a:extLst>
              <a:ext uri="{FF2B5EF4-FFF2-40B4-BE49-F238E27FC236}">
                <a16:creationId xmlns:a16="http://schemas.microsoft.com/office/drawing/2014/main" id="{7B88ADB5-81CA-1C89-29B2-C6D51B3B0265}"/>
              </a:ext>
            </a:extLst>
          </p:cNvPr>
          <p:cNvSpPr txBox="1"/>
          <p:nvPr/>
        </p:nvSpPr>
        <p:spPr>
          <a:xfrm>
            <a:off x="8251115" y="2728391"/>
            <a:ext cx="556297"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风险附注</a:t>
            </a:r>
          </a:p>
        </p:txBody>
      </p:sp>
      <p:sp>
        <p:nvSpPr>
          <p:cNvPr id="145" name="文本框 144">
            <a:extLst>
              <a:ext uri="{FF2B5EF4-FFF2-40B4-BE49-F238E27FC236}">
                <a16:creationId xmlns:a16="http://schemas.microsoft.com/office/drawing/2014/main" id="{9C57A8A2-462F-C5B4-62C9-FFD1436CFBA7}"/>
              </a:ext>
            </a:extLst>
          </p:cNvPr>
          <p:cNvSpPr txBox="1"/>
          <p:nvPr/>
        </p:nvSpPr>
        <p:spPr>
          <a:xfrm>
            <a:off x="8834847" y="2728391"/>
            <a:ext cx="730656"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财务指标分析</a:t>
            </a:r>
          </a:p>
        </p:txBody>
      </p:sp>
      <p:sp>
        <p:nvSpPr>
          <p:cNvPr id="146" name="文本框 145">
            <a:extLst>
              <a:ext uri="{FF2B5EF4-FFF2-40B4-BE49-F238E27FC236}">
                <a16:creationId xmlns:a16="http://schemas.microsoft.com/office/drawing/2014/main" id="{D7AB2FB8-4F7D-66A6-2FFA-ADA0EFDC5BBF}"/>
              </a:ext>
            </a:extLst>
          </p:cNvPr>
          <p:cNvSpPr txBox="1"/>
          <p:nvPr/>
        </p:nvSpPr>
        <p:spPr>
          <a:xfrm>
            <a:off x="9592936" y="2728391"/>
            <a:ext cx="556297" cy="184666"/>
          </a:xfrm>
          <a:prstGeom prst="rect">
            <a:avLst/>
          </a:prstGeom>
          <a:solidFill>
            <a:srgbClr val="535EFF">
              <a:lumMod val="20000"/>
              <a:lumOff val="80000"/>
            </a:srgbClr>
          </a:solidFill>
        </p:spPr>
        <p:txBody>
          <a:bodyPr wrap="square" lIns="9000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监管报告</a:t>
            </a:r>
          </a:p>
        </p:txBody>
      </p:sp>
      <p:sp>
        <p:nvSpPr>
          <p:cNvPr id="147" name="矩形 146">
            <a:extLst>
              <a:ext uri="{FF2B5EF4-FFF2-40B4-BE49-F238E27FC236}">
                <a16:creationId xmlns:a16="http://schemas.microsoft.com/office/drawing/2014/main" id="{FBC26F67-4E63-B5F2-48A3-41B3ACD90C49}"/>
              </a:ext>
            </a:extLst>
          </p:cNvPr>
          <p:cNvSpPr/>
          <p:nvPr/>
        </p:nvSpPr>
        <p:spPr>
          <a:xfrm>
            <a:off x="10331116" y="2651225"/>
            <a:ext cx="1279525" cy="335618"/>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48" name="文本框 147">
            <a:extLst>
              <a:ext uri="{FF2B5EF4-FFF2-40B4-BE49-F238E27FC236}">
                <a16:creationId xmlns:a16="http://schemas.microsoft.com/office/drawing/2014/main" id="{E36C35BC-7EF0-5AF9-F23F-210BC990D44A}"/>
              </a:ext>
            </a:extLst>
          </p:cNvPr>
          <p:cNvSpPr txBox="1"/>
          <p:nvPr/>
        </p:nvSpPr>
        <p:spPr>
          <a:xfrm>
            <a:off x="10349415" y="2728391"/>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图表展示</a:t>
            </a:r>
          </a:p>
        </p:txBody>
      </p:sp>
      <p:sp>
        <p:nvSpPr>
          <p:cNvPr id="149" name="文本框 148">
            <a:extLst>
              <a:ext uri="{FF2B5EF4-FFF2-40B4-BE49-F238E27FC236}">
                <a16:creationId xmlns:a16="http://schemas.microsoft.com/office/drawing/2014/main" id="{DAC08DE1-7652-43BB-F235-83B632F73C20}"/>
              </a:ext>
            </a:extLst>
          </p:cNvPr>
          <p:cNvSpPr txBox="1"/>
          <p:nvPr/>
        </p:nvSpPr>
        <p:spPr>
          <a:xfrm>
            <a:off x="10855123" y="2728391"/>
            <a:ext cx="644877" cy="184666"/>
          </a:xfrm>
          <a:prstGeom prst="rect">
            <a:avLst/>
          </a:prstGeom>
          <a:solidFill>
            <a:srgbClr val="535EFF">
              <a:lumMod val="20000"/>
              <a:lumOff val="80000"/>
            </a:srgbClr>
          </a:solidFill>
        </p:spPr>
        <p:txBody>
          <a:bodyPr wrap="none" lIns="9000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zh-CN" altLang="en-US" sz="6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财务指标展现</a:t>
            </a:r>
          </a:p>
        </p:txBody>
      </p:sp>
      <p:sp>
        <p:nvSpPr>
          <p:cNvPr id="150" name="文本框 149">
            <a:extLst>
              <a:ext uri="{FF2B5EF4-FFF2-40B4-BE49-F238E27FC236}">
                <a16:creationId xmlns:a16="http://schemas.microsoft.com/office/drawing/2014/main" id="{DAF56C08-73B3-02FA-8893-ECB0DAF3233A}"/>
              </a:ext>
            </a:extLst>
          </p:cNvPr>
          <p:cNvSpPr txBox="1"/>
          <p:nvPr/>
        </p:nvSpPr>
        <p:spPr>
          <a:xfrm>
            <a:off x="5938075" y="3047705"/>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对账引擎</a:t>
            </a:r>
          </a:p>
        </p:txBody>
      </p:sp>
      <p:sp>
        <p:nvSpPr>
          <p:cNvPr id="151" name="文本框 150">
            <a:extLst>
              <a:ext uri="{FF2B5EF4-FFF2-40B4-BE49-F238E27FC236}">
                <a16:creationId xmlns:a16="http://schemas.microsoft.com/office/drawing/2014/main" id="{54C47786-E698-218B-E430-708FDCB15BE8}"/>
              </a:ext>
            </a:extLst>
          </p:cNvPr>
          <p:cNvSpPr txBox="1"/>
          <p:nvPr/>
        </p:nvSpPr>
        <p:spPr>
          <a:xfrm>
            <a:off x="6527093" y="3059724"/>
            <a:ext cx="490988"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对账管理</a:t>
            </a:r>
          </a:p>
        </p:txBody>
      </p:sp>
      <p:pic>
        <p:nvPicPr>
          <p:cNvPr id="152" name="图片 151" descr="图标&#10;&#10;描述已自动生成">
            <a:extLst>
              <a:ext uri="{FF2B5EF4-FFF2-40B4-BE49-F238E27FC236}">
                <a16:creationId xmlns:a16="http://schemas.microsoft.com/office/drawing/2014/main" id="{3DA33BD4-D7AA-CECB-D9FA-CAD997B741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92999" y="3206941"/>
            <a:ext cx="119115" cy="119115"/>
          </a:xfrm>
          <a:prstGeom prst="rect">
            <a:avLst/>
          </a:prstGeom>
        </p:spPr>
      </p:pic>
      <p:sp>
        <p:nvSpPr>
          <p:cNvPr id="153" name="文本框 152">
            <a:extLst>
              <a:ext uri="{FF2B5EF4-FFF2-40B4-BE49-F238E27FC236}">
                <a16:creationId xmlns:a16="http://schemas.microsoft.com/office/drawing/2014/main" id="{7DC562EA-8202-25E4-B486-65E1A00DA7A3}"/>
              </a:ext>
            </a:extLst>
          </p:cNvPr>
          <p:cNvSpPr txBox="1"/>
          <p:nvPr/>
        </p:nvSpPr>
        <p:spPr>
          <a:xfrm>
            <a:off x="5993698" y="3319591"/>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交易数据导入</a:t>
            </a:r>
          </a:p>
        </p:txBody>
      </p:sp>
      <p:sp>
        <p:nvSpPr>
          <p:cNvPr id="154" name="文本框 153">
            <a:extLst>
              <a:ext uri="{FF2B5EF4-FFF2-40B4-BE49-F238E27FC236}">
                <a16:creationId xmlns:a16="http://schemas.microsoft.com/office/drawing/2014/main" id="{563AE180-799C-F72B-39E5-30A84F4DBC93}"/>
              </a:ext>
            </a:extLst>
          </p:cNvPr>
          <p:cNvSpPr txBox="1"/>
          <p:nvPr/>
        </p:nvSpPr>
        <p:spPr>
          <a:xfrm>
            <a:off x="6517890" y="3319591"/>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规则配置</a:t>
            </a:r>
          </a:p>
        </p:txBody>
      </p:sp>
      <p:sp>
        <p:nvSpPr>
          <p:cNvPr id="155" name="文本框 154">
            <a:extLst>
              <a:ext uri="{FF2B5EF4-FFF2-40B4-BE49-F238E27FC236}">
                <a16:creationId xmlns:a16="http://schemas.microsoft.com/office/drawing/2014/main" id="{D98FB857-A585-8805-3D0C-282CD8E44772}"/>
              </a:ext>
            </a:extLst>
          </p:cNvPr>
          <p:cNvSpPr txBox="1"/>
          <p:nvPr/>
        </p:nvSpPr>
        <p:spPr>
          <a:xfrm>
            <a:off x="7042082" y="3319591"/>
            <a:ext cx="575494"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对账规则次序</a:t>
            </a:r>
          </a:p>
        </p:txBody>
      </p:sp>
      <p:sp>
        <p:nvSpPr>
          <p:cNvPr id="156" name="文本框 155">
            <a:extLst>
              <a:ext uri="{FF2B5EF4-FFF2-40B4-BE49-F238E27FC236}">
                <a16:creationId xmlns:a16="http://schemas.microsoft.com/office/drawing/2014/main" id="{2C75817E-19D1-D899-B9ED-324859EBB50E}"/>
              </a:ext>
            </a:extLst>
          </p:cNvPr>
          <p:cNvSpPr txBox="1"/>
          <p:nvPr/>
        </p:nvSpPr>
        <p:spPr>
          <a:xfrm>
            <a:off x="5993698" y="3533723"/>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对账频率配置</a:t>
            </a:r>
          </a:p>
        </p:txBody>
      </p:sp>
      <p:sp>
        <p:nvSpPr>
          <p:cNvPr id="157" name="文本框 156">
            <a:extLst>
              <a:ext uri="{FF2B5EF4-FFF2-40B4-BE49-F238E27FC236}">
                <a16:creationId xmlns:a16="http://schemas.microsoft.com/office/drawing/2014/main" id="{DF6B659E-85F2-D27B-B09F-54660A7D54AA}"/>
              </a:ext>
            </a:extLst>
          </p:cNvPr>
          <p:cNvSpPr txBox="1"/>
          <p:nvPr/>
        </p:nvSpPr>
        <p:spPr>
          <a:xfrm>
            <a:off x="6517890" y="3533723"/>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余额级对账</a:t>
            </a:r>
          </a:p>
        </p:txBody>
      </p:sp>
      <p:sp>
        <p:nvSpPr>
          <p:cNvPr id="158" name="文本框 157">
            <a:extLst>
              <a:ext uri="{FF2B5EF4-FFF2-40B4-BE49-F238E27FC236}">
                <a16:creationId xmlns:a16="http://schemas.microsoft.com/office/drawing/2014/main" id="{2F442F8C-C94A-DB43-557D-5C70F89D6530}"/>
              </a:ext>
            </a:extLst>
          </p:cNvPr>
          <p:cNvSpPr txBox="1"/>
          <p:nvPr/>
        </p:nvSpPr>
        <p:spPr>
          <a:xfrm>
            <a:off x="7042082" y="3533723"/>
            <a:ext cx="575494"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明细级对账</a:t>
            </a:r>
          </a:p>
        </p:txBody>
      </p:sp>
      <p:sp>
        <p:nvSpPr>
          <p:cNvPr id="159" name="文本框 158">
            <a:extLst>
              <a:ext uri="{FF2B5EF4-FFF2-40B4-BE49-F238E27FC236}">
                <a16:creationId xmlns:a16="http://schemas.microsoft.com/office/drawing/2014/main" id="{AF206077-480A-BD80-45A5-5C22EC5691B2}"/>
              </a:ext>
            </a:extLst>
          </p:cNvPr>
          <p:cNvSpPr txBox="1"/>
          <p:nvPr/>
        </p:nvSpPr>
        <p:spPr>
          <a:xfrm>
            <a:off x="5993698" y="3744284"/>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自定义对账模版</a:t>
            </a:r>
          </a:p>
        </p:txBody>
      </p:sp>
      <p:sp>
        <p:nvSpPr>
          <p:cNvPr id="160" name="文本框 159">
            <a:extLst>
              <a:ext uri="{FF2B5EF4-FFF2-40B4-BE49-F238E27FC236}">
                <a16:creationId xmlns:a16="http://schemas.microsoft.com/office/drawing/2014/main" id="{596BD1EF-777A-B26D-6042-E190E082E398}"/>
              </a:ext>
            </a:extLst>
          </p:cNvPr>
          <p:cNvSpPr txBox="1"/>
          <p:nvPr/>
        </p:nvSpPr>
        <p:spPr>
          <a:xfrm>
            <a:off x="6517890" y="3744284"/>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对账报告</a:t>
            </a:r>
          </a:p>
        </p:txBody>
      </p:sp>
      <p:sp>
        <p:nvSpPr>
          <p:cNvPr id="161" name="文本框 160">
            <a:extLst>
              <a:ext uri="{FF2B5EF4-FFF2-40B4-BE49-F238E27FC236}">
                <a16:creationId xmlns:a16="http://schemas.microsoft.com/office/drawing/2014/main" id="{E03C334F-6111-4D90-B63E-8043B7B81A8A}"/>
              </a:ext>
            </a:extLst>
          </p:cNvPr>
          <p:cNvSpPr txBox="1"/>
          <p:nvPr/>
        </p:nvSpPr>
        <p:spPr>
          <a:xfrm>
            <a:off x="7042082" y="3744284"/>
            <a:ext cx="575494"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只能调差</a:t>
            </a:r>
            <a:r>
              <a:rPr kumimoji="1" lang="en-US" altLang="zh-CN"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a:t>
            </a: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自动核销</a:t>
            </a:r>
          </a:p>
        </p:txBody>
      </p:sp>
      <p:sp>
        <p:nvSpPr>
          <p:cNvPr id="162" name="文本框 161">
            <a:extLst>
              <a:ext uri="{FF2B5EF4-FFF2-40B4-BE49-F238E27FC236}">
                <a16:creationId xmlns:a16="http://schemas.microsoft.com/office/drawing/2014/main" id="{87ECCC83-0CEB-93AC-6A51-5FD18CB26053}"/>
              </a:ext>
            </a:extLst>
          </p:cNvPr>
          <p:cNvSpPr txBox="1"/>
          <p:nvPr/>
        </p:nvSpPr>
        <p:spPr>
          <a:xfrm>
            <a:off x="5993698" y="3953476"/>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流程控制</a:t>
            </a:r>
          </a:p>
        </p:txBody>
      </p:sp>
      <p:sp>
        <p:nvSpPr>
          <p:cNvPr id="163" name="文本框 162">
            <a:extLst>
              <a:ext uri="{FF2B5EF4-FFF2-40B4-BE49-F238E27FC236}">
                <a16:creationId xmlns:a16="http://schemas.microsoft.com/office/drawing/2014/main" id="{FE12BC7C-CF0F-EAD9-7053-763E74D2EF17}"/>
              </a:ext>
            </a:extLst>
          </p:cNvPr>
          <p:cNvSpPr txBox="1"/>
          <p:nvPr/>
        </p:nvSpPr>
        <p:spPr>
          <a:xfrm>
            <a:off x="6517890" y="3953476"/>
            <a:ext cx="488525"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对账监控</a:t>
            </a:r>
            <a:r>
              <a:rPr kumimoji="1" lang="en-US" altLang="zh-CN"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a:t>
            </a: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分析</a:t>
            </a:r>
          </a:p>
        </p:txBody>
      </p:sp>
      <p:sp>
        <p:nvSpPr>
          <p:cNvPr id="164" name="文本框 163">
            <a:extLst>
              <a:ext uri="{FF2B5EF4-FFF2-40B4-BE49-F238E27FC236}">
                <a16:creationId xmlns:a16="http://schemas.microsoft.com/office/drawing/2014/main" id="{6149B28F-B241-5F1B-0BBB-D15A806B22C1}"/>
              </a:ext>
            </a:extLst>
          </p:cNvPr>
          <p:cNvSpPr txBox="1"/>
          <p:nvPr/>
        </p:nvSpPr>
        <p:spPr>
          <a:xfrm>
            <a:off x="7042082" y="3953476"/>
            <a:ext cx="575494" cy="17884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会计引擎</a:t>
            </a:r>
          </a:p>
        </p:txBody>
      </p:sp>
      <p:sp>
        <p:nvSpPr>
          <p:cNvPr id="165" name="矩形 164">
            <a:extLst>
              <a:ext uri="{FF2B5EF4-FFF2-40B4-BE49-F238E27FC236}">
                <a16:creationId xmlns:a16="http://schemas.microsoft.com/office/drawing/2014/main" id="{1FDDFF31-F1AE-374E-C773-24D90A75FBA8}"/>
              </a:ext>
            </a:extLst>
          </p:cNvPr>
          <p:cNvSpPr/>
          <p:nvPr/>
        </p:nvSpPr>
        <p:spPr>
          <a:xfrm>
            <a:off x="7733813" y="3028322"/>
            <a:ext cx="3876827" cy="1177945"/>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66" name="文本框 165">
            <a:extLst>
              <a:ext uri="{FF2B5EF4-FFF2-40B4-BE49-F238E27FC236}">
                <a16:creationId xmlns:a16="http://schemas.microsoft.com/office/drawing/2014/main" id="{571BDD25-3DB9-DB53-A55D-24EFE50DAD91}"/>
              </a:ext>
            </a:extLst>
          </p:cNvPr>
          <p:cNvSpPr txBox="1"/>
          <p:nvPr/>
        </p:nvSpPr>
        <p:spPr>
          <a:xfrm>
            <a:off x="9319772" y="3046726"/>
            <a:ext cx="644877"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合并报表管理</a:t>
            </a:r>
          </a:p>
        </p:txBody>
      </p:sp>
      <p:sp>
        <p:nvSpPr>
          <p:cNvPr id="167" name="矩形 166">
            <a:extLst>
              <a:ext uri="{FF2B5EF4-FFF2-40B4-BE49-F238E27FC236}">
                <a16:creationId xmlns:a16="http://schemas.microsoft.com/office/drawing/2014/main" id="{B0E1C482-2529-3ADC-3E8B-3227E0A239D6}"/>
              </a:ext>
            </a:extLst>
          </p:cNvPr>
          <p:cNvSpPr/>
          <p:nvPr/>
        </p:nvSpPr>
        <p:spPr>
          <a:xfrm>
            <a:off x="7813458" y="3246964"/>
            <a:ext cx="1130748" cy="880553"/>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68" name="矩形 167">
            <a:extLst>
              <a:ext uri="{FF2B5EF4-FFF2-40B4-BE49-F238E27FC236}">
                <a16:creationId xmlns:a16="http://schemas.microsoft.com/office/drawing/2014/main" id="{B8C3E25D-2755-11BE-4393-EC28D70F6DFF}"/>
              </a:ext>
            </a:extLst>
          </p:cNvPr>
          <p:cNvSpPr/>
          <p:nvPr/>
        </p:nvSpPr>
        <p:spPr>
          <a:xfrm>
            <a:off x="8992710" y="3246964"/>
            <a:ext cx="1267016" cy="880553"/>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69" name="矩形 168">
            <a:extLst>
              <a:ext uri="{FF2B5EF4-FFF2-40B4-BE49-F238E27FC236}">
                <a16:creationId xmlns:a16="http://schemas.microsoft.com/office/drawing/2014/main" id="{110DB93F-3806-76DF-B787-2BCED5C38496}"/>
              </a:ext>
            </a:extLst>
          </p:cNvPr>
          <p:cNvSpPr/>
          <p:nvPr/>
        </p:nvSpPr>
        <p:spPr>
          <a:xfrm>
            <a:off x="10307427" y="3246911"/>
            <a:ext cx="1199283" cy="444720"/>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70" name="文本框 169">
            <a:extLst>
              <a:ext uri="{FF2B5EF4-FFF2-40B4-BE49-F238E27FC236}">
                <a16:creationId xmlns:a16="http://schemas.microsoft.com/office/drawing/2014/main" id="{CB8B5D90-1911-800F-0E01-14A48183B2D3}"/>
              </a:ext>
            </a:extLst>
          </p:cNvPr>
          <p:cNvSpPr txBox="1"/>
          <p:nvPr/>
        </p:nvSpPr>
        <p:spPr>
          <a:xfrm>
            <a:off x="8057223" y="3244390"/>
            <a:ext cx="644877"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单体报表生成</a:t>
            </a:r>
          </a:p>
        </p:txBody>
      </p:sp>
      <p:sp>
        <p:nvSpPr>
          <p:cNvPr id="171" name="文本框 170">
            <a:extLst>
              <a:ext uri="{FF2B5EF4-FFF2-40B4-BE49-F238E27FC236}">
                <a16:creationId xmlns:a16="http://schemas.microsoft.com/office/drawing/2014/main" id="{8E5EBA1E-B7E8-D93E-196C-3A12057A882F}"/>
              </a:ext>
            </a:extLst>
          </p:cNvPr>
          <p:cNvSpPr txBox="1"/>
          <p:nvPr/>
        </p:nvSpPr>
        <p:spPr>
          <a:xfrm>
            <a:off x="9352502" y="3244390"/>
            <a:ext cx="644877"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合并报表生成</a:t>
            </a:r>
          </a:p>
        </p:txBody>
      </p:sp>
      <p:sp>
        <p:nvSpPr>
          <p:cNvPr id="172" name="文本框 171">
            <a:extLst>
              <a:ext uri="{FF2B5EF4-FFF2-40B4-BE49-F238E27FC236}">
                <a16:creationId xmlns:a16="http://schemas.microsoft.com/office/drawing/2014/main" id="{F53824D8-F978-7E6B-E028-24060D65B970}"/>
              </a:ext>
            </a:extLst>
          </p:cNvPr>
          <p:cNvSpPr txBox="1"/>
          <p:nvPr/>
        </p:nvSpPr>
        <p:spPr>
          <a:xfrm>
            <a:off x="10661574" y="3244390"/>
            <a:ext cx="490988"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数据校验</a:t>
            </a:r>
          </a:p>
        </p:txBody>
      </p:sp>
      <p:sp>
        <p:nvSpPr>
          <p:cNvPr id="173" name="文本框 172">
            <a:extLst>
              <a:ext uri="{FF2B5EF4-FFF2-40B4-BE49-F238E27FC236}">
                <a16:creationId xmlns:a16="http://schemas.microsoft.com/office/drawing/2014/main" id="{203F4B8E-5389-27CC-00D7-27E59CEDF26C}"/>
              </a:ext>
            </a:extLst>
          </p:cNvPr>
          <p:cNvSpPr txBox="1"/>
          <p:nvPr/>
        </p:nvSpPr>
        <p:spPr>
          <a:xfrm>
            <a:off x="7863780" y="3443703"/>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计算逻辑配置</a:t>
            </a:r>
          </a:p>
        </p:txBody>
      </p:sp>
      <p:sp>
        <p:nvSpPr>
          <p:cNvPr id="174" name="文本框 173">
            <a:extLst>
              <a:ext uri="{FF2B5EF4-FFF2-40B4-BE49-F238E27FC236}">
                <a16:creationId xmlns:a16="http://schemas.microsoft.com/office/drawing/2014/main" id="{6C647249-7BE3-D535-2B3D-EA0D3032082B}"/>
              </a:ext>
            </a:extLst>
          </p:cNvPr>
          <p:cNvSpPr txBox="1"/>
          <p:nvPr/>
        </p:nvSpPr>
        <p:spPr>
          <a:xfrm>
            <a:off x="8400808" y="3443703"/>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报表模版配置</a:t>
            </a:r>
          </a:p>
        </p:txBody>
      </p:sp>
      <p:sp>
        <p:nvSpPr>
          <p:cNvPr id="175" name="文本框 174">
            <a:extLst>
              <a:ext uri="{FF2B5EF4-FFF2-40B4-BE49-F238E27FC236}">
                <a16:creationId xmlns:a16="http://schemas.microsoft.com/office/drawing/2014/main" id="{B58BBF79-0957-E492-EF32-196CAB203819}"/>
              </a:ext>
            </a:extLst>
          </p:cNvPr>
          <p:cNvSpPr txBox="1"/>
          <p:nvPr/>
        </p:nvSpPr>
        <p:spPr>
          <a:xfrm>
            <a:off x="7863780" y="3604280"/>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计算执行</a:t>
            </a:r>
          </a:p>
        </p:txBody>
      </p:sp>
      <p:sp>
        <p:nvSpPr>
          <p:cNvPr id="176" name="文本框 175">
            <a:extLst>
              <a:ext uri="{FF2B5EF4-FFF2-40B4-BE49-F238E27FC236}">
                <a16:creationId xmlns:a16="http://schemas.microsoft.com/office/drawing/2014/main" id="{B23DA426-3DD7-655F-A83D-A3DDF3E77222}"/>
              </a:ext>
            </a:extLst>
          </p:cNvPr>
          <p:cNvSpPr txBox="1"/>
          <p:nvPr/>
        </p:nvSpPr>
        <p:spPr>
          <a:xfrm>
            <a:off x="8400808" y="3604280"/>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报表导出</a:t>
            </a:r>
          </a:p>
        </p:txBody>
      </p:sp>
      <p:sp>
        <p:nvSpPr>
          <p:cNvPr id="177" name="文本框 176">
            <a:extLst>
              <a:ext uri="{FF2B5EF4-FFF2-40B4-BE49-F238E27FC236}">
                <a16:creationId xmlns:a16="http://schemas.microsoft.com/office/drawing/2014/main" id="{D36651DA-4D85-47F1-620B-5B6D18329752}"/>
              </a:ext>
            </a:extLst>
          </p:cNvPr>
          <p:cNvSpPr txBox="1"/>
          <p:nvPr/>
        </p:nvSpPr>
        <p:spPr>
          <a:xfrm>
            <a:off x="7863780" y="3769319"/>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对账管理</a:t>
            </a:r>
          </a:p>
        </p:txBody>
      </p:sp>
      <p:sp>
        <p:nvSpPr>
          <p:cNvPr id="178" name="文本框 177">
            <a:extLst>
              <a:ext uri="{FF2B5EF4-FFF2-40B4-BE49-F238E27FC236}">
                <a16:creationId xmlns:a16="http://schemas.microsoft.com/office/drawing/2014/main" id="{F83EE6BA-2E36-E53A-DFC6-7C68E0D15007}"/>
              </a:ext>
            </a:extLst>
          </p:cNvPr>
          <p:cNvSpPr txBox="1"/>
          <p:nvPr/>
        </p:nvSpPr>
        <p:spPr>
          <a:xfrm>
            <a:off x="8400808" y="3769319"/>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单体报表查看</a:t>
            </a:r>
          </a:p>
        </p:txBody>
      </p:sp>
      <p:sp>
        <p:nvSpPr>
          <p:cNvPr id="179" name="文本框 178">
            <a:extLst>
              <a:ext uri="{FF2B5EF4-FFF2-40B4-BE49-F238E27FC236}">
                <a16:creationId xmlns:a16="http://schemas.microsoft.com/office/drawing/2014/main" id="{639EC091-79E1-BC1A-CD5F-D8E696F01B76}"/>
              </a:ext>
            </a:extLst>
          </p:cNvPr>
          <p:cNvSpPr txBox="1"/>
          <p:nvPr/>
        </p:nvSpPr>
        <p:spPr>
          <a:xfrm>
            <a:off x="7863780" y="3929896"/>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调整数录入</a:t>
            </a:r>
          </a:p>
        </p:txBody>
      </p:sp>
      <p:sp>
        <p:nvSpPr>
          <p:cNvPr id="180" name="文本框 179">
            <a:extLst>
              <a:ext uri="{FF2B5EF4-FFF2-40B4-BE49-F238E27FC236}">
                <a16:creationId xmlns:a16="http://schemas.microsoft.com/office/drawing/2014/main" id="{AC1666C1-EE31-44E2-95BB-2E9BFEC73A65}"/>
              </a:ext>
            </a:extLst>
          </p:cNvPr>
          <p:cNvSpPr txBox="1"/>
          <p:nvPr/>
        </p:nvSpPr>
        <p:spPr>
          <a:xfrm>
            <a:off x="8400808" y="3929896"/>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单体报表确认</a:t>
            </a:r>
          </a:p>
        </p:txBody>
      </p:sp>
      <p:sp>
        <p:nvSpPr>
          <p:cNvPr id="181" name="文本框 180">
            <a:extLst>
              <a:ext uri="{FF2B5EF4-FFF2-40B4-BE49-F238E27FC236}">
                <a16:creationId xmlns:a16="http://schemas.microsoft.com/office/drawing/2014/main" id="{E8AF967A-A49C-0CF6-9F80-AC1BB7ED0992}"/>
              </a:ext>
            </a:extLst>
          </p:cNvPr>
          <p:cNvSpPr txBox="1"/>
          <p:nvPr/>
        </p:nvSpPr>
        <p:spPr>
          <a:xfrm>
            <a:off x="9069628" y="3443703"/>
            <a:ext cx="580653"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合并数据汇总</a:t>
            </a:r>
          </a:p>
        </p:txBody>
      </p:sp>
      <p:sp>
        <p:nvSpPr>
          <p:cNvPr id="182" name="文本框 181">
            <a:extLst>
              <a:ext uri="{FF2B5EF4-FFF2-40B4-BE49-F238E27FC236}">
                <a16:creationId xmlns:a16="http://schemas.microsoft.com/office/drawing/2014/main" id="{CBAEA786-8B41-F3D3-3FC5-9774AF457DAA}"/>
              </a:ext>
            </a:extLst>
          </p:cNvPr>
          <p:cNvSpPr txBox="1"/>
          <p:nvPr/>
        </p:nvSpPr>
        <p:spPr>
          <a:xfrm>
            <a:off x="9698784" y="3443703"/>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报表模版配置</a:t>
            </a:r>
          </a:p>
        </p:txBody>
      </p:sp>
      <p:sp>
        <p:nvSpPr>
          <p:cNvPr id="183" name="文本框 182">
            <a:extLst>
              <a:ext uri="{FF2B5EF4-FFF2-40B4-BE49-F238E27FC236}">
                <a16:creationId xmlns:a16="http://schemas.microsoft.com/office/drawing/2014/main" id="{231BAEC4-799A-4E16-F068-86223EFE442F}"/>
              </a:ext>
            </a:extLst>
          </p:cNvPr>
          <p:cNvSpPr txBox="1"/>
          <p:nvPr/>
        </p:nvSpPr>
        <p:spPr>
          <a:xfrm>
            <a:off x="9069628" y="3604280"/>
            <a:ext cx="580653"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关联交易对账</a:t>
            </a:r>
            <a:r>
              <a:rPr kumimoji="1" lang="en-US" altLang="zh-CN"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a:t>
            </a: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抵消</a:t>
            </a:r>
          </a:p>
        </p:txBody>
      </p:sp>
      <p:sp>
        <p:nvSpPr>
          <p:cNvPr id="184" name="文本框 183">
            <a:extLst>
              <a:ext uri="{FF2B5EF4-FFF2-40B4-BE49-F238E27FC236}">
                <a16:creationId xmlns:a16="http://schemas.microsoft.com/office/drawing/2014/main" id="{42D75CEB-D70F-09CB-E21A-BCC453E03F74}"/>
              </a:ext>
            </a:extLst>
          </p:cNvPr>
          <p:cNvSpPr txBox="1"/>
          <p:nvPr/>
        </p:nvSpPr>
        <p:spPr>
          <a:xfrm>
            <a:off x="9698784" y="3604280"/>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并表类型配置</a:t>
            </a:r>
          </a:p>
        </p:txBody>
      </p:sp>
      <p:sp>
        <p:nvSpPr>
          <p:cNvPr id="185" name="文本框 184">
            <a:extLst>
              <a:ext uri="{FF2B5EF4-FFF2-40B4-BE49-F238E27FC236}">
                <a16:creationId xmlns:a16="http://schemas.microsoft.com/office/drawing/2014/main" id="{B3591A77-7550-6EBA-4F30-F94A62630D18}"/>
              </a:ext>
            </a:extLst>
          </p:cNvPr>
          <p:cNvSpPr txBox="1"/>
          <p:nvPr/>
        </p:nvSpPr>
        <p:spPr>
          <a:xfrm>
            <a:off x="9069628" y="3769319"/>
            <a:ext cx="580653"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股权抵消</a:t>
            </a:r>
          </a:p>
        </p:txBody>
      </p:sp>
      <p:sp>
        <p:nvSpPr>
          <p:cNvPr id="186" name="文本框 185">
            <a:extLst>
              <a:ext uri="{FF2B5EF4-FFF2-40B4-BE49-F238E27FC236}">
                <a16:creationId xmlns:a16="http://schemas.microsoft.com/office/drawing/2014/main" id="{EB2653FE-982C-2ADC-8658-386ED5E37A29}"/>
              </a:ext>
            </a:extLst>
          </p:cNvPr>
          <p:cNvSpPr txBox="1"/>
          <p:nvPr/>
        </p:nvSpPr>
        <p:spPr>
          <a:xfrm>
            <a:off x="9698784" y="3769319"/>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调整数录入</a:t>
            </a:r>
          </a:p>
        </p:txBody>
      </p:sp>
      <p:sp>
        <p:nvSpPr>
          <p:cNvPr id="187" name="文本框 186">
            <a:extLst>
              <a:ext uri="{FF2B5EF4-FFF2-40B4-BE49-F238E27FC236}">
                <a16:creationId xmlns:a16="http://schemas.microsoft.com/office/drawing/2014/main" id="{3DE06617-9D22-B9FA-640F-A81D94A0EF02}"/>
              </a:ext>
            </a:extLst>
          </p:cNvPr>
          <p:cNvSpPr txBox="1"/>
          <p:nvPr/>
        </p:nvSpPr>
        <p:spPr>
          <a:xfrm>
            <a:off x="9069628" y="3929896"/>
            <a:ext cx="580653"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合并底稿查看</a:t>
            </a:r>
          </a:p>
        </p:txBody>
      </p:sp>
      <p:sp>
        <p:nvSpPr>
          <p:cNvPr id="188" name="文本框 187">
            <a:extLst>
              <a:ext uri="{FF2B5EF4-FFF2-40B4-BE49-F238E27FC236}">
                <a16:creationId xmlns:a16="http://schemas.microsoft.com/office/drawing/2014/main" id="{4AF90870-58AB-F140-FE8C-7EDE3B692D47}"/>
              </a:ext>
            </a:extLst>
          </p:cNvPr>
          <p:cNvSpPr txBox="1"/>
          <p:nvPr/>
        </p:nvSpPr>
        <p:spPr>
          <a:xfrm>
            <a:off x="9698784" y="3929896"/>
            <a:ext cx="488525"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合并报表确认</a:t>
            </a:r>
          </a:p>
        </p:txBody>
      </p:sp>
      <p:sp>
        <p:nvSpPr>
          <p:cNvPr id="189" name="文本框 188">
            <a:extLst>
              <a:ext uri="{FF2B5EF4-FFF2-40B4-BE49-F238E27FC236}">
                <a16:creationId xmlns:a16="http://schemas.microsoft.com/office/drawing/2014/main" id="{C530A126-A69B-530C-C7F6-446C767A9BB7}"/>
              </a:ext>
            </a:extLst>
          </p:cNvPr>
          <p:cNvSpPr txBox="1"/>
          <p:nvPr/>
        </p:nvSpPr>
        <p:spPr>
          <a:xfrm>
            <a:off x="10349415" y="3443703"/>
            <a:ext cx="187275" cy="214862"/>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规则</a:t>
            </a:r>
            <a:endParaRPr kumimoji="1" lang="en-US" altLang="zh-CN"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配置</a:t>
            </a:r>
          </a:p>
        </p:txBody>
      </p:sp>
      <p:sp>
        <p:nvSpPr>
          <p:cNvPr id="190" name="文本框 189">
            <a:extLst>
              <a:ext uri="{FF2B5EF4-FFF2-40B4-BE49-F238E27FC236}">
                <a16:creationId xmlns:a16="http://schemas.microsoft.com/office/drawing/2014/main" id="{52BBBCF1-6767-6559-E3E9-658B84C081C8}"/>
              </a:ext>
            </a:extLst>
          </p:cNvPr>
          <p:cNvSpPr txBox="1"/>
          <p:nvPr/>
        </p:nvSpPr>
        <p:spPr>
          <a:xfrm>
            <a:off x="10564118" y="3443703"/>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查询</a:t>
            </a:r>
          </a:p>
        </p:txBody>
      </p:sp>
      <p:sp>
        <p:nvSpPr>
          <p:cNvPr id="191" name="文本框 190">
            <a:extLst>
              <a:ext uri="{FF2B5EF4-FFF2-40B4-BE49-F238E27FC236}">
                <a16:creationId xmlns:a16="http://schemas.microsoft.com/office/drawing/2014/main" id="{9DA70DFE-62E9-9665-2385-D445021728CE}"/>
              </a:ext>
            </a:extLst>
          </p:cNvPr>
          <p:cNvSpPr txBox="1"/>
          <p:nvPr/>
        </p:nvSpPr>
        <p:spPr>
          <a:xfrm>
            <a:off x="10564118" y="3563766"/>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失效</a:t>
            </a:r>
          </a:p>
        </p:txBody>
      </p:sp>
      <p:sp>
        <p:nvSpPr>
          <p:cNvPr id="192" name="文本框 191">
            <a:extLst>
              <a:ext uri="{FF2B5EF4-FFF2-40B4-BE49-F238E27FC236}">
                <a16:creationId xmlns:a16="http://schemas.microsoft.com/office/drawing/2014/main" id="{09772E04-E479-9254-9AC9-9954C44D86F7}"/>
              </a:ext>
            </a:extLst>
          </p:cNvPr>
          <p:cNvSpPr txBox="1"/>
          <p:nvPr/>
        </p:nvSpPr>
        <p:spPr>
          <a:xfrm>
            <a:off x="10845129" y="3443703"/>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编辑</a:t>
            </a:r>
          </a:p>
        </p:txBody>
      </p:sp>
      <p:sp>
        <p:nvSpPr>
          <p:cNvPr id="193" name="文本框 192">
            <a:extLst>
              <a:ext uri="{FF2B5EF4-FFF2-40B4-BE49-F238E27FC236}">
                <a16:creationId xmlns:a16="http://schemas.microsoft.com/office/drawing/2014/main" id="{B02F1393-FA38-BFD6-0133-27C1758CBC9F}"/>
              </a:ext>
            </a:extLst>
          </p:cNvPr>
          <p:cNvSpPr txBox="1"/>
          <p:nvPr/>
        </p:nvSpPr>
        <p:spPr>
          <a:xfrm>
            <a:off x="10845129" y="3563766"/>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控制</a:t>
            </a:r>
          </a:p>
        </p:txBody>
      </p:sp>
      <p:sp>
        <p:nvSpPr>
          <p:cNvPr id="194" name="文本框 193">
            <a:extLst>
              <a:ext uri="{FF2B5EF4-FFF2-40B4-BE49-F238E27FC236}">
                <a16:creationId xmlns:a16="http://schemas.microsoft.com/office/drawing/2014/main" id="{239A9CFB-8514-A252-94E6-D77C3BDBEDE1}"/>
              </a:ext>
            </a:extLst>
          </p:cNvPr>
          <p:cNvSpPr txBox="1"/>
          <p:nvPr/>
        </p:nvSpPr>
        <p:spPr>
          <a:xfrm>
            <a:off x="11130601" y="3443703"/>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生效</a:t>
            </a:r>
          </a:p>
        </p:txBody>
      </p:sp>
      <p:sp>
        <p:nvSpPr>
          <p:cNvPr id="195" name="文本框 194">
            <a:extLst>
              <a:ext uri="{FF2B5EF4-FFF2-40B4-BE49-F238E27FC236}">
                <a16:creationId xmlns:a16="http://schemas.microsoft.com/office/drawing/2014/main" id="{5929DAF6-3660-DC74-E4EB-FF1F02EADB18}"/>
              </a:ext>
            </a:extLst>
          </p:cNvPr>
          <p:cNvSpPr txBox="1"/>
          <p:nvPr/>
        </p:nvSpPr>
        <p:spPr>
          <a:xfrm>
            <a:off x="11130601" y="3563766"/>
            <a:ext cx="258507" cy="99173"/>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追溯</a:t>
            </a:r>
          </a:p>
        </p:txBody>
      </p:sp>
      <p:sp>
        <p:nvSpPr>
          <p:cNvPr id="196" name="矩形 195">
            <a:extLst>
              <a:ext uri="{FF2B5EF4-FFF2-40B4-BE49-F238E27FC236}">
                <a16:creationId xmlns:a16="http://schemas.microsoft.com/office/drawing/2014/main" id="{BEF98633-6C55-69A2-C3BB-3F43402140B7}"/>
              </a:ext>
            </a:extLst>
          </p:cNvPr>
          <p:cNvSpPr/>
          <p:nvPr/>
        </p:nvSpPr>
        <p:spPr>
          <a:xfrm>
            <a:off x="10307427" y="3734035"/>
            <a:ext cx="1199283" cy="38963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97" name="文本框 196">
            <a:extLst>
              <a:ext uri="{FF2B5EF4-FFF2-40B4-BE49-F238E27FC236}">
                <a16:creationId xmlns:a16="http://schemas.microsoft.com/office/drawing/2014/main" id="{081F1B64-BF22-6409-1F16-3C18300EF235}"/>
              </a:ext>
            </a:extLst>
          </p:cNvPr>
          <p:cNvSpPr txBox="1"/>
          <p:nvPr/>
        </p:nvSpPr>
        <p:spPr>
          <a:xfrm>
            <a:off x="10661576" y="3743195"/>
            <a:ext cx="490988" cy="184666"/>
          </a:xfrm>
          <a:prstGeom prst="rect">
            <a:avLst/>
          </a:prstGeom>
          <a:noFill/>
        </p:spPr>
        <p:txBody>
          <a:bodyPr wrap="none" lIns="90000" rtlCol="0" anchor="ctr">
            <a:spAutoFit/>
          </a:bodyPr>
          <a:lstStyle/>
          <a:p>
            <a:pPr algn="ctr"/>
            <a:r>
              <a:rPr kumimoji="1" lang="zh-CN" altLang="en-US" sz="600" dirty="0">
                <a:solidFill>
                  <a:srgbClr val="191848"/>
                </a:solidFill>
                <a:latin typeface="Microsoft YaHei" panose="020B0503020204020204" pitchFamily="34" charset="-122"/>
                <a:ea typeface="Microsoft YaHei" panose="020B0503020204020204" pitchFamily="34" charset="-122"/>
              </a:rPr>
              <a:t>任务管理</a:t>
            </a:r>
          </a:p>
        </p:txBody>
      </p:sp>
      <p:sp>
        <p:nvSpPr>
          <p:cNvPr id="198" name="文本框 197">
            <a:extLst>
              <a:ext uri="{FF2B5EF4-FFF2-40B4-BE49-F238E27FC236}">
                <a16:creationId xmlns:a16="http://schemas.microsoft.com/office/drawing/2014/main" id="{E7822ABF-DD7F-44B1-7833-472331531781}"/>
              </a:ext>
            </a:extLst>
          </p:cNvPr>
          <p:cNvSpPr txBox="1"/>
          <p:nvPr/>
        </p:nvSpPr>
        <p:spPr>
          <a:xfrm>
            <a:off x="10376483" y="3937796"/>
            <a:ext cx="502094" cy="112752"/>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流程审批</a:t>
            </a:r>
          </a:p>
        </p:txBody>
      </p:sp>
      <p:sp>
        <p:nvSpPr>
          <p:cNvPr id="199" name="文本框 198">
            <a:extLst>
              <a:ext uri="{FF2B5EF4-FFF2-40B4-BE49-F238E27FC236}">
                <a16:creationId xmlns:a16="http://schemas.microsoft.com/office/drawing/2014/main" id="{4E28DED2-361E-209C-71FD-DDDAF4A13C6C}"/>
              </a:ext>
            </a:extLst>
          </p:cNvPr>
          <p:cNvSpPr txBox="1"/>
          <p:nvPr/>
        </p:nvSpPr>
        <p:spPr>
          <a:xfrm>
            <a:off x="10942965" y="3937796"/>
            <a:ext cx="502094" cy="112752"/>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任务列表</a:t>
            </a:r>
          </a:p>
        </p:txBody>
      </p:sp>
      <p:sp>
        <p:nvSpPr>
          <p:cNvPr id="200" name="矩形 199">
            <a:extLst>
              <a:ext uri="{FF2B5EF4-FFF2-40B4-BE49-F238E27FC236}">
                <a16:creationId xmlns:a16="http://schemas.microsoft.com/office/drawing/2014/main" id="{7584ADC5-B963-1259-1639-E0843FD04D94}"/>
              </a:ext>
            </a:extLst>
          </p:cNvPr>
          <p:cNvSpPr/>
          <p:nvPr/>
        </p:nvSpPr>
        <p:spPr>
          <a:xfrm>
            <a:off x="5964224" y="4319319"/>
            <a:ext cx="5542485" cy="202263"/>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01" name="文本框 200">
            <a:extLst>
              <a:ext uri="{FF2B5EF4-FFF2-40B4-BE49-F238E27FC236}">
                <a16:creationId xmlns:a16="http://schemas.microsoft.com/office/drawing/2014/main" id="{D661FAA9-EA79-D858-C562-12FC1ED37B93}"/>
              </a:ext>
            </a:extLst>
          </p:cNvPr>
          <p:cNvSpPr txBox="1"/>
          <p:nvPr/>
        </p:nvSpPr>
        <p:spPr>
          <a:xfrm>
            <a:off x="5972280" y="4329072"/>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数据采集</a:t>
            </a:r>
          </a:p>
        </p:txBody>
      </p:sp>
      <p:sp>
        <p:nvSpPr>
          <p:cNvPr id="202" name="文本框 201">
            <a:extLst>
              <a:ext uri="{FF2B5EF4-FFF2-40B4-BE49-F238E27FC236}">
                <a16:creationId xmlns:a16="http://schemas.microsoft.com/office/drawing/2014/main" id="{53073269-2591-DF8C-A856-0D5BD17B83A9}"/>
              </a:ext>
            </a:extLst>
          </p:cNvPr>
          <p:cNvSpPr txBox="1"/>
          <p:nvPr/>
        </p:nvSpPr>
        <p:spPr>
          <a:xfrm>
            <a:off x="6464112"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数据整合</a:t>
            </a:r>
          </a:p>
        </p:txBody>
      </p:sp>
      <p:sp>
        <p:nvSpPr>
          <p:cNvPr id="203" name="文本框 202">
            <a:extLst>
              <a:ext uri="{FF2B5EF4-FFF2-40B4-BE49-F238E27FC236}">
                <a16:creationId xmlns:a16="http://schemas.microsoft.com/office/drawing/2014/main" id="{13F61C55-EE6A-6675-2A1B-BDFF97FFDE65}"/>
              </a:ext>
            </a:extLst>
          </p:cNvPr>
          <p:cNvSpPr txBox="1"/>
          <p:nvPr/>
        </p:nvSpPr>
        <p:spPr>
          <a:xfrm>
            <a:off x="7184771"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字段新建</a:t>
            </a:r>
          </a:p>
        </p:txBody>
      </p:sp>
      <p:sp>
        <p:nvSpPr>
          <p:cNvPr id="204" name="文本框 203">
            <a:extLst>
              <a:ext uri="{FF2B5EF4-FFF2-40B4-BE49-F238E27FC236}">
                <a16:creationId xmlns:a16="http://schemas.microsoft.com/office/drawing/2014/main" id="{6D884156-F243-14CC-F6EB-C3AF8CE985FD}"/>
              </a:ext>
            </a:extLst>
          </p:cNvPr>
          <p:cNvSpPr txBox="1"/>
          <p:nvPr/>
        </p:nvSpPr>
        <p:spPr>
          <a:xfrm>
            <a:off x="7905430"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字段枚举定义</a:t>
            </a:r>
          </a:p>
        </p:txBody>
      </p:sp>
      <p:sp>
        <p:nvSpPr>
          <p:cNvPr id="205" name="文本框 204">
            <a:extLst>
              <a:ext uri="{FF2B5EF4-FFF2-40B4-BE49-F238E27FC236}">
                <a16:creationId xmlns:a16="http://schemas.microsoft.com/office/drawing/2014/main" id="{5589E0DF-0F45-C8B3-7002-EF1BCD67E9D3}"/>
              </a:ext>
            </a:extLst>
          </p:cNvPr>
          <p:cNvSpPr txBox="1"/>
          <p:nvPr/>
        </p:nvSpPr>
        <p:spPr>
          <a:xfrm>
            <a:off x="8626089"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字段规则定义</a:t>
            </a:r>
          </a:p>
        </p:txBody>
      </p:sp>
      <p:sp>
        <p:nvSpPr>
          <p:cNvPr id="206" name="文本框 205">
            <a:extLst>
              <a:ext uri="{FF2B5EF4-FFF2-40B4-BE49-F238E27FC236}">
                <a16:creationId xmlns:a16="http://schemas.microsoft.com/office/drawing/2014/main" id="{51F2AEEA-E4CD-EA52-ABC5-9DB2FAAC2F7F}"/>
              </a:ext>
            </a:extLst>
          </p:cNvPr>
          <p:cNvSpPr txBox="1"/>
          <p:nvPr/>
        </p:nvSpPr>
        <p:spPr>
          <a:xfrm>
            <a:off x="9346748"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字段计算</a:t>
            </a:r>
          </a:p>
        </p:txBody>
      </p:sp>
      <p:sp>
        <p:nvSpPr>
          <p:cNvPr id="207" name="文本框 206">
            <a:extLst>
              <a:ext uri="{FF2B5EF4-FFF2-40B4-BE49-F238E27FC236}">
                <a16:creationId xmlns:a16="http://schemas.microsoft.com/office/drawing/2014/main" id="{D3F56AFA-3D67-B03F-4166-F2C0E4688EF2}"/>
              </a:ext>
            </a:extLst>
          </p:cNvPr>
          <p:cNvSpPr txBox="1"/>
          <p:nvPr/>
        </p:nvSpPr>
        <p:spPr>
          <a:xfrm>
            <a:off x="10067407"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字段信息录入</a:t>
            </a:r>
          </a:p>
        </p:txBody>
      </p:sp>
      <p:sp>
        <p:nvSpPr>
          <p:cNvPr id="208" name="文本框 207">
            <a:extLst>
              <a:ext uri="{FF2B5EF4-FFF2-40B4-BE49-F238E27FC236}">
                <a16:creationId xmlns:a16="http://schemas.microsoft.com/office/drawing/2014/main" id="{B3102856-662B-7B83-325C-E4F9D12DBDCB}"/>
              </a:ext>
            </a:extLst>
          </p:cNvPr>
          <p:cNvSpPr txBox="1"/>
          <p:nvPr/>
        </p:nvSpPr>
        <p:spPr>
          <a:xfrm>
            <a:off x="10788065" y="435043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内部往来对账</a:t>
            </a:r>
          </a:p>
        </p:txBody>
      </p:sp>
      <p:sp>
        <p:nvSpPr>
          <p:cNvPr id="209" name="矩形 208">
            <a:extLst>
              <a:ext uri="{FF2B5EF4-FFF2-40B4-BE49-F238E27FC236}">
                <a16:creationId xmlns:a16="http://schemas.microsoft.com/office/drawing/2014/main" id="{716A76F4-B40E-79A0-82AD-4B0B46F7C6D4}"/>
              </a:ext>
            </a:extLst>
          </p:cNvPr>
          <p:cNvSpPr/>
          <p:nvPr/>
        </p:nvSpPr>
        <p:spPr>
          <a:xfrm>
            <a:off x="5964225" y="4552519"/>
            <a:ext cx="2041088" cy="396561"/>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10" name="文本框 209">
            <a:extLst>
              <a:ext uri="{FF2B5EF4-FFF2-40B4-BE49-F238E27FC236}">
                <a16:creationId xmlns:a16="http://schemas.microsoft.com/office/drawing/2014/main" id="{B575877E-05C7-2EC9-98D6-17694ED65BDA}"/>
              </a:ext>
            </a:extLst>
          </p:cNvPr>
          <p:cNvSpPr txBox="1"/>
          <p:nvPr/>
        </p:nvSpPr>
        <p:spPr>
          <a:xfrm>
            <a:off x="5972280" y="4655914"/>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系统对接</a:t>
            </a:r>
          </a:p>
        </p:txBody>
      </p:sp>
      <p:sp>
        <p:nvSpPr>
          <p:cNvPr id="211" name="文本框 210">
            <a:extLst>
              <a:ext uri="{FF2B5EF4-FFF2-40B4-BE49-F238E27FC236}">
                <a16:creationId xmlns:a16="http://schemas.microsoft.com/office/drawing/2014/main" id="{EDBFE9D2-B3C6-F3C7-A301-EB63865B74E2}"/>
              </a:ext>
            </a:extLst>
          </p:cNvPr>
          <p:cNvSpPr txBox="1"/>
          <p:nvPr/>
        </p:nvSpPr>
        <p:spPr>
          <a:xfrm>
            <a:off x="6464113" y="4604917"/>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标准接口</a:t>
            </a:r>
          </a:p>
        </p:txBody>
      </p:sp>
      <p:sp>
        <p:nvSpPr>
          <p:cNvPr id="212" name="文本框 211">
            <a:extLst>
              <a:ext uri="{FF2B5EF4-FFF2-40B4-BE49-F238E27FC236}">
                <a16:creationId xmlns:a16="http://schemas.microsoft.com/office/drawing/2014/main" id="{7F636829-F7A2-6811-873C-7619E0A387F3}"/>
              </a:ext>
            </a:extLst>
          </p:cNvPr>
          <p:cNvSpPr txBox="1"/>
          <p:nvPr/>
        </p:nvSpPr>
        <p:spPr>
          <a:xfrm>
            <a:off x="6963984" y="4604917"/>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接口映射逻辑</a:t>
            </a:r>
          </a:p>
        </p:txBody>
      </p:sp>
      <p:sp>
        <p:nvSpPr>
          <p:cNvPr id="213" name="文本框 212">
            <a:extLst>
              <a:ext uri="{FF2B5EF4-FFF2-40B4-BE49-F238E27FC236}">
                <a16:creationId xmlns:a16="http://schemas.microsoft.com/office/drawing/2014/main" id="{8A84A0FD-2DC4-16E9-8A39-E74A4662887E}"/>
              </a:ext>
            </a:extLst>
          </p:cNvPr>
          <p:cNvSpPr txBox="1"/>
          <p:nvPr/>
        </p:nvSpPr>
        <p:spPr>
          <a:xfrm>
            <a:off x="7464209" y="4604917"/>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数据存储</a:t>
            </a:r>
          </a:p>
        </p:txBody>
      </p:sp>
      <p:sp>
        <p:nvSpPr>
          <p:cNvPr id="214" name="文本框 213">
            <a:extLst>
              <a:ext uri="{FF2B5EF4-FFF2-40B4-BE49-F238E27FC236}">
                <a16:creationId xmlns:a16="http://schemas.microsoft.com/office/drawing/2014/main" id="{806A1855-9BBE-B42F-5961-C56EDA8C7809}"/>
              </a:ext>
            </a:extLst>
          </p:cNvPr>
          <p:cNvSpPr txBox="1"/>
          <p:nvPr/>
        </p:nvSpPr>
        <p:spPr>
          <a:xfrm>
            <a:off x="6464113" y="4773132"/>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账实校验</a:t>
            </a:r>
          </a:p>
        </p:txBody>
      </p:sp>
      <p:sp>
        <p:nvSpPr>
          <p:cNvPr id="215" name="文本框 214">
            <a:extLst>
              <a:ext uri="{FF2B5EF4-FFF2-40B4-BE49-F238E27FC236}">
                <a16:creationId xmlns:a16="http://schemas.microsoft.com/office/drawing/2014/main" id="{3E306B25-DB14-9DA4-734C-D2B74E5310DB}"/>
              </a:ext>
            </a:extLst>
          </p:cNvPr>
          <p:cNvSpPr txBox="1"/>
          <p:nvPr/>
        </p:nvSpPr>
        <p:spPr>
          <a:xfrm>
            <a:off x="6963984" y="4773132"/>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校验结果返回</a:t>
            </a:r>
          </a:p>
        </p:txBody>
      </p:sp>
      <p:sp>
        <p:nvSpPr>
          <p:cNvPr id="216" name="文本框 215">
            <a:extLst>
              <a:ext uri="{FF2B5EF4-FFF2-40B4-BE49-F238E27FC236}">
                <a16:creationId xmlns:a16="http://schemas.microsoft.com/office/drawing/2014/main" id="{A3950FD4-ADB5-0031-8219-789FDA077563}"/>
              </a:ext>
            </a:extLst>
          </p:cNvPr>
          <p:cNvSpPr txBox="1"/>
          <p:nvPr/>
        </p:nvSpPr>
        <p:spPr>
          <a:xfrm>
            <a:off x="7464209" y="4773132"/>
            <a:ext cx="46770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操作记录</a:t>
            </a:r>
          </a:p>
        </p:txBody>
      </p:sp>
      <p:sp>
        <p:nvSpPr>
          <p:cNvPr id="217" name="矩形 216">
            <a:extLst>
              <a:ext uri="{FF2B5EF4-FFF2-40B4-BE49-F238E27FC236}">
                <a16:creationId xmlns:a16="http://schemas.microsoft.com/office/drawing/2014/main" id="{9F967C77-B202-43D8-8F76-5815DFD5584E}"/>
              </a:ext>
            </a:extLst>
          </p:cNvPr>
          <p:cNvSpPr/>
          <p:nvPr/>
        </p:nvSpPr>
        <p:spPr>
          <a:xfrm>
            <a:off x="8056150" y="4552519"/>
            <a:ext cx="3443849" cy="396561"/>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18" name="文本框 217">
            <a:extLst>
              <a:ext uri="{FF2B5EF4-FFF2-40B4-BE49-F238E27FC236}">
                <a16:creationId xmlns:a16="http://schemas.microsoft.com/office/drawing/2014/main" id="{F67F6A63-C79A-A237-60B7-04AAF1BCF15E}"/>
              </a:ext>
            </a:extLst>
          </p:cNvPr>
          <p:cNvSpPr txBox="1"/>
          <p:nvPr/>
        </p:nvSpPr>
        <p:spPr>
          <a:xfrm>
            <a:off x="8078603" y="4655914"/>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手工录入</a:t>
            </a:r>
          </a:p>
        </p:txBody>
      </p:sp>
      <p:sp>
        <p:nvSpPr>
          <p:cNvPr id="219" name="文本框 218">
            <a:extLst>
              <a:ext uri="{FF2B5EF4-FFF2-40B4-BE49-F238E27FC236}">
                <a16:creationId xmlns:a16="http://schemas.microsoft.com/office/drawing/2014/main" id="{6F658230-3A4C-9FF6-C0F4-916CBED90B3F}"/>
              </a:ext>
            </a:extLst>
          </p:cNvPr>
          <p:cNvSpPr txBox="1"/>
          <p:nvPr/>
        </p:nvSpPr>
        <p:spPr>
          <a:xfrm>
            <a:off x="8547960" y="460491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填报模版配置</a:t>
            </a:r>
          </a:p>
        </p:txBody>
      </p:sp>
      <p:sp>
        <p:nvSpPr>
          <p:cNvPr id="220" name="文本框 219">
            <a:extLst>
              <a:ext uri="{FF2B5EF4-FFF2-40B4-BE49-F238E27FC236}">
                <a16:creationId xmlns:a16="http://schemas.microsoft.com/office/drawing/2014/main" id="{B516CCE8-BE45-5913-4135-AD72055378FA}"/>
              </a:ext>
            </a:extLst>
          </p:cNvPr>
          <p:cNvSpPr txBox="1"/>
          <p:nvPr/>
        </p:nvSpPr>
        <p:spPr>
          <a:xfrm>
            <a:off x="9268619" y="460491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模版导入导出</a:t>
            </a:r>
          </a:p>
        </p:txBody>
      </p:sp>
      <p:sp>
        <p:nvSpPr>
          <p:cNvPr id="221" name="文本框 220">
            <a:extLst>
              <a:ext uri="{FF2B5EF4-FFF2-40B4-BE49-F238E27FC236}">
                <a16:creationId xmlns:a16="http://schemas.microsoft.com/office/drawing/2014/main" id="{C235C161-8A29-E924-2488-0B06B1DD5BB8}"/>
              </a:ext>
            </a:extLst>
          </p:cNvPr>
          <p:cNvSpPr txBox="1"/>
          <p:nvPr/>
        </p:nvSpPr>
        <p:spPr>
          <a:xfrm>
            <a:off x="9989278" y="460491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模版有效性</a:t>
            </a:r>
          </a:p>
        </p:txBody>
      </p:sp>
      <p:sp>
        <p:nvSpPr>
          <p:cNvPr id="222" name="文本框 221">
            <a:extLst>
              <a:ext uri="{FF2B5EF4-FFF2-40B4-BE49-F238E27FC236}">
                <a16:creationId xmlns:a16="http://schemas.microsoft.com/office/drawing/2014/main" id="{9673CB12-AC67-F088-AB28-EE4E59A55CCE}"/>
              </a:ext>
            </a:extLst>
          </p:cNvPr>
          <p:cNvSpPr txBox="1"/>
          <p:nvPr/>
        </p:nvSpPr>
        <p:spPr>
          <a:xfrm>
            <a:off x="8547960" y="4773132"/>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手工填报</a:t>
            </a:r>
          </a:p>
        </p:txBody>
      </p:sp>
      <p:sp>
        <p:nvSpPr>
          <p:cNvPr id="223" name="文本框 222">
            <a:extLst>
              <a:ext uri="{FF2B5EF4-FFF2-40B4-BE49-F238E27FC236}">
                <a16:creationId xmlns:a16="http://schemas.microsoft.com/office/drawing/2014/main" id="{6C7288CA-6492-B9EC-0A69-28352BFC6971}"/>
              </a:ext>
            </a:extLst>
          </p:cNvPr>
          <p:cNvSpPr txBox="1"/>
          <p:nvPr/>
        </p:nvSpPr>
        <p:spPr>
          <a:xfrm>
            <a:off x="9268619" y="4773132"/>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数据导入导出</a:t>
            </a:r>
          </a:p>
        </p:txBody>
      </p:sp>
      <p:sp>
        <p:nvSpPr>
          <p:cNvPr id="224" name="文本框 223">
            <a:extLst>
              <a:ext uri="{FF2B5EF4-FFF2-40B4-BE49-F238E27FC236}">
                <a16:creationId xmlns:a16="http://schemas.microsoft.com/office/drawing/2014/main" id="{F2022300-2A5F-4B49-980A-9A585188FFBF}"/>
              </a:ext>
            </a:extLst>
          </p:cNvPr>
          <p:cNvSpPr txBox="1"/>
          <p:nvPr/>
        </p:nvSpPr>
        <p:spPr>
          <a:xfrm>
            <a:off x="9989278" y="4773132"/>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手工数据校验</a:t>
            </a:r>
          </a:p>
        </p:txBody>
      </p:sp>
      <p:sp>
        <p:nvSpPr>
          <p:cNvPr id="225" name="文本框 224">
            <a:extLst>
              <a:ext uri="{FF2B5EF4-FFF2-40B4-BE49-F238E27FC236}">
                <a16:creationId xmlns:a16="http://schemas.microsoft.com/office/drawing/2014/main" id="{CD149CC4-5E6D-57F2-8FD2-F8BEBA5241F7}"/>
              </a:ext>
            </a:extLst>
          </p:cNvPr>
          <p:cNvSpPr txBox="1"/>
          <p:nvPr/>
        </p:nvSpPr>
        <p:spPr>
          <a:xfrm>
            <a:off x="10705270" y="4604917"/>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数据提交</a:t>
            </a:r>
          </a:p>
        </p:txBody>
      </p:sp>
      <p:sp>
        <p:nvSpPr>
          <p:cNvPr id="226" name="文本框 225">
            <a:extLst>
              <a:ext uri="{FF2B5EF4-FFF2-40B4-BE49-F238E27FC236}">
                <a16:creationId xmlns:a16="http://schemas.microsoft.com/office/drawing/2014/main" id="{15C8781D-0606-0F4C-3B73-EFEA6A85C3E7}"/>
              </a:ext>
            </a:extLst>
          </p:cNvPr>
          <p:cNvSpPr txBox="1"/>
          <p:nvPr/>
        </p:nvSpPr>
        <p:spPr>
          <a:xfrm>
            <a:off x="10705270" y="4773132"/>
            <a:ext cx="656994"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操作记录</a:t>
            </a:r>
          </a:p>
        </p:txBody>
      </p:sp>
      <p:sp>
        <p:nvSpPr>
          <p:cNvPr id="227" name="文本框 226">
            <a:extLst>
              <a:ext uri="{FF2B5EF4-FFF2-40B4-BE49-F238E27FC236}">
                <a16:creationId xmlns:a16="http://schemas.microsoft.com/office/drawing/2014/main" id="{B6503A2D-DD43-70C4-E6EB-F8D8E8F446F7}"/>
              </a:ext>
            </a:extLst>
          </p:cNvPr>
          <p:cNvSpPr txBox="1"/>
          <p:nvPr/>
        </p:nvSpPr>
        <p:spPr>
          <a:xfrm>
            <a:off x="5972280" y="5101750"/>
            <a:ext cx="490988" cy="184666"/>
          </a:xfrm>
          <a:prstGeom prst="rect">
            <a:avLst/>
          </a:prstGeom>
          <a:noFill/>
        </p:spPr>
        <p:txBody>
          <a:bodyPr wrap="none" lIns="90000" rtlCol="0" anchor="ctr">
            <a:spAutoFit/>
          </a:bodyPr>
          <a:lstStyle/>
          <a:p>
            <a:r>
              <a:rPr kumimoji="1" lang="zh-CN" altLang="en-US" sz="600" dirty="0">
                <a:solidFill>
                  <a:srgbClr val="191848"/>
                </a:solidFill>
                <a:latin typeface="Microsoft YaHei" panose="020B0503020204020204" pitchFamily="34" charset="-122"/>
                <a:ea typeface="Microsoft YaHei" panose="020B0503020204020204" pitchFamily="34" charset="-122"/>
              </a:rPr>
              <a:t>其他功能</a:t>
            </a:r>
          </a:p>
        </p:txBody>
      </p:sp>
      <p:sp>
        <p:nvSpPr>
          <p:cNvPr id="228" name="文本框 227">
            <a:extLst>
              <a:ext uri="{FF2B5EF4-FFF2-40B4-BE49-F238E27FC236}">
                <a16:creationId xmlns:a16="http://schemas.microsoft.com/office/drawing/2014/main" id="{84C38A1D-803A-9D7E-1BC2-D4C1EC0AAC11}"/>
              </a:ext>
            </a:extLst>
          </p:cNvPr>
          <p:cNvSpPr txBox="1"/>
          <p:nvPr/>
        </p:nvSpPr>
        <p:spPr>
          <a:xfrm>
            <a:off x="646411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多语言</a:t>
            </a:r>
          </a:p>
        </p:txBody>
      </p:sp>
      <p:sp>
        <p:nvSpPr>
          <p:cNvPr id="229" name="文本框 228">
            <a:extLst>
              <a:ext uri="{FF2B5EF4-FFF2-40B4-BE49-F238E27FC236}">
                <a16:creationId xmlns:a16="http://schemas.microsoft.com/office/drawing/2014/main" id="{4F8F3D1C-5C4B-9E19-5F3A-452392997112}"/>
              </a:ext>
            </a:extLst>
          </p:cNvPr>
          <p:cNvSpPr txBox="1"/>
          <p:nvPr/>
        </p:nvSpPr>
        <p:spPr>
          <a:xfrm>
            <a:off x="710679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多币种</a:t>
            </a:r>
          </a:p>
        </p:txBody>
      </p:sp>
      <p:sp>
        <p:nvSpPr>
          <p:cNvPr id="230" name="文本框 229">
            <a:extLst>
              <a:ext uri="{FF2B5EF4-FFF2-40B4-BE49-F238E27FC236}">
                <a16:creationId xmlns:a16="http://schemas.microsoft.com/office/drawing/2014/main" id="{DF1D364C-B5F0-D4EC-B4D5-D4ED1B147E1E}"/>
              </a:ext>
            </a:extLst>
          </p:cNvPr>
          <p:cNvSpPr txBox="1"/>
          <p:nvPr/>
        </p:nvSpPr>
        <p:spPr>
          <a:xfrm>
            <a:off x="774947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消息通知</a:t>
            </a:r>
          </a:p>
        </p:txBody>
      </p:sp>
      <p:sp>
        <p:nvSpPr>
          <p:cNvPr id="231" name="文本框 230">
            <a:extLst>
              <a:ext uri="{FF2B5EF4-FFF2-40B4-BE49-F238E27FC236}">
                <a16:creationId xmlns:a16="http://schemas.microsoft.com/office/drawing/2014/main" id="{481A3802-A9C5-0707-211D-B2FA9C35086C}"/>
              </a:ext>
            </a:extLst>
          </p:cNvPr>
          <p:cNvSpPr txBox="1"/>
          <p:nvPr/>
        </p:nvSpPr>
        <p:spPr>
          <a:xfrm>
            <a:off x="839215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日志管理</a:t>
            </a:r>
          </a:p>
        </p:txBody>
      </p:sp>
      <p:sp>
        <p:nvSpPr>
          <p:cNvPr id="232" name="文本框 231">
            <a:extLst>
              <a:ext uri="{FF2B5EF4-FFF2-40B4-BE49-F238E27FC236}">
                <a16:creationId xmlns:a16="http://schemas.microsoft.com/office/drawing/2014/main" id="{0CA42E6E-23FD-CB8E-DC6E-DC2609DCAE3D}"/>
              </a:ext>
            </a:extLst>
          </p:cNvPr>
          <p:cNvSpPr txBox="1"/>
          <p:nvPr/>
        </p:nvSpPr>
        <p:spPr>
          <a:xfrm>
            <a:off x="903483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股权管理</a:t>
            </a:r>
          </a:p>
        </p:txBody>
      </p:sp>
      <p:sp>
        <p:nvSpPr>
          <p:cNvPr id="233" name="文本框 232">
            <a:extLst>
              <a:ext uri="{FF2B5EF4-FFF2-40B4-BE49-F238E27FC236}">
                <a16:creationId xmlns:a16="http://schemas.microsoft.com/office/drawing/2014/main" id="{34FB7A84-9271-1D73-1BFC-102BD7D6BF66}"/>
              </a:ext>
            </a:extLst>
          </p:cNvPr>
          <p:cNvSpPr txBox="1"/>
          <p:nvPr/>
        </p:nvSpPr>
        <p:spPr>
          <a:xfrm>
            <a:off x="967751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权限控制</a:t>
            </a:r>
          </a:p>
        </p:txBody>
      </p:sp>
      <p:sp>
        <p:nvSpPr>
          <p:cNvPr id="234" name="文本框 233">
            <a:extLst>
              <a:ext uri="{FF2B5EF4-FFF2-40B4-BE49-F238E27FC236}">
                <a16:creationId xmlns:a16="http://schemas.microsoft.com/office/drawing/2014/main" id="{29CDB5E3-C204-E186-F6EF-3EB51690C9A3}"/>
              </a:ext>
            </a:extLst>
          </p:cNvPr>
          <p:cNvSpPr txBox="1"/>
          <p:nvPr/>
        </p:nvSpPr>
        <p:spPr>
          <a:xfrm>
            <a:off x="10320191"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主数据管理</a:t>
            </a:r>
          </a:p>
        </p:txBody>
      </p:sp>
      <p:sp>
        <p:nvSpPr>
          <p:cNvPr id="235" name="文本框 234">
            <a:extLst>
              <a:ext uri="{FF2B5EF4-FFF2-40B4-BE49-F238E27FC236}">
                <a16:creationId xmlns:a16="http://schemas.microsoft.com/office/drawing/2014/main" id="{812447EE-0AFD-D90B-0D7D-7255ABAA34FC}"/>
              </a:ext>
            </a:extLst>
          </p:cNvPr>
          <p:cNvSpPr txBox="1"/>
          <p:nvPr/>
        </p:nvSpPr>
        <p:spPr>
          <a:xfrm>
            <a:off x="10962872" y="5119764"/>
            <a:ext cx="536837" cy="131580"/>
          </a:xfrm>
          <a:prstGeom prst="rect">
            <a:avLst/>
          </a:prstGeom>
          <a:solidFill>
            <a:srgbClr val="535EFF">
              <a:lumMod val="20000"/>
              <a:lumOff val="80000"/>
            </a:srgbClr>
          </a:solidFill>
        </p:spPr>
        <p:txBody>
          <a:bodyPr wrap="none" lIns="90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zh-CN"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a:t>
            </a:r>
            <a:endParaRPr kumimoji="1" lang="zh-CN" altLang="en-US" sz="5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04792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3D6F97-70DC-7F67-920C-22B711723AAD}"/>
              </a:ext>
            </a:extLst>
          </p:cNvPr>
          <p:cNvSpPr>
            <a:spLocks noGrp="1"/>
          </p:cNvSpPr>
          <p:nvPr>
            <p:ph type="title"/>
          </p:nvPr>
        </p:nvSpPr>
        <p:spPr/>
        <p:txBody>
          <a:bodyPr/>
          <a:lstStyle/>
          <a:p>
            <a:r>
              <a:rPr lang="zh-CN" altLang="en-US" dirty="0"/>
              <a:t>唯品会</a:t>
            </a:r>
            <a:r>
              <a:rPr lang="en-US" altLang="zh-CN" dirty="0"/>
              <a:t>-</a:t>
            </a:r>
            <a:r>
              <a:rPr lang="zh-CN" altLang="en-US" dirty="0"/>
              <a:t>多准则合并报表与管理报表一体化平台</a:t>
            </a:r>
          </a:p>
        </p:txBody>
      </p:sp>
      <p:sp>
        <p:nvSpPr>
          <p:cNvPr id="3" name="矩形 2">
            <a:extLst>
              <a:ext uri="{FF2B5EF4-FFF2-40B4-BE49-F238E27FC236}">
                <a16:creationId xmlns:a16="http://schemas.microsoft.com/office/drawing/2014/main" id="{20BFCC25-7262-D51E-D75E-E0C75B5F48B2}"/>
              </a:ext>
            </a:extLst>
          </p:cNvPr>
          <p:cNvSpPr/>
          <p:nvPr/>
        </p:nvSpPr>
        <p:spPr>
          <a:xfrm>
            <a:off x="5138619" y="2616668"/>
            <a:ext cx="6723961" cy="275759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4" name="矩形 3">
            <a:extLst>
              <a:ext uri="{FF2B5EF4-FFF2-40B4-BE49-F238E27FC236}">
                <a16:creationId xmlns:a16="http://schemas.microsoft.com/office/drawing/2014/main" id="{013CB72D-8742-926F-61E0-7100DB5FBD97}"/>
              </a:ext>
            </a:extLst>
          </p:cNvPr>
          <p:cNvSpPr/>
          <p:nvPr/>
        </p:nvSpPr>
        <p:spPr>
          <a:xfrm>
            <a:off x="5138619" y="929271"/>
            <a:ext cx="6723961" cy="1326242"/>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5" name="文本框 4">
            <a:extLst>
              <a:ext uri="{FF2B5EF4-FFF2-40B4-BE49-F238E27FC236}">
                <a16:creationId xmlns:a16="http://schemas.microsoft.com/office/drawing/2014/main" id="{3CFDDB05-AF27-24B6-6E9E-12FC724C06C9}"/>
              </a:ext>
            </a:extLst>
          </p:cNvPr>
          <p:cNvSpPr txBox="1"/>
          <p:nvPr/>
        </p:nvSpPr>
        <p:spPr>
          <a:xfrm>
            <a:off x="5133655" y="929269"/>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6" name="文本框 5">
            <a:extLst>
              <a:ext uri="{FF2B5EF4-FFF2-40B4-BE49-F238E27FC236}">
                <a16:creationId xmlns:a16="http://schemas.microsoft.com/office/drawing/2014/main" id="{4E68A9F1-39B1-DDB8-3773-69ADDD665158}"/>
              </a:ext>
            </a:extLst>
          </p:cNvPr>
          <p:cNvSpPr txBox="1"/>
          <p:nvPr/>
        </p:nvSpPr>
        <p:spPr>
          <a:xfrm>
            <a:off x="5133655" y="2344673"/>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7" name="矩形 6">
            <a:extLst>
              <a:ext uri="{FF2B5EF4-FFF2-40B4-BE49-F238E27FC236}">
                <a16:creationId xmlns:a16="http://schemas.microsoft.com/office/drawing/2014/main" id="{32612398-1943-436D-E549-ABEADBB766EB}"/>
              </a:ext>
            </a:extLst>
          </p:cNvPr>
          <p:cNvSpPr/>
          <p:nvPr/>
        </p:nvSpPr>
        <p:spPr>
          <a:xfrm>
            <a:off x="5138619" y="5568639"/>
            <a:ext cx="6723961" cy="876244"/>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8" name="文本框 7">
            <a:extLst>
              <a:ext uri="{FF2B5EF4-FFF2-40B4-BE49-F238E27FC236}">
                <a16:creationId xmlns:a16="http://schemas.microsoft.com/office/drawing/2014/main" id="{CDFF125A-CF99-1837-8E0D-8116428A1D90}"/>
              </a:ext>
            </a:extLst>
          </p:cNvPr>
          <p:cNvSpPr txBox="1"/>
          <p:nvPr/>
        </p:nvSpPr>
        <p:spPr>
          <a:xfrm>
            <a:off x="5133655" y="5374264"/>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9" name="文本框 8">
            <a:extLst>
              <a:ext uri="{FF2B5EF4-FFF2-40B4-BE49-F238E27FC236}">
                <a16:creationId xmlns:a16="http://schemas.microsoft.com/office/drawing/2014/main" id="{FF488586-14A1-D4E1-8867-11EECA0E74EE}"/>
              </a:ext>
            </a:extLst>
          </p:cNvPr>
          <p:cNvSpPr txBox="1"/>
          <p:nvPr/>
        </p:nvSpPr>
        <p:spPr>
          <a:xfrm>
            <a:off x="5375363" y="1256264"/>
            <a:ext cx="6240544" cy="600164"/>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当前</a:t>
            </a:r>
            <a:r>
              <a:rPr kumimoji="0"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300+</a:t>
            </a:r>
            <a:r>
              <a:rPr kumimoji="0"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公司需满足美准披露、中准报告、经营分析要求，包括股权、月报经营、</a:t>
            </a:r>
            <a:r>
              <a:rPr kumimoji="0"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VIE</a:t>
            </a:r>
            <a:r>
              <a:rPr kumimoji="0"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及业务板块架构报表披露，为实现降本增效，数据支持提速，需要整合合并流程，梳理报表体系，提高自动化率，实现预算、实际、管理、预估、分析数据交互。</a:t>
            </a:r>
          </a:p>
        </p:txBody>
      </p:sp>
      <p:pic>
        <p:nvPicPr>
          <p:cNvPr id="10" name="图片 9">
            <a:extLst>
              <a:ext uri="{FF2B5EF4-FFF2-40B4-BE49-F238E27FC236}">
                <a16:creationId xmlns:a16="http://schemas.microsoft.com/office/drawing/2014/main" id="{A0745B75-BB21-21DD-AB17-75E102A991B8}"/>
              </a:ext>
            </a:extLst>
          </p:cNvPr>
          <p:cNvPicPr>
            <a:picLocks noChangeAspect="1"/>
          </p:cNvPicPr>
          <p:nvPr/>
        </p:nvPicPr>
        <p:blipFill>
          <a:blip r:embed="rId64"/>
          <a:stretch>
            <a:fillRect/>
          </a:stretch>
        </p:blipFill>
        <p:spPr>
          <a:xfrm>
            <a:off x="495955" y="3744697"/>
            <a:ext cx="4552559" cy="2869092"/>
          </a:xfrm>
          <a:prstGeom prst="rect">
            <a:avLst/>
          </a:prstGeom>
        </p:spPr>
      </p:pic>
      <p:grpSp>
        <p:nvGrpSpPr>
          <p:cNvPr id="11" name="组合 10">
            <a:extLst>
              <a:ext uri="{FF2B5EF4-FFF2-40B4-BE49-F238E27FC236}">
                <a16:creationId xmlns:a16="http://schemas.microsoft.com/office/drawing/2014/main" id="{4062F886-DF31-AD23-7C9F-6A30C0E48AC8}"/>
              </a:ext>
            </a:extLst>
          </p:cNvPr>
          <p:cNvGrpSpPr/>
          <p:nvPr/>
        </p:nvGrpSpPr>
        <p:grpSpPr>
          <a:xfrm>
            <a:off x="748955" y="929270"/>
            <a:ext cx="4046559" cy="1656001"/>
            <a:chOff x="785194" y="929270"/>
            <a:chExt cx="4046559" cy="1656001"/>
          </a:xfrm>
        </p:grpSpPr>
        <p:sp>
          <p:nvSpPr>
            <p:cNvPr id="12" name="圆角矩形 11">
              <a:extLst>
                <a:ext uri="{FF2B5EF4-FFF2-40B4-BE49-F238E27FC236}">
                  <a16:creationId xmlns:a16="http://schemas.microsoft.com/office/drawing/2014/main" id="{71AFA6FA-6F8A-2AEF-ADDC-58EDF1BC4D6B}"/>
                </a:ext>
              </a:extLst>
            </p:cNvPr>
            <p:cNvSpPr/>
            <p:nvPr/>
          </p:nvSpPr>
          <p:spPr>
            <a:xfrm>
              <a:off x="785194" y="929270"/>
              <a:ext cx="4046559" cy="1656001"/>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3" name="文本框 12">
              <a:extLst>
                <a:ext uri="{FF2B5EF4-FFF2-40B4-BE49-F238E27FC236}">
                  <a16:creationId xmlns:a16="http://schemas.microsoft.com/office/drawing/2014/main" id="{3B2E8064-340A-893C-E398-BE7337D4B881}"/>
                </a:ext>
              </a:extLst>
            </p:cNvPr>
            <p:cNvSpPr txBox="1"/>
            <p:nvPr/>
          </p:nvSpPr>
          <p:spPr>
            <a:xfrm>
              <a:off x="1032426" y="1082014"/>
              <a:ext cx="3459428" cy="1384995"/>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唯品会（</a:t>
              </a:r>
              <a:r>
                <a:rPr kumimoji="1" lang="en-US" altLang="zh-CN" sz="1200" b="1"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NYSE</a:t>
              </a:r>
              <a:r>
                <a:rPr kumimoji="1" lang="zh-CN" altLang="en-US" sz="1200" b="1"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en-US" altLang="zh-CN" sz="1200" b="1"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VIPS</a:t>
              </a:r>
              <a:r>
                <a:rPr kumimoji="1" lang="zh-CN" altLang="en-US" sz="1200" b="1"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是一家时尚特卖电子商务企业，于</a:t>
              </a:r>
              <a:r>
                <a:rPr kumimoji="1" lang="en-US" altLang="zh-CN"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2008</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8</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月成立，总部位于中国广东省广州市，</a:t>
              </a:r>
              <a:r>
                <a:rPr kumimoji="1" lang="en-US" altLang="zh-CN"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2012</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a:t>
              </a:r>
              <a:r>
                <a:rPr kumimoji="1" lang="en-US" altLang="zh-CN"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月</a:t>
              </a:r>
              <a:r>
                <a:rPr kumimoji="1" lang="en-US" altLang="zh-CN"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23</a:t>
              </a: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日，唯品会在美国纽约证券交易所上市。</a:t>
              </a:r>
            </a:p>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公司主营业务为：互联网在线销售品牌折扣商品，代表性产品有名品服装、鞋包、美妆、母婴、居家用品等各大品类。</a:t>
              </a:r>
              <a:endParaRPr kumimoji="1" lang="zh-CN" altLang="en-US" sz="1200" b="0" i="0" u="none" strike="noStrike" kern="0" cap="none" spc="0" normalizeH="0" baseline="0" noProof="0" dirty="0">
                <a:ln>
                  <a:noFill/>
                </a:ln>
                <a:solidFill>
                  <a:srgbClr val="081955"/>
                </a:solidFill>
                <a:effectLst/>
                <a:uLnTx/>
                <a:uFillTx/>
                <a:latin typeface="Microsoft YaHei" panose="020B0503020204020204" pitchFamily="34" charset="-122"/>
                <a:ea typeface="Microsoft YaHei" panose="020B0503020204020204" pitchFamily="34" charset="-122"/>
                <a:cs typeface="+mn-cs"/>
              </a:endParaRPr>
            </a:p>
          </p:txBody>
        </p:sp>
      </p:grpSp>
      <p:grpSp>
        <p:nvGrpSpPr>
          <p:cNvPr id="14" name="组合 13">
            <a:extLst>
              <a:ext uri="{FF2B5EF4-FFF2-40B4-BE49-F238E27FC236}">
                <a16:creationId xmlns:a16="http://schemas.microsoft.com/office/drawing/2014/main" id="{7517B170-FAC7-6CCE-6276-9F7C07CEDE4E}"/>
              </a:ext>
            </a:extLst>
          </p:cNvPr>
          <p:cNvGrpSpPr/>
          <p:nvPr/>
        </p:nvGrpSpPr>
        <p:grpSpPr>
          <a:xfrm>
            <a:off x="962385" y="2770319"/>
            <a:ext cx="3619699" cy="782612"/>
            <a:chOff x="878799" y="2749517"/>
            <a:chExt cx="3619699" cy="782612"/>
          </a:xfrm>
        </p:grpSpPr>
        <p:sp>
          <p:nvSpPr>
            <p:cNvPr id="15" name="Flowchart: Alternate Process 23">
              <a:extLst>
                <a:ext uri="{FF2B5EF4-FFF2-40B4-BE49-F238E27FC236}">
                  <a16:creationId xmlns:a16="http://schemas.microsoft.com/office/drawing/2014/main" id="{97CF0E41-3692-F06C-EB0D-DE0407DFEB84}"/>
                </a:ext>
              </a:extLst>
            </p:cNvPr>
            <p:cNvSpPr/>
            <p:nvPr/>
          </p:nvSpPr>
          <p:spPr>
            <a:xfrm>
              <a:off x="878799" y="2749517"/>
              <a:ext cx="1089280" cy="329666"/>
            </a:xfrm>
            <a:prstGeom prst="flowChartAlternateProcess">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预算管理</a:t>
              </a:r>
              <a:endParaRPr kumimoji="0" lang="en-US" altLang="zh-CN"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6" name="Flowchart: Alternate Process 23">
              <a:extLst>
                <a:ext uri="{FF2B5EF4-FFF2-40B4-BE49-F238E27FC236}">
                  <a16:creationId xmlns:a16="http://schemas.microsoft.com/office/drawing/2014/main" id="{7E0616AD-0754-60A9-4F7D-B44C26350CB9}"/>
                </a:ext>
              </a:extLst>
            </p:cNvPr>
            <p:cNvSpPr/>
            <p:nvPr/>
          </p:nvSpPr>
          <p:spPr>
            <a:xfrm>
              <a:off x="2144009" y="2749517"/>
              <a:ext cx="1089280" cy="329666"/>
            </a:xfrm>
            <a:prstGeom prst="flowChartAlternateProcess">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法定合并</a:t>
              </a:r>
            </a:p>
          </p:txBody>
        </p:sp>
        <p:sp>
          <p:nvSpPr>
            <p:cNvPr id="17" name="Flowchart: Alternate Process 23">
              <a:extLst>
                <a:ext uri="{FF2B5EF4-FFF2-40B4-BE49-F238E27FC236}">
                  <a16:creationId xmlns:a16="http://schemas.microsoft.com/office/drawing/2014/main" id="{A3DDCD22-143C-861A-CE00-0D35C940E1F4}"/>
                </a:ext>
              </a:extLst>
            </p:cNvPr>
            <p:cNvSpPr/>
            <p:nvPr/>
          </p:nvSpPr>
          <p:spPr>
            <a:xfrm>
              <a:off x="3409218" y="2749517"/>
              <a:ext cx="1089280" cy="329666"/>
            </a:xfrm>
            <a:prstGeom prst="flowChartAlternateProcess">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管理预估</a:t>
              </a:r>
            </a:p>
          </p:txBody>
        </p:sp>
        <p:sp>
          <p:nvSpPr>
            <p:cNvPr id="18" name="Flowchart: Alternate Process 23">
              <a:extLst>
                <a:ext uri="{FF2B5EF4-FFF2-40B4-BE49-F238E27FC236}">
                  <a16:creationId xmlns:a16="http://schemas.microsoft.com/office/drawing/2014/main" id="{54B6587E-3974-C1C0-4A4B-4B32BF76AFE5}"/>
                </a:ext>
              </a:extLst>
            </p:cNvPr>
            <p:cNvSpPr/>
            <p:nvPr/>
          </p:nvSpPr>
          <p:spPr>
            <a:xfrm>
              <a:off x="1397735" y="3202463"/>
              <a:ext cx="1089280" cy="329666"/>
            </a:xfrm>
            <a:prstGeom prst="flowChartAlternateProcess">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经营分析</a:t>
              </a:r>
            </a:p>
          </p:txBody>
        </p:sp>
        <p:sp>
          <p:nvSpPr>
            <p:cNvPr id="19" name="Flowchart: Alternate Process 23">
              <a:extLst>
                <a:ext uri="{FF2B5EF4-FFF2-40B4-BE49-F238E27FC236}">
                  <a16:creationId xmlns:a16="http://schemas.microsoft.com/office/drawing/2014/main" id="{D0D513F9-CB8E-E2EF-F67C-C6DBCC31C843}"/>
                </a:ext>
              </a:extLst>
            </p:cNvPr>
            <p:cNvSpPr/>
            <p:nvPr/>
          </p:nvSpPr>
          <p:spPr>
            <a:xfrm>
              <a:off x="2733600" y="3202463"/>
              <a:ext cx="1089280" cy="329666"/>
            </a:xfrm>
            <a:prstGeom prst="flowChartAlternateProcess">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10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董事会分析</a:t>
              </a:r>
            </a:p>
          </p:txBody>
        </p:sp>
      </p:grpSp>
      <p:pic>
        <p:nvPicPr>
          <p:cNvPr id="20" name="图片 19">
            <a:extLst>
              <a:ext uri="{FF2B5EF4-FFF2-40B4-BE49-F238E27FC236}">
                <a16:creationId xmlns:a16="http://schemas.microsoft.com/office/drawing/2014/main" id="{8E1281BE-8196-7522-9665-65E54D263226}"/>
              </a:ext>
            </a:extLst>
          </p:cNvPr>
          <p:cNvPicPr>
            <a:picLocks noChangeAspect="1"/>
          </p:cNvPicPr>
          <p:nvPr/>
        </p:nvPicPr>
        <p:blipFill>
          <a:blip r:embed="rId65"/>
          <a:stretch>
            <a:fillRect/>
          </a:stretch>
        </p:blipFill>
        <p:spPr>
          <a:xfrm>
            <a:off x="1014475" y="3874154"/>
            <a:ext cx="3531569" cy="2179173"/>
          </a:xfrm>
          <a:prstGeom prst="rect">
            <a:avLst/>
          </a:prstGeom>
        </p:spPr>
      </p:pic>
      <p:sp>
        <p:nvSpPr>
          <p:cNvPr id="21" name="圆角矩形 7">
            <a:extLst>
              <a:ext uri="{FF2B5EF4-FFF2-40B4-BE49-F238E27FC236}">
                <a16:creationId xmlns:a16="http://schemas.microsoft.com/office/drawing/2014/main" id="{243675FE-999E-417F-6983-E01D0335FB06}"/>
              </a:ext>
            </a:extLst>
          </p:cNvPr>
          <p:cNvSpPr/>
          <p:nvPr/>
        </p:nvSpPr>
        <p:spPr>
          <a:xfrm>
            <a:off x="5452878" y="1872746"/>
            <a:ext cx="1297626" cy="233404"/>
          </a:xfrm>
          <a:prstGeom prst="round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报表用途 </a:t>
            </a:r>
            <a:r>
              <a:rPr kumimoji="1" lang="zh-CN" altLang="en-US" sz="1000" b="1"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广</a:t>
            </a:r>
          </a:p>
        </p:txBody>
      </p:sp>
      <p:sp>
        <p:nvSpPr>
          <p:cNvPr id="22" name="圆角矩形 12">
            <a:extLst>
              <a:ext uri="{FF2B5EF4-FFF2-40B4-BE49-F238E27FC236}">
                <a16:creationId xmlns:a16="http://schemas.microsoft.com/office/drawing/2014/main" id="{D8292861-F1DD-BA5A-057F-9A47108C460D}"/>
              </a:ext>
            </a:extLst>
          </p:cNvPr>
          <p:cNvSpPr/>
          <p:nvPr>
            <p:custDataLst>
              <p:tags r:id="rId1"/>
            </p:custDataLst>
          </p:nvPr>
        </p:nvSpPr>
        <p:spPr>
          <a:xfrm>
            <a:off x="7017058" y="1872746"/>
            <a:ext cx="1297626" cy="232812"/>
          </a:xfrm>
          <a:prstGeom prst="round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工作流程 </a:t>
            </a:r>
            <a:r>
              <a:rPr kumimoji="1" lang="zh-CN" altLang="en-US" sz="1000" b="1"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繁</a:t>
            </a:r>
          </a:p>
        </p:txBody>
      </p:sp>
      <p:sp>
        <p:nvSpPr>
          <p:cNvPr id="23" name="圆角矩形 13">
            <a:extLst>
              <a:ext uri="{FF2B5EF4-FFF2-40B4-BE49-F238E27FC236}">
                <a16:creationId xmlns:a16="http://schemas.microsoft.com/office/drawing/2014/main" id="{5609120F-CD0E-2B23-7E7F-5F6DE237ACAA}"/>
              </a:ext>
            </a:extLst>
          </p:cNvPr>
          <p:cNvSpPr/>
          <p:nvPr>
            <p:custDataLst>
              <p:tags r:id="rId2"/>
            </p:custDataLst>
          </p:nvPr>
        </p:nvSpPr>
        <p:spPr>
          <a:xfrm>
            <a:off x="8581238" y="1872746"/>
            <a:ext cx="1297626" cy="233404"/>
          </a:xfrm>
          <a:prstGeom prst="round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报表体系</a:t>
            </a:r>
            <a:r>
              <a:rPr kumimoji="1" lang="en-US" altLang="zh-CN"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 </a:t>
            </a:r>
            <a:r>
              <a:rPr kumimoji="1" lang="zh-CN" altLang="en-US" sz="1000" b="1"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多</a:t>
            </a:r>
          </a:p>
        </p:txBody>
      </p:sp>
      <p:sp>
        <p:nvSpPr>
          <p:cNvPr id="24" name="圆角矩形 15">
            <a:extLst>
              <a:ext uri="{FF2B5EF4-FFF2-40B4-BE49-F238E27FC236}">
                <a16:creationId xmlns:a16="http://schemas.microsoft.com/office/drawing/2014/main" id="{9C2BE0E6-8082-C4D4-AEB0-89D5EFE14295}"/>
              </a:ext>
            </a:extLst>
          </p:cNvPr>
          <p:cNvSpPr/>
          <p:nvPr>
            <p:custDataLst>
              <p:tags r:id="rId3"/>
            </p:custDataLst>
          </p:nvPr>
        </p:nvSpPr>
        <p:spPr>
          <a:xfrm>
            <a:off x="10145419" y="1872746"/>
            <a:ext cx="1297626" cy="216817"/>
          </a:xfrm>
          <a:prstGeom prst="round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系统支撑</a:t>
            </a:r>
            <a:r>
              <a:rPr kumimoji="1" lang="en-US" altLang="zh-CN" sz="1000" b="0"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 </a:t>
            </a:r>
            <a:r>
              <a:rPr kumimoji="1" lang="zh-CN" altLang="en-US" sz="1000" b="1" i="0" u="none" strike="noStrike" kern="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cs typeface="+mn-cs"/>
              </a:rPr>
              <a:t>难</a:t>
            </a:r>
          </a:p>
        </p:txBody>
      </p:sp>
      <p:sp>
        <p:nvSpPr>
          <p:cNvPr id="25" name="矩形 24">
            <a:extLst>
              <a:ext uri="{FF2B5EF4-FFF2-40B4-BE49-F238E27FC236}">
                <a16:creationId xmlns:a16="http://schemas.microsoft.com/office/drawing/2014/main" id="{73428D61-F157-5A41-18C6-13705FAD29EB}"/>
              </a:ext>
            </a:extLst>
          </p:cNvPr>
          <p:cNvSpPr/>
          <p:nvPr/>
        </p:nvSpPr>
        <p:spPr>
          <a:xfrm>
            <a:off x="6295818" y="2710832"/>
            <a:ext cx="5475972" cy="2557759"/>
          </a:xfrm>
          <a:prstGeom prst="rect">
            <a:avLst/>
          </a:prstGeom>
          <a:solidFill>
            <a:srgbClr val="FCFAFF"/>
          </a:solidFill>
          <a:ln w="3175" cap="flat" cmpd="sng" algn="ctr">
            <a:solidFill>
              <a:srgbClr val="535EFF">
                <a:shade val="15000"/>
              </a:srgbClr>
            </a:solidFill>
            <a:prstDash val="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6" name="矩形 25">
            <a:extLst>
              <a:ext uri="{FF2B5EF4-FFF2-40B4-BE49-F238E27FC236}">
                <a16:creationId xmlns:a16="http://schemas.microsoft.com/office/drawing/2014/main" id="{33B41FC0-1F3D-D821-404C-5B9586FFBC53}"/>
              </a:ext>
            </a:extLst>
          </p:cNvPr>
          <p:cNvSpPr/>
          <p:nvPr>
            <p:custDataLst>
              <p:tags r:id="rId4"/>
            </p:custDataLst>
          </p:nvPr>
        </p:nvSpPr>
        <p:spPr>
          <a:xfrm>
            <a:off x="8073303" y="3518884"/>
            <a:ext cx="2927375" cy="167422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1" lang="zh-CN" altLang="en-US" sz="1200" i="0" u="none" strike="noStrike" kern="0" cap="none" spc="0" normalizeH="0" baseline="0" noProof="0" dirty="0">
              <a:ln>
                <a:noFill/>
              </a:ln>
              <a:solidFill>
                <a:srgbClr val="000000"/>
              </a:solidFill>
              <a:effectLst/>
              <a:uLnTx/>
              <a:uFillTx/>
              <a:latin typeface="Arial"/>
              <a:ea typeface="微软雅黑"/>
              <a:cs typeface="+mn-cs"/>
              <a:sym typeface="+mn-ea"/>
            </a:endParaRPr>
          </a:p>
        </p:txBody>
      </p:sp>
      <p:sp>
        <p:nvSpPr>
          <p:cNvPr id="27" name="矩形 26">
            <a:extLst>
              <a:ext uri="{FF2B5EF4-FFF2-40B4-BE49-F238E27FC236}">
                <a16:creationId xmlns:a16="http://schemas.microsoft.com/office/drawing/2014/main" id="{E8219B34-EBF3-AB34-2C12-87F16085BDB8}"/>
              </a:ext>
            </a:extLst>
          </p:cNvPr>
          <p:cNvSpPr/>
          <p:nvPr>
            <p:custDataLst>
              <p:tags r:id="rId5"/>
            </p:custDataLst>
          </p:nvPr>
        </p:nvSpPr>
        <p:spPr>
          <a:xfrm>
            <a:off x="9001056" y="3518884"/>
            <a:ext cx="1105017" cy="149877"/>
          </a:xfrm>
          <a:prstGeom prst="rect">
            <a:avLst/>
          </a:prstGeom>
          <a:noFill/>
          <a:ln w="12700" cap="flat" cmpd="sng" algn="ctr">
            <a:noFill/>
            <a:prstDash val="solid"/>
            <a:miter lim="800000"/>
          </a:ln>
          <a:effectLst/>
        </p:spPr>
        <p:txBody>
          <a:bodyPr rtlCol="0" anchor="ctr"/>
          <a:lstStyle/>
          <a:p>
            <a:pPr marL="0" marR="0" lvl="0" indent="0" algn="ctr" defTabSz="958850" rtl="0" eaLnBrk="1" fontAlgn="base" latinLnBrk="0" hangingPunct="1">
              <a:spcBef>
                <a:spcPts val="300"/>
              </a:spcBef>
              <a:spcAft>
                <a:spcPct val="0"/>
              </a:spcAft>
              <a:buClrTx/>
              <a:buSzTx/>
              <a:buFontTx/>
              <a:buNone/>
              <a:tabLst/>
              <a:defRPr/>
            </a:pPr>
            <a:r>
              <a:rPr kumimoji="0" lang="zh-CN" altLang="en-US" sz="7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法定合并</a:t>
            </a:r>
          </a:p>
        </p:txBody>
      </p:sp>
      <p:sp>
        <p:nvSpPr>
          <p:cNvPr id="28" name="矩形 27">
            <a:extLst>
              <a:ext uri="{FF2B5EF4-FFF2-40B4-BE49-F238E27FC236}">
                <a16:creationId xmlns:a16="http://schemas.microsoft.com/office/drawing/2014/main" id="{42E0A79B-D83B-11E8-A5D3-C3E368FB3BBA}"/>
              </a:ext>
            </a:extLst>
          </p:cNvPr>
          <p:cNvSpPr/>
          <p:nvPr>
            <p:custDataLst>
              <p:tags r:id="rId6"/>
            </p:custDataLst>
          </p:nvPr>
        </p:nvSpPr>
        <p:spPr>
          <a:xfrm>
            <a:off x="8157972" y="4144991"/>
            <a:ext cx="646725" cy="252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调整事项自动化</a:t>
            </a:r>
          </a:p>
        </p:txBody>
      </p:sp>
      <p:sp>
        <p:nvSpPr>
          <p:cNvPr id="29" name="矩形 28">
            <a:extLst>
              <a:ext uri="{FF2B5EF4-FFF2-40B4-BE49-F238E27FC236}">
                <a16:creationId xmlns:a16="http://schemas.microsoft.com/office/drawing/2014/main" id="{DB1EA820-018C-5602-9964-66BCA11FB3F9}"/>
              </a:ext>
            </a:extLst>
          </p:cNvPr>
          <p:cNvSpPr/>
          <p:nvPr>
            <p:custDataLst>
              <p:tags r:id="rId7"/>
            </p:custDataLst>
          </p:nvPr>
        </p:nvSpPr>
        <p:spPr>
          <a:xfrm>
            <a:off x="8848652" y="4148571"/>
            <a:ext cx="646365" cy="252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附注表自动化</a:t>
            </a:r>
          </a:p>
        </p:txBody>
      </p:sp>
      <p:sp>
        <p:nvSpPr>
          <p:cNvPr id="30" name="矩形 29">
            <a:extLst>
              <a:ext uri="{FF2B5EF4-FFF2-40B4-BE49-F238E27FC236}">
                <a16:creationId xmlns:a16="http://schemas.microsoft.com/office/drawing/2014/main" id="{8E84E70E-7652-F041-8905-5B255C2D2511}"/>
              </a:ext>
            </a:extLst>
          </p:cNvPr>
          <p:cNvSpPr/>
          <p:nvPr>
            <p:custDataLst>
              <p:tags r:id="rId8"/>
            </p:custDataLst>
          </p:nvPr>
        </p:nvSpPr>
        <p:spPr>
          <a:xfrm>
            <a:off x="9538973" y="4142433"/>
            <a:ext cx="646365" cy="252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附注表数据校验</a:t>
            </a:r>
          </a:p>
        </p:txBody>
      </p:sp>
      <p:sp>
        <p:nvSpPr>
          <p:cNvPr id="31" name="矩形 30">
            <a:extLst>
              <a:ext uri="{FF2B5EF4-FFF2-40B4-BE49-F238E27FC236}">
                <a16:creationId xmlns:a16="http://schemas.microsoft.com/office/drawing/2014/main" id="{F9A5F114-5FF6-9A56-3543-185305984BD3}"/>
              </a:ext>
            </a:extLst>
          </p:cNvPr>
          <p:cNvSpPr/>
          <p:nvPr>
            <p:custDataLst>
              <p:tags r:id="rId9"/>
            </p:custDataLst>
          </p:nvPr>
        </p:nvSpPr>
        <p:spPr>
          <a:xfrm>
            <a:off x="8158333" y="3956239"/>
            <a:ext cx="646365" cy="169315"/>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交易对账</a:t>
            </a:r>
          </a:p>
        </p:txBody>
      </p:sp>
      <p:sp>
        <p:nvSpPr>
          <p:cNvPr id="32" name="矩形 31">
            <a:extLst>
              <a:ext uri="{FF2B5EF4-FFF2-40B4-BE49-F238E27FC236}">
                <a16:creationId xmlns:a16="http://schemas.microsoft.com/office/drawing/2014/main" id="{C16D5248-A908-E944-4A7A-CC18C20EF283}"/>
              </a:ext>
            </a:extLst>
          </p:cNvPr>
          <p:cNvSpPr/>
          <p:nvPr>
            <p:custDataLst>
              <p:tags r:id="rId10"/>
            </p:custDataLst>
          </p:nvPr>
        </p:nvSpPr>
        <p:spPr>
          <a:xfrm>
            <a:off x="8848652" y="3956239"/>
            <a:ext cx="646365" cy="169315"/>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币种折算</a:t>
            </a:r>
          </a:p>
        </p:txBody>
      </p:sp>
      <p:sp>
        <p:nvSpPr>
          <p:cNvPr id="33" name="矩形 32">
            <a:extLst>
              <a:ext uri="{FF2B5EF4-FFF2-40B4-BE49-F238E27FC236}">
                <a16:creationId xmlns:a16="http://schemas.microsoft.com/office/drawing/2014/main" id="{F38A7F27-3AAB-0DB4-5CD2-750E340BF42D}"/>
              </a:ext>
            </a:extLst>
          </p:cNvPr>
          <p:cNvSpPr/>
          <p:nvPr>
            <p:custDataLst>
              <p:tags r:id="rId11"/>
            </p:custDataLst>
          </p:nvPr>
        </p:nvSpPr>
        <p:spPr>
          <a:xfrm>
            <a:off x="9538973" y="3956239"/>
            <a:ext cx="646365" cy="169315"/>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合并抵消</a:t>
            </a:r>
          </a:p>
        </p:txBody>
      </p:sp>
      <p:sp>
        <p:nvSpPr>
          <p:cNvPr id="34" name="矩形 33">
            <a:extLst>
              <a:ext uri="{FF2B5EF4-FFF2-40B4-BE49-F238E27FC236}">
                <a16:creationId xmlns:a16="http://schemas.microsoft.com/office/drawing/2014/main" id="{FA8BBB87-3D4D-948E-FF85-8527970A3BDD}"/>
              </a:ext>
            </a:extLst>
          </p:cNvPr>
          <p:cNvSpPr/>
          <p:nvPr>
            <p:custDataLst>
              <p:tags r:id="rId12"/>
            </p:custDataLst>
          </p:nvPr>
        </p:nvSpPr>
        <p:spPr>
          <a:xfrm>
            <a:off x="10221726" y="4148571"/>
            <a:ext cx="646365" cy="252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凭证钻取</a:t>
            </a:r>
          </a:p>
        </p:txBody>
      </p:sp>
      <p:sp>
        <p:nvSpPr>
          <p:cNvPr id="35" name="矩形 34">
            <a:extLst>
              <a:ext uri="{FF2B5EF4-FFF2-40B4-BE49-F238E27FC236}">
                <a16:creationId xmlns:a16="http://schemas.microsoft.com/office/drawing/2014/main" id="{94E0E8CD-4E48-1D9B-5D47-679EB3FDE37D}"/>
              </a:ext>
            </a:extLst>
          </p:cNvPr>
          <p:cNvSpPr/>
          <p:nvPr>
            <p:custDataLst>
              <p:tags r:id="rId13"/>
            </p:custDataLst>
          </p:nvPr>
        </p:nvSpPr>
        <p:spPr>
          <a:xfrm>
            <a:off x="10221726" y="3956239"/>
            <a:ext cx="646365" cy="169315"/>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日记账调整</a:t>
            </a:r>
          </a:p>
        </p:txBody>
      </p:sp>
      <p:grpSp>
        <p:nvGrpSpPr>
          <p:cNvPr id="36" name="组合 35">
            <a:extLst>
              <a:ext uri="{FF2B5EF4-FFF2-40B4-BE49-F238E27FC236}">
                <a16:creationId xmlns:a16="http://schemas.microsoft.com/office/drawing/2014/main" id="{26DB9B69-A0FD-A600-6D7E-4BF103C27B08}"/>
              </a:ext>
            </a:extLst>
          </p:cNvPr>
          <p:cNvGrpSpPr/>
          <p:nvPr/>
        </p:nvGrpSpPr>
        <p:grpSpPr>
          <a:xfrm>
            <a:off x="8158333" y="3695361"/>
            <a:ext cx="2710119" cy="234791"/>
            <a:chOff x="3303" y="4882"/>
            <a:chExt cx="7522" cy="470"/>
          </a:xfrm>
          <a:solidFill>
            <a:schemeClr val="tx2">
              <a:lumMod val="10000"/>
              <a:lumOff val="90000"/>
            </a:schemeClr>
          </a:solidFill>
        </p:grpSpPr>
        <p:sp>
          <p:nvSpPr>
            <p:cNvPr id="37" name="矩形 36">
              <a:extLst>
                <a:ext uri="{FF2B5EF4-FFF2-40B4-BE49-F238E27FC236}">
                  <a16:creationId xmlns:a16="http://schemas.microsoft.com/office/drawing/2014/main" id="{F1DA75C2-18C0-BE79-EEC5-81F093A232BD}"/>
                </a:ext>
              </a:extLst>
            </p:cNvPr>
            <p:cNvSpPr/>
            <p:nvPr>
              <p:custDataLst>
                <p:tags r:id="rId59"/>
              </p:custDataLst>
            </p:nvPr>
          </p:nvSpPr>
          <p:spPr>
            <a:xfrm>
              <a:off x="3303" y="4894"/>
              <a:ext cx="1794" cy="458"/>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en-US" altLang="zh-CN"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VIE</a:t>
              </a: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合并</a:t>
              </a:r>
            </a:p>
          </p:txBody>
        </p:sp>
        <p:sp>
          <p:nvSpPr>
            <p:cNvPr id="38" name="矩形 37">
              <a:extLst>
                <a:ext uri="{FF2B5EF4-FFF2-40B4-BE49-F238E27FC236}">
                  <a16:creationId xmlns:a16="http://schemas.microsoft.com/office/drawing/2014/main" id="{A66EE240-4DF6-D762-A5A8-C64E9F7689FD}"/>
                </a:ext>
              </a:extLst>
            </p:cNvPr>
            <p:cNvSpPr/>
            <p:nvPr>
              <p:custDataLst>
                <p:tags r:id="rId60"/>
              </p:custDataLst>
            </p:nvPr>
          </p:nvSpPr>
          <p:spPr>
            <a:xfrm>
              <a:off x="5220" y="4894"/>
              <a:ext cx="1794" cy="458"/>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en-US" altLang="zh-CN" sz="700" i="0" u="none" strike="noStrike" kern="0" cap="none" spc="0" normalizeH="0" baseline="0" noProof="0" dirty="0" err="1">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板块合并</a:t>
              </a:r>
              <a:endParaRPr kumimoji="0" lang="en-US" altLang="zh-CN"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p:txBody>
        </p:sp>
        <p:sp>
          <p:nvSpPr>
            <p:cNvPr id="39" name="矩形 38">
              <a:extLst>
                <a:ext uri="{FF2B5EF4-FFF2-40B4-BE49-F238E27FC236}">
                  <a16:creationId xmlns:a16="http://schemas.microsoft.com/office/drawing/2014/main" id="{B14151A3-BA49-559C-6597-F94EFD794E38}"/>
                </a:ext>
              </a:extLst>
            </p:cNvPr>
            <p:cNvSpPr/>
            <p:nvPr>
              <p:custDataLst>
                <p:tags r:id="rId61"/>
              </p:custDataLst>
            </p:nvPr>
          </p:nvSpPr>
          <p:spPr>
            <a:xfrm>
              <a:off x="7137" y="4894"/>
              <a:ext cx="1794" cy="458"/>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股权合并</a:t>
              </a:r>
            </a:p>
          </p:txBody>
        </p:sp>
        <p:sp>
          <p:nvSpPr>
            <p:cNvPr id="40" name="矩形 39">
              <a:extLst>
                <a:ext uri="{FF2B5EF4-FFF2-40B4-BE49-F238E27FC236}">
                  <a16:creationId xmlns:a16="http://schemas.microsoft.com/office/drawing/2014/main" id="{96116E79-B6F5-ECDE-8945-1FFFA7E48B91}"/>
                </a:ext>
              </a:extLst>
            </p:cNvPr>
            <p:cNvSpPr/>
            <p:nvPr>
              <p:custDataLst>
                <p:tags r:id="rId62"/>
              </p:custDataLst>
            </p:nvPr>
          </p:nvSpPr>
          <p:spPr>
            <a:xfrm>
              <a:off x="9031" y="4882"/>
              <a:ext cx="1794" cy="458"/>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月报合并</a:t>
              </a:r>
            </a:p>
          </p:txBody>
        </p:sp>
      </p:grpSp>
      <p:sp>
        <p:nvSpPr>
          <p:cNvPr id="41" name="矩形 40">
            <a:extLst>
              <a:ext uri="{FF2B5EF4-FFF2-40B4-BE49-F238E27FC236}">
                <a16:creationId xmlns:a16="http://schemas.microsoft.com/office/drawing/2014/main" id="{3B3FA485-8BF8-5103-AAE4-87B9A83460FC}"/>
              </a:ext>
            </a:extLst>
          </p:cNvPr>
          <p:cNvSpPr/>
          <p:nvPr>
            <p:custDataLst>
              <p:tags r:id="rId14"/>
            </p:custDataLst>
          </p:nvPr>
        </p:nvSpPr>
        <p:spPr>
          <a:xfrm>
            <a:off x="8413586" y="4697486"/>
            <a:ext cx="646365" cy="160107"/>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明细台账</a:t>
            </a:r>
          </a:p>
        </p:txBody>
      </p:sp>
      <p:sp>
        <p:nvSpPr>
          <p:cNvPr id="42" name="矩形 41">
            <a:extLst>
              <a:ext uri="{FF2B5EF4-FFF2-40B4-BE49-F238E27FC236}">
                <a16:creationId xmlns:a16="http://schemas.microsoft.com/office/drawing/2014/main" id="{30B60245-19F3-57F6-B43D-22499EBBD642}"/>
              </a:ext>
            </a:extLst>
          </p:cNvPr>
          <p:cNvSpPr/>
          <p:nvPr>
            <p:custDataLst>
              <p:tags r:id="rId15"/>
            </p:custDataLst>
          </p:nvPr>
        </p:nvSpPr>
        <p:spPr>
          <a:xfrm>
            <a:off x="10005718" y="4697486"/>
            <a:ext cx="646365" cy="160107"/>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调整日记账</a:t>
            </a:r>
          </a:p>
        </p:txBody>
      </p:sp>
      <p:sp>
        <p:nvSpPr>
          <p:cNvPr id="43" name="矩形 42">
            <a:extLst>
              <a:ext uri="{FF2B5EF4-FFF2-40B4-BE49-F238E27FC236}">
                <a16:creationId xmlns:a16="http://schemas.microsoft.com/office/drawing/2014/main" id="{EC5FA35B-2CC1-7759-B3B1-BEC6BA81E4BD}"/>
              </a:ext>
            </a:extLst>
          </p:cNvPr>
          <p:cNvSpPr/>
          <p:nvPr>
            <p:custDataLst>
              <p:tags r:id="rId16"/>
            </p:custDataLst>
          </p:nvPr>
        </p:nvSpPr>
        <p:spPr>
          <a:xfrm>
            <a:off x="9190017" y="4697486"/>
            <a:ext cx="646365" cy="160107"/>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调整模型</a:t>
            </a:r>
          </a:p>
        </p:txBody>
      </p:sp>
      <p:cxnSp>
        <p:nvCxnSpPr>
          <p:cNvPr id="44" name="直接箭头连接符 43">
            <a:extLst>
              <a:ext uri="{FF2B5EF4-FFF2-40B4-BE49-F238E27FC236}">
                <a16:creationId xmlns:a16="http://schemas.microsoft.com/office/drawing/2014/main" id="{877EF97A-97BC-5E09-A4ED-FAEFA5EC1671}"/>
              </a:ext>
            </a:extLst>
          </p:cNvPr>
          <p:cNvCxnSpPr>
            <a:stCxn id="41" idx="3"/>
            <a:endCxn id="43" idx="1"/>
          </p:cNvCxnSpPr>
          <p:nvPr/>
        </p:nvCxnSpPr>
        <p:spPr>
          <a:xfrm>
            <a:off x="9059951" y="4777796"/>
            <a:ext cx="130066" cy="0"/>
          </a:xfrm>
          <a:prstGeom prst="straightConnector1">
            <a:avLst/>
          </a:prstGeom>
          <a:noFill/>
          <a:ln w="6350" cap="flat" cmpd="sng" algn="ctr">
            <a:solidFill>
              <a:srgbClr val="535EFF"/>
            </a:solidFill>
            <a:prstDash val="solid"/>
            <a:miter lim="800000"/>
            <a:tailEnd type="arrow"/>
          </a:ln>
          <a:effectLst/>
        </p:spPr>
      </p:cxnSp>
      <p:cxnSp>
        <p:nvCxnSpPr>
          <p:cNvPr id="45" name="直接箭头连接符 44">
            <a:extLst>
              <a:ext uri="{FF2B5EF4-FFF2-40B4-BE49-F238E27FC236}">
                <a16:creationId xmlns:a16="http://schemas.microsoft.com/office/drawing/2014/main" id="{815E4D6A-A778-C1DB-3493-6E7A279A38F2}"/>
              </a:ext>
            </a:extLst>
          </p:cNvPr>
          <p:cNvCxnSpPr>
            <a:stCxn id="43" idx="3"/>
            <a:endCxn id="42" idx="1"/>
          </p:cNvCxnSpPr>
          <p:nvPr/>
        </p:nvCxnSpPr>
        <p:spPr>
          <a:xfrm>
            <a:off x="9836381" y="4777796"/>
            <a:ext cx="169337" cy="0"/>
          </a:xfrm>
          <a:prstGeom prst="straightConnector1">
            <a:avLst/>
          </a:prstGeom>
          <a:noFill/>
          <a:ln w="6350" cap="flat" cmpd="sng" algn="ctr">
            <a:solidFill>
              <a:srgbClr val="535EFF"/>
            </a:solidFill>
            <a:prstDash val="solid"/>
            <a:miter lim="800000"/>
            <a:tailEnd type="arrow"/>
          </a:ln>
          <a:effectLst/>
        </p:spPr>
      </p:cxnSp>
      <p:sp>
        <p:nvSpPr>
          <p:cNvPr id="46" name="矩形 45">
            <a:extLst>
              <a:ext uri="{FF2B5EF4-FFF2-40B4-BE49-F238E27FC236}">
                <a16:creationId xmlns:a16="http://schemas.microsoft.com/office/drawing/2014/main" id="{1744E7C3-F491-6188-163E-07040D8F12F9}"/>
              </a:ext>
            </a:extLst>
          </p:cNvPr>
          <p:cNvSpPr/>
          <p:nvPr>
            <p:custDataLst>
              <p:tags r:id="rId17"/>
            </p:custDataLst>
          </p:nvPr>
        </p:nvSpPr>
        <p:spPr>
          <a:xfrm>
            <a:off x="10016888" y="4955295"/>
            <a:ext cx="646365" cy="216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滚调日记账</a:t>
            </a:r>
          </a:p>
        </p:txBody>
      </p:sp>
      <p:sp>
        <p:nvSpPr>
          <p:cNvPr id="47" name="矩形 46">
            <a:extLst>
              <a:ext uri="{FF2B5EF4-FFF2-40B4-BE49-F238E27FC236}">
                <a16:creationId xmlns:a16="http://schemas.microsoft.com/office/drawing/2014/main" id="{E0389EFF-0998-1F1D-8B26-93EF48BCFDEE}"/>
              </a:ext>
            </a:extLst>
          </p:cNvPr>
          <p:cNvSpPr/>
          <p:nvPr>
            <p:custDataLst>
              <p:tags r:id="rId18"/>
            </p:custDataLst>
          </p:nvPr>
        </p:nvSpPr>
        <p:spPr>
          <a:xfrm>
            <a:off x="8419351" y="4946599"/>
            <a:ext cx="646365" cy="216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调整日记账台账</a:t>
            </a:r>
          </a:p>
        </p:txBody>
      </p:sp>
      <p:cxnSp>
        <p:nvCxnSpPr>
          <p:cNvPr id="48" name="直接箭头连接符 47">
            <a:extLst>
              <a:ext uri="{FF2B5EF4-FFF2-40B4-BE49-F238E27FC236}">
                <a16:creationId xmlns:a16="http://schemas.microsoft.com/office/drawing/2014/main" id="{C101D105-9F28-8EEB-D8CA-F877A954412C}"/>
              </a:ext>
            </a:extLst>
          </p:cNvPr>
          <p:cNvCxnSpPr>
            <a:stCxn id="47" idx="3"/>
            <a:endCxn id="46" idx="1"/>
          </p:cNvCxnSpPr>
          <p:nvPr/>
        </p:nvCxnSpPr>
        <p:spPr>
          <a:xfrm>
            <a:off x="9065716" y="5054599"/>
            <a:ext cx="951172" cy="8696"/>
          </a:xfrm>
          <a:prstGeom prst="straightConnector1">
            <a:avLst/>
          </a:prstGeom>
          <a:noFill/>
          <a:ln w="6350" cap="flat" cmpd="sng" algn="ctr">
            <a:solidFill>
              <a:srgbClr val="535EFF"/>
            </a:solidFill>
            <a:prstDash val="solid"/>
            <a:miter lim="800000"/>
            <a:tailEnd type="arrow"/>
          </a:ln>
          <a:effectLst/>
        </p:spPr>
      </p:cxnSp>
      <p:sp>
        <p:nvSpPr>
          <p:cNvPr id="49" name="矩形 48">
            <a:extLst>
              <a:ext uri="{FF2B5EF4-FFF2-40B4-BE49-F238E27FC236}">
                <a16:creationId xmlns:a16="http://schemas.microsoft.com/office/drawing/2014/main" id="{85EAF777-CC13-6D06-A092-83FCA0328CB0}"/>
              </a:ext>
            </a:extLst>
          </p:cNvPr>
          <p:cNvSpPr/>
          <p:nvPr>
            <p:custDataLst>
              <p:tags r:id="rId19"/>
            </p:custDataLst>
          </p:nvPr>
        </p:nvSpPr>
        <p:spPr>
          <a:xfrm>
            <a:off x="11025702" y="2974543"/>
            <a:ext cx="684195" cy="2218566"/>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1" lang="zh-CN" altLang="en-US" sz="1200" i="0" u="none" strike="noStrike" kern="0" cap="none" spc="0" normalizeH="0" baseline="0" noProof="0">
              <a:ln>
                <a:noFill/>
              </a:ln>
              <a:solidFill>
                <a:srgbClr val="000000"/>
              </a:solidFill>
              <a:effectLst/>
              <a:uLnTx/>
              <a:uFillTx/>
              <a:latin typeface="Arial"/>
              <a:ea typeface="微软雅黑"/>
              <a:cs typeface="+mn-cs"/>
              <a:sym typeface="+mn-ea"/>
            </a:endParaRPr>
          </a:p>
        </p:txBody>
      </p:sp>
      <p:sp>
        <p:nvSpPr>
          <p:cNvPr id="50" name="矩形 49">
            <a:extLst>
              <a:ext uri="{FF2B5EF4-FFF2-40B4-BE49-F238E27FC236}">
                <a16:creationId xmlns:a16="http://schemas.microsoft.com/office/drawing/2014/main" id="{16718FE4-B12A-8511-EC8C-0C9B0CF01579}"/>
              </a:ext>
            </a:extLst>
          </p:cNvPr>
          <p:cNvSpPr/>
          <p:nvPr>
            <p:custDataLst>
              <p:tags r:id="rId20"/>
            </p:custDataLst>
          </p:nvPr>
        </p:nvSpPr>
        <p:spPr>
          <a:xfrm>
            <a:off x="6334173" y="2988799"/>
            <a:ext cx="4670469" cy="479300"/>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1" lang="zh-CN" altLang="en-US" sz="1200" i="0" u="none" strike="noStrike" kern="0" cap="none" spc="0" normalizeH="0" baseline="0" noProof="0">
              <a:ln>
                <a:noFill/>
              </a:ln>
              <a:solidFill>
                <a:srgbClr val="000000"/>
              </a:solidFill>
              <a:effectLst/>
              <a:uLnTx/>
              <a:uFillTx/>
              <a:latin typeface="Arial"/>
              <a:ea typeface="微软雅黑"/>
              <a:cs typeface="+mn-cs"/>
              <a:sym typeface="+mn-ea"/>
            </a:endParaRPr>
          </a:p>
        </p:txBody>
      </p:sp>
      <p:sp>
        <p:nvSpPr>
          <p:cNvPr id="51" name="矩形 50">
            <a:extLst>
              <a:ext uri="{FF2B5EF4-FFF2-40B4-BE49-F238E27FC236}">
                <a16:creationId xmlns:a16="http://schemas.microsoft.com/office/drawing/2014/main" id="{239FC05D-71A0-DB83-8FF7-F61FF8822B7F}"/>
              </a:ext>
            </a:extLst>
          </p:cNvPr>
          <p:cNvSpPr/>
          <p:nvPr>
            <p:custDataLst>
              <p:tags r:id="rId21"/>
            </p:custDataLst>
          </p:nvPr>
        </p:nvSpPr>
        <p:spPr>
          <a:xfrm>
            <a:off x="6354348" y="3138676"/>
            <a:ext cx="381550" cy="149877"/>
          </a:xfrm>
          <a:prstGeom prst="rect">
            <a:avLst/>
          </a:prstGeom>
          <a:noFill/>
          <a:ln w="12700" cap="flat" cmpd="sng" algn="ctr">
            <a:noFill/>
            <a:prstDash val="solid"/>
            <a:miter lim="800000"/>
          </a:ln>
          <a:effectLst/>
        </p:spPr>
        <p:txBody>
          <a:bodyPr rtlCol="0" anchor="ctr"/>
          <a:lstStyle/>
          <a:p>
            <a:pPr marL="0" marR="0" lvl="0" indent="0" algn="ctr" defTabSz="958850" rtl="0" eaLnBrk="1" fontAlgn="base" latinLnBrk="0" hangingPunct="1">
              <a:spcBef>
                <a:spcPts val="300"/>
              </a:spcBef>
              <a:spcAft>
                <a:spcPct val="0"/>
              </a:spcAft>
              <a:buClrTx/>
              <a:buSzTx/>
              <a:buFontTx/>
              <a:buNone/>
              <a:tabLst/>
              <a:defRPr/>
            </a:pPr>
            <a:r>
              <a:rPr kumimoji="0" lang="zh-CN" altLang="en-US" sz="7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可视化</a:t>
            </a:r>
          </a:p>
        </p:txBody>
      </p:sp>
      <p:sp>
        <p:nvSpPr>
          <p:cNvPr id="52" name="Rectangle 141">
            <a:extLst>
              <a:ext uri="{FF2B5EF4-FFF2-40B4-BE49-F238E27FC236}">
                <a16:creationId xmlns:a16="http://schemas.microsoft.com/office/drawing/2014/main" id="{FD08D35F-789D-E191-F2C7-2137FFF01690}"/>
              </a:ext>
            </a:extLst>
          </p:cNvPr>
          <p:cNvSpPr>
            <a:spLocks noChangeArrowheads="1"/>
          </p:cNvSpPr>
          <p:nvPr>
            <p:custDataLst>
              <p:tags r:id="rId22"/>
            </p:custDataLst>
          </p:nvPr>
        </p:nvSpPr>
        <p:spPr bwMode="auto">
          <a:xfrm>
            <a:off x="6334173" y="2780097"/>
            <a:ext cx="4666506" cy="208703"/>
          </a:xfrm>
          <a:prstGeom prst="rect">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ts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合并管报应用</a:t>
            </a:r>
          </a:p>
        </p:txBody>
      </p:sp>
      <p:sp>
        <p:nvSpPr>
          <p:cNvPr id="53" name="Rectangle 141">
            <a:extLst>
              <a:ext uri="{FF2B5EF4-FFF2-40B4-BE49-F238E27FC236}">
                <a16:creationId xmlns:a16="http://schemas.microsoft.com/office/drawing/2014/main" id="{8695C9D9-0752-D221-1769-E15D3D663F01}"/>
              </a:ext>
            </a:extLst>
          </p:cNvPr>
          <p:cNvSpPr>
            <a:spLocks noChangeArrowheads="1"/>
          </p:cNvSpPr>
          <p:nvPr>
            <p:custDataLst>
              <p:tags r:id="rId23"/>
            </p:custDataLst>
          </p:nvPr>
        </p:nvSpPr>
        <p:spPr bwMode="auto">
          <a:xfrm>
            <a:off x="11025702" y="2777385"/>
            <a:ext cx="672666" cy="208703"/>
          </a:xfrm>
          <a:prstGeom prst="rect">
            <a:avLst/>
          </a:prstGeom>
          <a:solidFill>
            <a:srgbClr val="555FFF"/>
          </a:solidFill>
          <a:ln w="9525" algn="ctr">
            <a:noFill/>
            <a:miter lim="800000"/>
          </a:ln>
          <a:effectLst/>
        </p:spPr>
        <p:txBody>
          <a:bodyPr wrap="none" anchor="ctr"/>
          <a:lstStyle/>
          <a:p>
            <a:pPr marL="0" marR="0" lvl="0" indent="0" algn="ctr" defTabSz="958850" rtl="0" eaLnBrk="1" fontAlgn="base" latinLnBrk="0" hangingPunct="1">
              <a:lnSpc>
                <a:spcPct val="130000"/>
              </a:lnSpc>
              <a:spcBef>
                <a:spcPts val="300"/>
              </a:spcBef>
              <a:spcAft>
                <a:spcPct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rPr>
              <a:t>预算管报应用</a:t>
            </a:r>
          </a:p>
        </p:txBody>
      </p:sp>
      <p:sp>
        <p:nvSpPr>
          <p:cNvPr id="54" name="矩形 53">
            <a:extLst>
              <a:ext uri="{FF2B5EF4-FFF2-40B4-BE49-F238E27FC236}">
                <a16:creationId xmlns:a16="http://schemas.microsoft.com/office/drawing/2014/main" id="{50107BD5-B89C-B16C-CCBA-248D3015C487}"/>
              </a:ext>
            </a:extLst>
          </p:cNvPr>
          <p:cNvSpPr/>
          <p:nvPr>
            <p:custDataLst>
              <p:tags r:id="rId24"/>
            </p:custDataLst>
          </p:nvPr>
        </p:nvSpPr>
        <p:spPr>
          <a:xfrm>
            <a:off x="11073779" y="3404362"/>
            <a:ext cx="591960" cy="180569"/>
          </a:xfrm>
          <a:prstGeom prst="rect">
            <a:avLst/>
          </a:prstGeom>
          <a:solidFill>
            <a:srgbClr val="272ADF">
              <a:lumMod val="40000"/>
              <a:lumOff val="60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年度预算</a:t>
            </a:r>
          </a:p>
        </p:txBody>
      </p:sp>
      <p:sp>
        <p:nvSpPr>
          <p:cNvPr id="55" name="矩形 54">
            <a:extLst>
              <a:ext uri="{FF2B5EF4-FFF2-40B4-BE49-F238E27FC236}">
                <a16:creationId xmlns:a16="http://schemas.microsoft.com/office/drawing/2014/main" id="{3655E803-4FE2-F42E-0919-305776038F49}"/>
              </a:ext>
            </a:extLst>
          </p:cNvPr>
          <p:cNvSpPr/>
          <p:nvPr>
            <p:custDataLst>
              <p:tags r:id="rId25"/>
            </p:custDataLst>
          </p:nvPr>
        </p:nvSpPr>
        <p:spPr>
          <a:xfrm>
            <a:off x="11073779" y="3810003"/>
            <a:ext cx="591960" cy="180569"/>
          </a:xfrm>
          <a:prstGeom prst="rect">
            <a:avLst/>
          </a:prstGeom>
          <a:solidFill>
            <a:srgbClr val="272ADF">
              <a:lumMod val="40000"/>
              <a:lumOff val="60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滚动预测</a:t>
            </a:r>
          </a:p>
        </p:txBody>
      </p:sp>
      <p:sp>
        <p:nvSpPr>
          <p:cNvPr id="56" name="矩形 55">
            <a:extLst>
              <a:ext uri="{FF2B5EF4-FFF2-40B4-BE49-F238E27FC236}">
                <a16:creationId xmlns:a16="http://schemas.microsoft.com/office/drawing/2014/main" id="{D62FEED7-710E-A6EB-DCBA-527E36257091}"/>
              </a:ext>
            </a:extLst>
          </p:cNvPr>
          <p:cNvSpPr/>
          <p:nvPr>
            <p:custDataLst>
              <p:tags r:id="rId26"/>
            </p:custDataLst>
          </p:nvPr>
        </p:nvSpPr>
        <p:spPr>
          <a:xfrm>
            <a:off x="11073779" y="4215643"/>
            <a:ext cx="591960" cy="180569"/>
          </a:xfrm>
          <a:prstGeom prst="rect">
            <a:avLst/>
          </a:prstGeom>
          <a:solidFill>
            <a:srgbClr val="272ADF">
              <a:lumMod val="40000"/>
              <a:lumOff val="60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预实分析</a:t>
            </a:r>
          </a:p>
        </p:txBody>
      </p:sp>
      <p:grpSp>
        <p:nvGrpSpPr>
          <p:cNvPr id="57" name="组合 56">
            <a:extLst>
              <a:ext uri="{FF2B5EF4-FFF2-40B4-BE49-F238E27FC236}">
                <a16:creationId xmlns:a16="http://schemas.microsoft.com/office/drawing/2014/main" id="{92A1D3E6-57D4-4549-DDF5-38530B47E581}"/>
              </a:ext>
            </a:extLst>
          </p:cNvPr>
          <p:cNvGrpSpPr/>
          <p:nvPr/>
        </p:nvGrpSpPr>
        <p:grpSpPr>
          <a:xfrm>
            <a:off x="8738403" y="3123331"/>
            <a:ext cx="2203188" cy="234279"/>
            <a:chOff x="6185322" y="2051050"/>
            <a:chExt cx="3883238" cy="290581"/>
          </a:xfrm>
          <a:solidFill>
            <a:schemeClr val="tx2">
              <a:lumMod val="10000"/>
              <a:lumOff val="90000"/>
            </a:schemeClr>
          </a:solidFill>
        </p:grpSpPr>
        <p:sp>
          <p:nvSpPr>
            <p:cNvPr id="58" name="矩形 57">
              <a:extLst>
                <a:ext uri="{FF2B5EF4-FFF2-40B4-BE49-F238E27FC236}">
                  <a16:creationId xmlns:a16="http://schemas.microsoft.com/office/drawing/2014/main" id="{CB05D9EE-7D47-1216-088A-F809251EA0FF}"/>
                </a:ext>
              </a:extLst>
            </p:cNvPr>
            <p:cNvSpPr/>
            <p:nvPr>
              <p:custDataLst>
                <p:tags r:id="rId52"/>
              </p:custDataLst>
            </p:nvPr>
          </p:nvSpPr>
          <p:spPr>
            <a:xfrm>
              <a:off x="6185322" y="2051050"/>
              <a:ext cx="701253"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月度看板</a:t>
              </a:r>
            </a:p>
          </p:txBody>
        </p:sp>
        <p:sp>
          <p:nvSpPr>
            <p:cNvPr id="59" name="矩形 58">
              <a:extLst>
                <a:ext uri="{FF2B5EF4-FFF2-40B4-BE49-F238E27FC236}">
                  <a16:creationId xmlns:a16="http://schemas.microsoft.com/office/drawing/2014/main" id="{2A7465CE-CB8D-1621-4F82-334B85E25248}"/>
                </a:ext>
              </a:extLst>
            </p:cNvPr>
            <p:cNvSpPr/>
            <p:nvPr>
              <p:custDataLst>
                <p:tags r:id="rId53"/>
              </p:custDataLst>
            </p:nvPr>
          </p:nvSpPr>
          <p:spPr>
            <a:xfrm>
              <a:off x="6909858" y="2051050"/>
              <a:ext cx="686512"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经营看板</a:t>
              </a:r>
            </a:p>
          </p:txBody>
        </p:sp>
        <p:sp>
          <p:nvSpPr>
            <p:cNvPr id="60" name="矩形 59">
              <a:extLst>
                <a:ext uri="{FF2B5EF4-FFF2-40B4-BE49-F238E27FC236}">
                  <a16:creationId xmlns:a16="http://schemas.microsoft.com/office/drawing/2014/main" id="{A385A9AD-C4F1-757B-46B1-89738E34E114}"/>
                </a:ext>
              </a:extLst>
            </p:cNvPr>
            <p:cNvSpPr/>
            <p:nvPr>
              <p:custDataLst>
                <p:tags r:id="rId54"/>
              </p:custDataLst>
            </p:nvPr>
          </p:nvSpPr>
          <p:spPr>
            <a:xfrm>
              <a:off x="7619652" y="2051050"/>
              <a:ext cx="457743"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存货</a:t>
              </a:r>
            </a:p>
          </p:txBody>
        </p:sp>
        <p:sp>
          <p:nvSpPr>
            <p:cNvPr id="61" name="矩形 60">
              <a:extLst>
                <a:ext uri="{FF2B5EF4-FFF2-40B4-BE49-F238E27FC236}">
                  <a16:creationId xmlns:a16="http://schemas.microsoft.com/office/drawing/2014/main" id="{9737DD0B-EE83-3F8F-F024-7BC351ED6463}"/>
                </a:ext>
              </a:extLst>
            </p:cNvPr>
            <p:cNvSpPr/>
            <p:nvPr>
              <p:custDataLst>
                <p:tags r:id="rId55"/>
              </p:custDataLst>
            </p:nvPr>
          </p:nvSpPr>
          <p:spPr>
            <a:xfrm>
              <a:off x="8100677" y="2051050"/>
              <a:ext cx="488951"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收入</a:t>
              </a:r>
            </a:p>
          </p:txBody>
        </p:sp>
        <p:sp>
          <p:nvSpPr>
            <p:cNvPr id="62" name="矩形 61">
              <a:extLst>
                <a:ext uri="{FF2B5EF4-FFF2-40B4-BE49-F238E27FC236}">
                  <a16:creationId xmlns:a16="http://schemas.microsoft.com/office/drawing/2014/main" id="{D85D742B-EA2E-116A-DACF-189B77608D43}"/>
                </a:ext>
              </a:extLst>
            </p:cNvPr>
            <p:cNvSpPr/>
            <p:nvPr>
              <p:custDataLst>
                <p:tags r:id="rId56"/>
              </p:custDataLst>
            </p:nvPr>
          </p:nvSpPr>
          <p:spPr>
            <a:xfrm>
              <a:off x="8612910" y="2051050"/>
              <a:ext cx="461482"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毛利</a:t>
              </a:r>
            </a:p>
          </p:txBody>
        </p:sp>
        <p:sp>
          <p:nvSpPr>
            <p:cNvPr id="63" name="矩形 62">
              <a:extLst>
                <a:ext uri="{FF2B5EF4-FFF2-40B4-BE49-F238E27FC236}">
                  <a16:creationId xmlns:a16="http://schemas.microsoft.com/office/drawing/2014/main" id="{6986703E-EE2B-BC0B-3525-2894648E02FB}"/>
                </a:ext>
              </a:extLst>
            </p:cNvPr>
            <p:cNvSpPr/>
            <p:nvPr>
              <p:custDataLst>
                <p:tags r:id="rId57"/>
              </p:custDataLst>
            </p:nvPr>
          </p:nvSpPr>
          <p:spPr>
            <a:xfrm>
              <a:off x="9097674" y="2051050"/>
              <a:ext cx="488951"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净利</a:t>
              </a:r>
            </a:p>
          </p:txBody>
        </p:sp>
        <p:sp>
          <p:nvSpPr>
            <p:cNvPr id="64" name="矩形 63">
              <a:extLst>
                <a:ext uri="{FF2B5EF4-FFF2-40B4-BE49-F238E27FC236}">
                  <a16:creationId xmlns:a16="http://schemas.microsoft.com/office/drawing/2014/main" id="{C1CF563B-AF0E-26E6-7C8F-DD885E5CD512}"/>
                </a:ext>
              </a:extLst>
            </p:cNvPr>
            <p:cNvSpPr/>
            <p:nvPr>
              <p:custDataLst>
                <p:tags r:id="rId58"/>
              </p:custDataLst>
            </p:nvPr>
          </p:nvSpPr>
          <p:spPr>
            <a:xfrm>
              <a:off x="9609907" y="2051050"/>
              <a:ext cx="458653" cy="290581"/>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费用</a:t>
              </a:r>
            </a:p>
          </p:txBody>
        </p:sp>
      </p:grpSp>
      <p:sp>
        <p:nvSpPr>
          <p:cNvPr id="65" name="矩形 64">
            <a:extLst>
              <a:ext uri="{FF2B5EF4-FFF2-40B4-BE49-F238E27FC236}">
                <a16:creationId xmlns:a16="http://schemas.microsoft.com/office/drawing/2014/main" id="{2227B5CB-3AAC-274F-E49C-EB9525CAD455}"/>
              </a:ext>
            </a:extLst>
          </p:cNvPr>
          <p:cNvSpPr/>
          <p:nvPr>
            <p:custDataLst>
              <p:tags r:id="rId27"/>
            </p:custDataLst>
          </p:nvPr>
        </p:nvSpPr>
        <p:spPr>
          <a:xfrm>
            <a:off x="11073779" y="4621283"/>
            <a:ext cx="591960" cy="180569"/>
          </a:xfrm>
          <a:prstGeom prst="rect">
            <a:avLst/>
          </a:prstGeom>
          <a:solidFill>
            <a:srgbClr val="272ADF">
              <a:lumMod val="40000"/>
              <a:lumOff val="60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800" b="1"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考核口径</a:t>
            </a:r>
          </a:p>
        </p:txBody>
      </p:sp>
      <p:sp>
        <p:nvSpPr>
          <p:cNvPr id="66" name="矩形 65">
            <a:extLst>
              <a:ext uri="{FF2B5EF4-FFF2-40B4-BE49-F238E27FC236}">
                <a16:creationId xmlns:a16="http://schemas.microsoft.com/office/drawing/2014/main" id="{F4FBEF27-5682-4853-8D76-57AF78480C87}"/>
              </a:ext>
            </a:extLst>
          </p:cNvPr>
          <p:cNvSpPr/>
          <p:nvPr>
            <p:custDataLst>
              <p:tags r:id="rId28"/>
            </p:custDataLst>
          </p:nvPr>
        </p:nvSpPr>
        <p:spPr>
          <a:xfrm>
            <a:off x="6333812" y="3522465"/>
            <a:ext cx="1630683" cy="167422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1" lang="zh-CN" altLang="en-US" sz="1200" i="0" u="none" strike="noStrike" kern="0" cap="none" spc="0" normalizeH="0" baseline="0" noProof="0">
              <a:ln>
                <a:noFill/>
              </a:ln>
              <a:solidFill>
                <a:srgbClr val="000000"/>
              </a:solidFill>
              <a:effectLst/>
              <a:uLnTx/>
              <a:uFillTx/>
              <a:latin typeface="Arial"/>
              <a:ea typeface="微软雅黑"/>
              <a:cs typeface="+mn-cs"/>
              <a:sym typeface="+mn-ea"/>
            </a:endParaRPr>
          </a:p>
        </p:txBody>
      </p:sp>
      <p:sp>
        <p:nvSpPr>
          <p:cNvPr id="67" name="矩形 66">
            <a:extLst>
              <a:ext uri="{FF2B5EF4-FFF2-40B4-BE49-F238E27FC236}">
                <a16:creationId xmlns:a16="http://schemas.microsoft.com/office/drawing/2014/main" id="{6B7EE610-F650-5FA3-98D2-39809CD09B13}"/>
              </a:ext>
            </a:extLst>
          </p:cNvPr>
          <p:cNvSpPr/>
          <p:nvPr>
            <p:custDataLst>
              <p:tags r:id="rId29"/>
            </p:custDataLst>
          </p:nvPr>
        </p:nvSpPr>
        <p:spPr>
          <a:xfrm>
            <a:off x="6624027" y="3566967"/>
            <a:ext cx="986120" cy="145785"/>
          </a:xfrm>
          <a:prstGeom prst="rect">
            <a:avLst/>
          </a:prstGeom>
          <a:noFill/>
          <a:ln w="12700" cap="flat" cmpd="sng" algn="ctr">
            <a:noFill/>
            <a:prstDash val="solid"/>
            <a:miter lim="800000"/>
          </a:ln>
          <a:effectLst/>
        </p:spPr>
        <p:txBody>
          <a:bodyPr rtlCol="0" anchor="ctr"/>
          <a:lstStyle/>
          <a:p>
            <a:pPr marL="0" marR="0" lvl="0" indent="0" algn="ctr" defTabSz="958850" rtl="0" eaLnBrk="1" fontAlgn="base" latinLnBrk="0" hangingPunct="1">
              <a:spcBef>
                <a:spcPts val="300"/>
              </a:spcBef>
              <a:spcAft>
                <a:spcPct val="0"/>
              </a:spcAft>
              <a:buClrTx/>
              <a:buSzTx/>
              <a:buFontTx/>
              <a:buNone/>
              <a:tabLst/>
              <a:defRPr/>
            </a:pPr>
            <a:r>
              <a:rPr kumimoji="0" lang="zh-CN" altLang="en-US" sz="7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管理合并月报</a:t>
            </a:r>
            <a:r>
              <a:rPr kumimoji="0" lang="en-US" altLang="zh-CN" sz="7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a:t>
            </a:r>
            <a:r>
              <a:rPr kumimoji="0" lang="zh-CN" altLang="en-US" sz="70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董事会分析</a:t>
            </a:r>
          </a:p>
        </p:txBody>
      </p:sp>
      <p:grpSp>
        <p:nvGrpSpPr>
          <p:cNvPr id="68" name="组合 67">
            <a:extLst>
              <a:ext uri="{FF2B5EF4-FFF2-40B4-BE49-F238E27FC236}">
                <a16:creationId xmlns:a16="http://schemas.microsoft.com/office/drawing/2014/main" id="{BA7AFD3B-9882-B972-A476-C02AA170C636}"/>
              </a:ext>
            </a:extLst>
          </p:cNvPr>
          <p:cNvGrpSpPr/>
          <p:nvPr/>
        </p:nvGrpSpPr>
        <p:grpSpPr>
          <a:xfrm>
            <a:off x="7317410" y="4614061"/>
            <a:ext cx="593762" cy="429682"/>
            <a:chOff x="11083" y="6150"/>
            <a:chExt cx="2565" cy="840"/>
          </a:xfrm>
          <a:solidFill>
            <a:schemeClr val="tx2">
              <a:lumMod val="10000"/>
              <a:lumOff val="90000"/>
            </a:schemeClr>
          </a:solidFill>
        </p:grpSpPr>
        <p:sp>
          <p:nvSpPr>
            <p:cNvPr id="69" name="矩形 68">
              <a:extLst>
                <a:ext uri="{FF2B5EF4-FFF2-40B4-BE49-F238E27FC236}">
                  <a16:creationId xmlns:a16="http://schemas.microsoft.com/office/drawing/2014/main" id="{388921A4-8811-D957-D3B5-EFD961A2E0C2}"/>
                </a:ext>
              </a:extLst>
            </p:cNvPr>
            <p:cNvSpPr/>
            <p:nvPr>
              <p:custDataLst>
                <p:tags r:id="rId50"/>
              </p:custDataLst>
            </p:nvPr>
          </p:nvSpPr>
          <p:spPr>
            <a:xfrm>
              <a:off x="11093" y="6150"/>
              <a:ext cx="2508" cy="294"/>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预估</a:t>
              </a:r>
            </a:p>
          </p:txBody>
        </p:sp>
        <p:sp>
          <p:nvSpPr>
            <p:cNvPr id="70" name="矩形 69">
              <a:extLst>
                <a:ext uri="{FF2B5EF4-FFF2-40B4-BE49-F238E27FC236}">
                  <a16:creationId xmlns:a16="http://schemas.microsoft.com/office/drawing/2014/main" id="{D0BBF401-D5A6-EBF8-2597-C7AE2B270919}"/>
                </a:ext>
              </a:extLst>
            </p:cNvPr>
            <p:cNvSpPr/>
            <p:nvPr>
              <p:custDataLst>
                <p:tags r:id="rId51"/>
              </p:custDataLst>
            </p:nvPr>
          </p:nvSpPr>
          <p:spPr>
            <a:xfrm>
              <a:off x="11083" y="6696"/>
              <a:ext cx="2565" cy="294"/>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预算数</a:t>
              </a:r>
            </a:p>
          </p:txBody>
        </p:sp>
      </p:grpSp>
      <p:grpSp>
        <p:nvGrpSpPr>
          <p:cNvPr id="71" name="组合 70">
            <a:extLst>
              <a:ext uri="{FF2B5EF4-FFF2-40B4-BE49-F238E27FC236}">
                <a16:creationId xmlns:a16="http://schemas.microsoft.com/office/drawing/2014/main" id="{DC40BF32-DB90-AB6C-38DC-1A60CF3260AC}"/>
              </a:ext>
            </a:extLst>
          </p:cNvPr>
          <p:cNvGrpSpPr/>
          <p:nvPr/>
        </p:nvGrpSpPr>
        <p:grpSpPr>
          <a:xfrm>
            <a:off x="6351827" y="4618661"/>
            <a:ext cx="864702" cy="526871"/>
            <a:chOff x="13073" y="6145"/>
            <a:chExt cx="3043" cy="1030"/>
          </a:xfrm>
          <a:solidFill>
            <a:schemeClr val="tx2">
              <a:lumMod val="10000"/>
              <a:lumOff val="90000"/>
            </a:schemeClr>
          </a:solidFill>
        </p:grpSpPr>
        <p:sp>
          <p:nvSpPr>
            <p:cNvPr id="72" name="矩形 71">
              <a:extLst>
                <a:ext uri="{FF2B5EF4-FFF2-40B4-BE49-F238E27FC236}">
                  <a16:creationId xmlns:a16="http://schemas.microsoft.com/office/drawing/2014/main" id="{C9B83287-3634-BB6A-5792-8553CFB08D40}"/>
                </a:ext>
              </a:extLst>
            </p:cNvPr>
            <p:cNvSpPr/>
            <p:nvPr>
              <p:custDataLst>
                <p:tags r:id="rId47"/>
              </p:custDataLst>
            </p:nvPr>
          </p:nvSpPr>
          <p:spPr>
            <a:xfrm>
              <a:off x="13311" y="6145"/>
              <a:ext cx="2083" cy="294"/>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实际</a:t>
              </a:r>
            </a:p>
          </p:txBody>
        </p:sp>
        <p:grpSp>
          <p:nvGrpSpPr>
            <p:cNvPr id="73" name="组合 72">
              <a:extLst>
                <a:ext uri="{FF2B5EF4-FFF2-40B4-BE49-F238E27FC236}">
                  <a16:creationId xmlns:a16="http://schemas.microsoft.com/office/drawing/2014/main" id="{4F4CB119-45D1-DE92-3C7C-BCB442F9D0E2}"/>
                </a:ext>
              </a:extLst>
            </p:cNvPr>
            <p:cNvGrpSpPr/>
            <p:nvPr/>
          </p:nvGrpSpPr>
          <p:grpSpPr>
            <a:xfrm>
              <a:off x="13073" y="6682"/>
              <a:ext cx="3043" cy="493"/>
              <a:chOff x="13825" y="6682"/>
              <a:chExt cx="3069" cy="493"/>
            </a:xfrm>
            <a:grpFill/>
          </p:grpSpPr>
          <p:sp>
            <p:nvSpPr>
              <p:cNvPr id="74" name="矩形 73">
                <a:extLst>
                  <a:ext uri="{FF2B5EF4-FFF2-40B4-BE49-F238E27FC236}">
                    <a16:creationId xmlns:a16="http://schemas.microsoft.com/office/drawing/2014/main" id="{4FEA0E52-C9E4-F488-FE9F-BBA27085770A}"/>
                  </a:ext>
                </a:extLst>
              </p:cNvPr>
              <p:cNvSpPr/>
              <p:nvPr>
                <p:custDataLst>
                  <p:tags r:id="rId48"/>
                </p:custDataLst>
              </p:nvPr>
            </p:nvSpPr>
            <p:spPr>
              <a:xfrm>
                <a:off x="13825" y="6682"/>
                <a:ext cx="1429" cy="493"/>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接口数据</a:t>
                </a:r>
              </a:p>
            </p:txBody>
          </p:sp>
          <p:sp>
            <p:nvSpPr>
              <p:cNvPr id="75" name="矩形 74">
                <a:extLst>
                  <a:ext uri="{FF2B5EF4-FFF2-40B4-BE49-F238E27FC236}">
                    <a16:creationId xmlns:a16="http://schemas.microsoft.com/office/drawing/2014/main" id="{1F65694A-1B3B-38B9-28E0-04E26EFD96B6}"/>
                  </a:ext>
                </a:extLst>
              </p:cNvPr>
              <p:cNvSpPr/>
              <p:nvPr>
                <p:custDataLst>
                  <p:tags r:id="rId49"/>
                </p:custDataLst>
              </p:nvPr>
            </p:nvSpPr>
            <p:spPr>
              <a:xfrm>
                <a:off x="15465" y="6682"/>
                <a:ext cx="1429" cy="493"/>
              </a:xfrm>
              <a:prstGeom prst="rect">
                <a:avLst/>
              </a:prstGeom>
              <a:grp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法定合并</a:t>
                </a:r>
              </a:p>
            </p:txBody>
          </p:sp>
        </p:grpSp>
      </p:grpSp>
      <p:cxnSp>
        <p:nvCxnSpPr>
          <p:cNvPr id="76" name="直接箭头连接符 75">
            <a:extLst>
              <a:ext uri="{FF2B5EF4-FFF2-40B4-BE49-F238E27FC236}">
                <a16:creationId xmlns:a16="http://schemas.microsoft.com/office/drawing/2014/main" id="{9D84B7A4-42A6-D1D6-2A33-B3BA2B051301}"/>
              </a:ext>
            </a:extLst>
          </p:cNvPr>
          <p:cNvCxnSpPr>
            <a:stCxn id="74" idx="0"/>
            <a:endCxn id="72" idx="2"/>
          </p:cNvCxnSpPr>
          <p:nvPr/>
        </p:nvCxnSpPr>
        <p:spPr>
          <a:xfrm flipV="1">
            <a:off x="6553140" y="4769049"/>
            <a:ext cx="162271" cy="124301"/>
          </a:xfrm>
          <a:prstGeom prst="straightConnector1">
            <a:avLst/>
          </a:prstGeom>
          <a:noFill/>
          <a:ln w="6350" cap="flat" cmpd="sng" algn="ctr">
            <a:solidFill>
              <a:srgbClr val="535EFF"/>
            </a:solidFill>
            <a:prstDash val="solid"/>
            <a:miter lim="800000"/>
            <a:tailEnd type="arrow"/>
          </a:ln>
          <a:effectLst/>
        </p:spPr>
      </p:cxnSp>
      <p:cxnSp>
        <p:nvCxnSpPr>
          <p:cNvPr id="77" name="直接箭头连接符 76">
            <a:extLst>
              <a:ext uri="{FF2B5EF4-FFF2-40B4-BE49-F238E27FC236}">
                <a16:creationId xmlns:a16="http://schemas.microsoft.com/office/drawing/2014/main" id="{3B253674-39AE-C8C2-96F4-CA3105183AAE}"/>
              </a:ext>
            </a:extLst>
          </p:cNvPr>
          <p:cNvCxnSpPr>
            <a:cxnSpLocks/>
            <a:stCxn id="75" idx="0"/>
          </p:cNvCxnSpPr>
          <p:nvPr/>
        </p:nvCxnSpPr>
        <p:spPr>
          <a:xfrm flipH="1" flipV="1">
            <a:off x="6833898" y="4790538"/>
            <a:ext cx="181318" cy="102812"/>
          </a:xfrm>
          <a:prstGeom prst="straightConnector1">
            <a:avLst/>
          </a:prstGeom>
          <a:noFill/>
          <a:ln w="6350" cap="flat" cmpd="sng" algn="ctr">
            <a:solidFill>
              <a:srgbClr val="535EFF"/>
            </a:solidFill>
            <a:prstDash val="solid"/>
            <a:miter lim="800000"/>
            <a:tailEnd type="arrow"/>
          </a:ln>
          <a:effectLst/>
        </p:spPr>
      </p:cxnSp>
      <p:sp>
        <p:nvSpPr>
          <p:cNvPr id="78" name="矩形 77">
            <a:extLst>
              <a:ext uri="{FF2B5EF4-FFF2-40B4-BE49-F238E27FC236}">
                <a16:creationId xmlns:a16="http://schemas.microsoft.com/office/drawing/2014/main" id="{8D069A06-42F4-52C9-D470-5B08B634D03F}"/>
              </a:ext>
            </a:extLst>
          </p:cNvPr>
          <p:cNvSpPr/>
          <p:nvPr>
            <p:custDataLst>
              <p:tags r:id="rId30"/>
            </p:custDataLst>
          </p:nvPr>
        </p:nvSpPr>
        <p:spPr>
          <a:xfrm>
            <a:off x="6406591" y="3849330"/>
            <a:ext cx="710496" cy="150388"/>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月报分析</a:t>
            </a:r>
          </a:p>
        </p:txBody>
      </p:sp>
      <p:sp>
        <p:nvSpPr>
          <p:cNvPr id="79" name="矩形 78">
            <a:extLst>
              <a:ext uri="{FF2B5EF4-FFF2-40B4-BE49-F238E27FC236}">
                <a16:creationId xmlns:a16="http://schemas.microsoft.com/office/drawing/2014/main" id="{CFF48A63-CDF5-6919-A708-04C3B01CB3ED}"/>
              </a:ext>
            </a:extLst>
          </p:cNvPr>
          <p:cNvSpPr/>
          <p:nvPr>
            <p:custDataLst>
              <p:tags r:id="rId31"/>
            </p:custDataLst>
          </p:nvPr>
        </p:nvSpPr>
        <p:spPr>
          <a:xfrm>
            <a:off x="7185183" y="4136296"/>
            <a:ext cx="710496" cy="150388"/>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董事会报表</a:t>
            </a:r>
          </a:p>
        </p:txBody>
      </p:sp>
      <p:sp>
        <p:nvSpPr>
          <p:cNvPr id="80" name="矩形 79">
            <a:extLst>
              <a:ext uri="{FF2B5EF4-FFF2-40B4-BE49-F238E27FC236}">
                <a16:creationId xmlns:a16="http://schemas.microsoft.com/office/drawing/2014/main" id="{02166CD1-772C-71C1-EA87-A5B6E2ACA5A9}"/>
              </a:ext>
            </a:extLst>
          </p:cNvPr>
          <p:cNvSpPr/>
          <p:nvPr>
            <p:custDataLst>
              <p:tags r:id="rId32"/>
            </p:custDataLst>
          </p:nvPr>
        </p:nvSpPr>
        <p:spPr>
          <a:xfrm>
            <a:off x="6415959" y="4136296"/>
            <a:ext cx="710496" cy="150388"/>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损益类分析</a:t>
            </a:r>
          </a:p>
        </p:txBody>
      </p:sp>
      <p:sp>
        <p:nvSpPr>
          <p:cNvPr id="81" name="矩形 80">
            <a:extLst>
              <a:ext uri="{FF2B5EF4-FFF2-40B4-BE49-F238E27FC236}">
                <a16:creationId xmlns:a16="http://schemas.microsoft.com/office/drawing/2014/main" id="{06F3B1E6-297D-CB2E-31D9-91812E122E80}"/>
              </a:ext>
            </a:extLst>
          </p:cNvPr>
          <p:cNvSpPr/>
          <p:nvPr>
            <p:custDataLst>
              <p:tags r:id="rId33"/>
            </p:custDataLst>
          </p:nvPr>
        </p:nvSpPr>
        <p:spPr>
          <a:xfrm>
            <a:off x="7189867" y="3849330"/>
            <a:ext cx="710496" cy="150388"/>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现金流分析</a:t>
            </a:r>
          </a:p>
        </p:txBody>
      </p:sp>
      <p:cxnSp>
        <p:nvCxnSpPr>
          <p:cNvPr id="82" name="直接箭头连接符 81">
            <a:extLst>
              <a:ext uri="{FF2B5EF4-FFF2-40B4-BE49-F238E27FC236}">
                <a16:creationId xmlns:a16="http://schemas.microsoft.com/office/drawing/2014/main" id="{A79EEF2F-C7AE-8060-79E0-40E671654406}"/>
              </a:ext>
            </a:extLst>
          </p:cNvPr>
          <p:cNvCxnSpPr>
            <a:cxnSpLocks/>
            <a:stCxn id="72" idx="3"/>
          </p:cNvCxnSpPr>
          <p:nvPr/>
        </p:nvCxnSpPr>
        <p:spPr>
          <a:xfrm>
            <a:off x="7011522" y="4693860"/>
            <a:ext cx="298322" cy="0"/>
          </a:xfrm>
          <a:prstGeom prst="straightConnector1">
            <a:avLst/>
          </a:prstGeom>
          <a:noFill/>
          <a:ln w="6350" cap="flat" cmpd="sng" algn="ctr">
            <a:solidFill>
              <a:srgbClr val="535EFF"/>
            </a:solidFill>
            <a:prstDash val="solid"/>
            <a:miter lim="800000"/>
            <a:tailEnd type="arrow"/>
          </a:ln>
          <a:effectLst/>
        </p:spPr>
      </p:cxnSp>
      <p:sp>
        <p:nvSpPr>
          <p:cNvPr id="83" name="矩形 82">
            <a:extLst>
              <a:ext uri="{FF2B5EF4-FFF2-40B4-BE49-F238E27FC236}">
                <a16:creationId xmlns:a16="http://schemas.microsoft.com/office/drawing/2014/main" id="{2DE325FE-59D7-A3BA-0819-5FECA693EA0B}"/>
              </a:ext>
            </a:extLst>
          </p:cNvPr>
          <p:cNvSpPr/>
          <p:nvPr>
            <p:custDataLst>
              <p:tags r:id="rId34"/>
            </p:custDataLst>
          </p:nvPr>
        </p:nvSpPr>
        <p:spPr>
          <a:xfrm>
            <a:off x="8157972" y="4419641"/>
            <a:ext cx="646725" cy="252000"/>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en-US" altLang="zh-CN"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CF</a:t>
            </a: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报表自动化</a:t>
            </a:r>
          </a:p>
        </p:txBody>
      </p:sp>
      <p:sp>
        <p:nvSpPr>
          <p:cNvPr id="84" name="矩形 83">
            <a:extLst>
              <a:ext uri="{FF2B5EF4-FFF2-40B4-BE49-F238E27FC236}">
                <a16:creationId xmlns:a16="http://schemas.microsoft.com/office/drawing/2014/main" id="{497DF741-8625-FBB5-0C4B-E6E842814706}"/>
              </a:ext>
            </a:extLst>
          </p:cNvPr>
          <p:cNvSpPr/>
          <p:nvPr>
            <p:custDataLst>
              <p:tags r:id="rId35"/>
            </p:custDataLst>
          </p:nvPr>
        </p:nvSpPr>
        <p:spPr>
          <a:xfrm>
            <a:off x="8848652" y="4422711"/>
            <a:ext cx="646365" cy="252000"/>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en-US" altLang="zh-CN"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BS</a:t>
            </a: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报表自动化</a:t>
            </a:r>
          </a:p>
        </p:txBody>
      </p:sp>
      <p:sp>
        <p:nvSpPr>
          <p:cNvPr id="85" name="矩形 84">
            <a:extLst>
              <a:ext uri="{FF2B5EF4-FFF2-40B4-BE49-F238E27FC236}">
                <a16:creationId xmlns:a16="http://schemas.microsoft.com/office/drawing/2014/main" id="{92ABEBF0-4DA2-AFD3-D326-A3CCCA19023F}"/>
              </a:ext>
            </a:extLst>
          </p:cNvPr>
          <p:cNvSpPr/>
          <p:nvPr>
            <p:custDataLst>
              <p:tags r:id="rId36"/>
            </p:custDataLst>
          </p:nvPr>
        </p:nvSpPr>
        <p:spPr>
          <a:xfrm>
            <a:off x="9538973" y="4416573"/>
            <a:ext cx="646365" cy="252000"/>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en-US" altLang="zh-CN"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PL</a:t>
            </a: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报表自动化</a:t>
            </a:r>
          </a:p>
        </p:txBody>
      </p:sp>
      <p:sp>
        <p:nvSpPr>
          <p:cNvPr id="86" name="矩形 85">
            <a:extLst>
              <a:ext uri="{FF2B5EF4-FFF2-40B4-BE49-F238E27FC236}">
                <a16:creationId xmlns:a16="http://schemas.microsoft.com/office/drawing/2014/main" id="{42B27641-9E2A-3F8C-85AF-6599CDC9C7D2}"/>
              </a:ext>
            </a:extLst>
          </p:cNvPr>
          <p:cNvSpPr/>
          <p:nvPr>
            <p:custDataLst>
              <p:tags r:id="rId37"/>
            </p:custDataLst>
          </p:nvPr>
        </p:nvSpPr>
        <p:spPr>
          <a:xfrm>
            <a:off x="10216322" y="4416573"/>
            <a:ext cx="646365" cy="252000"/>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Aft>
                <a:spcPts val="0"/>
              </a:spcAft>
              <a:buClrTx/>
              <a:buSzTx/>
              <a:buFontTx/>
              <a:buNone/>
              <a:tabLst/>
              <a:defRPr/>
            </a:pPr>
            <a:r>
              <a:rPr kumimoji="0" lang="en-US" altLang="zh-CN"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BSPL</a:t>
            </a: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报表校验</a:t>
            </a:r>
          </a:p>
        </p:txBody>
      </p:sp>
      <p:grpSp>
        <p:nvGrpSpPr>
          <p:cNvPr id="87" name="组合 86">
            <a:extLst>
              <a:ext uri="{FF2B5EF4-FFF2-40B4-BE49-F238E27FC236}">
                <a16:creationId xmlns:a16="http://schemas.microsoft.com/office/drawing/2014/main" id="{4234F624-62EF-47DE-A263-4A6D2BC41430}"/>
              </a:ext>
            </a:extLst>
          </p:cNvPr>
          <p:cNvGrpSpPr/>
          <p:nvPr/>
        </p:nvGrpSpPr>
        <p:grpSpPr>
          <a:xfrm>
            <a:off x="6682575" y="3123331"/>
            <a:ext cx="2042857" cy="234279"/>
            <a:chOff x="2561590" y="2051050"/>
            <a:chExt cx="3600407" cy="290599"/>
          </a:xfrm>
        </p:grpSpPr>
        <p:sp>
          <p:nvSpPr>
            <p:cNvPr id="88" name="矩形 87">
              <a:extLst>
                <a:ext uri="{FF2B5EF4-FFF2-40B4-BE49-F238E27FC236}">
                  <a16:creationId xmlns:a16="http://schemas.microsoft.com/office/drawing/2014/main" id="{3F778C00-2368-53AB-6652-2701F11FBD4B}"/>
                </a:ext>
              </a:extLst>
            </p:cNvPr>
            <p:cNvSpPr/>
            <p:nvPr>
              <p:custDataLst>
                <p:tags r:id="rId42"/>
              </p:custDataLst>
            </p:nvPr>
          </p:nvSpPr>
          <p:spPr>
            <a:xfrm>
              <a:off x="2561590" y="2051050"/>
              <a:ext cx="702459" cy="290599"/>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数据补录</a:t>
              </a:r>
            </a:p>
          </p:txBody>
        </p:sp>
        <p:sp>
          <p:nvSpPr>
            <p:cNvPr id="89" name="矩形 88">
              <a:extLst>
                <a:ext uri="{FF2B5EF4-FFF2-40B4-BE49-F238E27FC236}">
                  <a16:creationId xmlns:a16="http://schemas.microsoft.com/office/drawing/2014/main" id="{99ECECC1-D60E-5A1D-DBB1-4FAB2EAD6DE6}"/>
                </a:ext>
              </a:extLst>
            </p:cNvPr>
            <p:cNvSpPr/>
            <p:nvPr>
              <p:custDataLst>
                <p:tags r:id="rId43"/>
              </p:custDataLst>
            </p:nvPr>
          </p:nvSpPr>
          <p:spPr>
            <a:xfrm>
              <a:off x="3283471" y="2051050"/>
              <a:ext cx="702459" cy="290599"/>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指标计算</a:t>
              </a:r>
            </a:p>
          </p:txBody>
        </p:sp>
        <p:sp>
          <p:nvSpPr>
            <p:cNvPr id="90" name="矩形 89">
              <a:extLst>
                <a:ext uri="{FF2B5EF4-FFF2-40B4-BE49-F238E27FC236}">
                  <a16:creationId xmlns:a16="http://schemas.microsoft.com/office/drawing/2014/main" id="{C54ABAF5-2FDA-62E9-C4C6-A9C76F7548A9}"/>
                </a:ext>
              </a:extLst>
            </p:cNvPr>
            <p:cNvSpPr/>
            <p:nvPr>
              <p:custDataLst>
                <p:tags r:id="rId44"/>
              </p:custDataLst>
            </p:nvPr>
          </p:nvSpPr>
          <p:spPr>
            <a:xfrm>
              <a:off x="4005352" y="2051050"/>
              <a:ext cx="702459" cy="290599"/>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仪表盘</a:t>
              </a:r>
            </a:p>
          </p:txBody>
        </p:sp>
        <p:sp>
          <p:nvSpPr>
            <p:cNvPr id="91" name="矩形 90">
              <a:extLst>
                <a:ext uri="{FF2B5EF4-FFF2-40B4-BE49-F238E27FC236}">
                  <a16:creationId xmlns:a16="http://schemas.microsoft.com/office/drawing/2014/main" id="{66499427-E49D-56B0-85D5-26F5EAA48F3C}"/>
                </a:ext>
              </a:extLst>
            </p:cNvPr>
            <p:cNvSpPr/>
            <p:nvPr>
              <p:custDataLst>
                <p:tags r:id="rId45"/>
              </p:custDataLst>
            </p:nvPr>
          </p:nvSpPr>
          <p:spPr>
            <a:xfrm>
              <a:off x="4727234" y="2051050"/>
              <a:ext cx="702459" cy="290599"/>
            </a:xfrm>
            <a:prstGeom prst="rect">
              <a:avLst/>
            </a:prstGeom>
            <a:solidFill>
              <a:schemeClr val="tx2">
                <a:lumMod val="10000"/>
                <a:lumOff val="90000"/>
              </a:scheme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4F6FE">
                      <a:lumMod val="25000"/>
                    </a:srgb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钻取</a:t>
              </a:r>
            </a:p>
          </p:txBody>
        </p:sp>
        <p:sp>
          <p:nvSpPr>
            <p:cNvPr id="92" name="矩形 91">
              <a:extLst>
                <a:ext uri="{FF2B5EF4-FFF2-40B4-BE49-F238E27FC236}">
                  <a16:creationId xmlns:a16="http://schemas.microsoft.com/office/drawing/2014/main" id="{571589DC-8B30-EC21-3AE2-E2D738CF104C}"/>
                </a:ext>
              </a:extLst>
            </p:cNvPr>
            <p:cNvSpPr/>
            <p:nvPr>
              <p:custDataLst>
                <p:tags r:id="rId46"/>
              </p:custDataLst>
            </p:nvPr>
          </p:nvSpPr>
          <p:spPr>
            <a:xfrm>
              <a:off x="5459538" y="2051050"/>
              <a:ext cx="702459" cy="290599"/>
            </a:xfrm>
            <a:prstGeom prst="rect">
              <a:avLst/>
            </a:prstGeom>
            <a:solidFill>
              <a:srgbClr val="F4F6FE">
                <a:lumMod val="75000"/>
              </a:srgb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marL="0" marR="0" lvl="0" indent="0" algn="ctr" defTabSz="958850" rtl="0" eaLnBrk="1" fontAlgn="base" latinLnBrk="0" hangingPunct="1">
                <a:spcBef>
                  <a:spcPts val="300"/>
                </a:spcBef>
                <a:spcAft>
                  <a:spcPts val="0"/>
                </a:spcAft>
                <a:buClrTx/>
                <a:buSzTx/>
                <a:buFontTx/>
                <a:buNone/>
                <a:tabLst/>
                <a:defRPr/>
              </a:pPr>
              <a:r>
                <a:rPr kumimoji="0" lang="zh-CN" altLang="en-US" sz="700" i="0" u="none" strike="noStrike" kern="0" cap="none" spc="0" normalizeH="0" baseline="0" noProof="0" dirty="0">
                  <a:ln>
                    <a:noFill/>
                  </a:ln>
                  <a:solidFill>
                    <a:srgbClr val="FCFA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即席分析</a:t>
              </a:r>
            </a:p>
          </p:txBody>
        </p:sp>
      </p:grpSp>
      <p:sp>
        <p:nvSpPr>
          <p:cNvPr id="94" name="矩形 93">
            <a:extLst>
              <a:ext uri="{FF2B5EF4-FFF2-40B4-BE49-F238E27FC236}">
                <a16:creationId xmlns:a16="http://schemas.microsoft.com/office/drawing/2014/main" id="{CD8920FA-53CC-D6DF-AA3F-D09823304B7B}"/>
              </a:ext>
            </a:extLst>
          </p:cNvPr>
          <p:cNvSpPr/>
          <p:nvPr/>
        </p:nvSpPr>
        <p:spPr bwMode="auto">
          <a:xfrm>
            <a:off x="5335653" y="3561553"/>
            <a:ext cx="540000" cy="252000"/>
          </a:xfrm>
          <a:prstGeom prst="rect">
            <a:avLst/>
          </a:prstGeom>
          <a:solidFill>
            <a:srgbClr val="555FFF"/>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自动的调整</a:t>
            </a:r>
            <a:endParaRPr kumimoji="0" lang="en-US" altLang="zh-CN"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事项规则</a:t>
            </a:r>
          </a:p>
        </p:txBody>
      </p:sp>
      <p:sp>
        <p:nvSpPr>
          <p:cNvPr id="95" name="矩形 94">
            <a:extLst>
              <a:ext uri="{FF2B5EF4-FFF2-40B4-BE49-F238E27FC236}">
                <a16:creationId xmlns:a16="http://schemas.microsoft.com/office/drawing/2014/main" id="{7D4D76E2-2160-8CB9-DB0F-2E9A6A72FBBF}"/>
              </a:ext>
            </a:extLst>
          </p:cNvPr>
          <p:cNvSpPr/>
          <p:nvPr>
            <p:custDataLst>
              <p:tags r:id="rId38"/>
            </p:custDataLst>
          </p:nvPr>
        </p:nvSpPr>
        <p:spPr bwMode="auto">
          <a:xfrm>
            <a:off x="5335653" y="3876191"/>
            <a:ext cx="540000" cy="252000"/>
          </a:xfrm>
          <a:prstGeom prst="rect">
            <a:avLst/>
          </a:prstGeom>
          <a:solidFill>
            <a:srgbClr val="555FFF"/>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灵活的分摊</a:t>
            </a:r>
            <a:endParaRPr kumimoji="0" lang="en-US" altLang="zh-CN"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抵销规则</a:t>
            </a:r>
          </a:p>
        </p:txBody>
      </p:sp>
      <p:sp>
        <p:nvSpPr>
          <p:cNvPr id="96" name="矩形 95">
            <a:extLst>
              <a:ext uri="{FF2B5EF4-FFF2-40B4-BE49-F238E27FC236}">
                <a16:creationId xmlns:a16="http://schemas.microsoft.com/office/drawing/2014/main" id="{0BA27D1E-A682-B1BF-41A8-2748A34BE32E}"/>
              </a:ext>
            </a:extLst>
          </p:cNvPr>
          <p:cNvSpPr/>
          <p:nvPr>
            <p:custDataLst>
              <p:tags r:id="rId39"/>
            </p:custDataLst>
          </p:nvPr>
        </p:nvSpPr>
        <p:spPr bwMode="auto">
          <a:xfrm>
            <a:off x="5335653" y="4190829"/>
            <a:ext cx="540000" cy="252000"/>
          </a:xfrm>
          <a:prstGeom prst="rect">
            <a:avLst/>
          </a:prstGeom>
          <a:solidFill>
            <a:srgbClr val="555FFF"/>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直观的数据</a:t>
            </a:r>
            <a:endParaRPr kumimoji="0" lang="en-US" altLang="zh-CN"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分析展示</a:t>
            </a:r>
          </a:p>
        </p:txBody>
      </p:sp>
      <p:sp>
        <p:nvSpPr>
          <p:cNvPr id="97" name="矩形 96">
            <a:extLst>
              <a:ext uri="{FF2B5EF4-FFF2-40B4-BE49-F238E27FC236}">
                <a16:creationId xmlns:a16="http://schemas.microsoft.com/office/drawing/2014/main" id="{1991D283-8098-1927-174C-8DB1510BBC30}"/>
              </a:ext>
            </a:extLst>
          </p:cNvPr>
          <p:cNvSpPr/>
          <p:nvPr>
            <p:custDataLst>
              <p:tags r:id="rId40"/>
            </p:custDataLst>
          </p:nvPr>
        </p:nvSpPr>
        <p:spPr bwMode="auto">
          <a:xfrm>
            <a:off x="5335653" y="3246915"/>
            <a:ext cx="540000" cy="252000"/>
          </a:xfrm>
          <a:prstGeom prst="rect">
            <a:avLst/>
          </a:prstGeom>
          <a:solidFill>
            <a:srgbClr val="555FFF"/>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完整的数据</a:t>
            </a:r>
            <a:endParaRPr kumimoji="0" lang="en-US" altLang="zh-CN"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闭环流程</a:t>
            </a:r>
          </a:p>
        </p:txBody>
      </p:sp>
      <p:sp>
        <p:nvSpPr>
          <p:cNvPr id="98" name="矩形 97">
            <a:extLst>
              <a:ext uri="{FF2B5EF4-FFF2-40B4-BE49-F238E27FC236}">
                <a16:creationId xmlns:a16="http://schemas.microsoft.com/office/drawing/2014/main" id="{954F326D-C3D2-8D2D-4E5E-D6B5760E3298}"/>
              </a:ext>
            </a:extLst>
          </p:cNvPr>
          <p:cNvSpPr/>
          <p:nvPr>
            <p:custDataLst>
              <p:tags r:id="rId41"/>
            </p:custDataLst>
          </p:nvPr>
        </p:nvSpPr>
        <p:spPr bwMode="auto">
          <a:xfrm>
            <a:off x="5335653" y="4505467"/>
            <a:ext cx="540000" cy="252000"/>
          </a:xfrm>
          <a:prstGeom prst="rect">
            <a:avLst/>
          </a:prstGeom>
          <a:solidFill>
            <a:srgbClr val="555FFF"/>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简单的系统</a:t>
            </a:r>
            <a:endParaRPr kumimoji="0" lang="en-US" altLang="zh-CN"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a:p>
            <a:pPr marL="0" marR="0" lvl="0" indent="0" algn="ctr" defTabSz="958850" rtl="0" eaLnBrk="1" fontAlgn="base" latinLnBrk="0" hangingPunct="1">
              <a:lnSpc>
                <a:spcPct val="100000"/>
              </a:lnSpc>
              <a:spcBef>
                <a:spcPts val="0"/>
              </a:spcBef>
              <a:spcAft>
                <a:spcPts val="0"/>
              </a:spcAft>
              <a:buClrTx/>
              <a:buSzTx/>
              <a:buFontTx/>
              <a:buNone/>
              <a:tabLst/>
              <a:defRPr/>
            </a:pPr>
            <a:r>
              <a:rPr kumimoji="0" lang="zh-CN" altLang="en-US" sz="6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调整运维</a:t>
            </a:r>
          </a:p>
        </p:txBody>
      </p:sp>
      <p:sp>
        <p:nvSpPr>
          <p:cNvPr id="99" name="梯形 98">
            <a:extLst>
              <a:ext uri="{FF2B5EF4-FFF2-40B4-BE49-F238E27FC236}">
                <a16:creationId xmlns:a16="http://schemas.microsoft.com/office/drawing/2014/main" id="{B3325F58-AA97-05EC-EF2E-1552AF522BAA}"/>
              </a:ext>
            </a:extLst>
          </p:cNvPr>
          <p:cNvSpPr/>
          <p:nvPr/>
        </p:nvSpPr>
        <p:spPr bwMode="auto">
          <a:xfrm rot="16200000">
            <a:off x="4826495" y="3849753"/>
            <a:ext cx="2557758" cy="279918"/>
          </a:xfrm>
          <a:prstGeom prst="trapezoid">
            <a:avLst>
              <a:gd name="adj" fmla="val 216855"/>
            </a:avLst>
          </a:prstGeom>
          <a:solidFill>
            <a:srgbClr val="F4F6FE">
              <a:lumMod val="90000"/>
            </a:srgbClr>
          </a:solidFill>
          <a:ln w="9525" algn="ctr">
            <a:noFill/>
            <a:miter lim="800000"/>
          </a:ln>
          <a:effectLst/>
        </p:spPr>
        <p:txBody>
          <a:bodyPr wrap="none" rtlCol="0" anchor="ctr">
            <a:noAutofit/>
          </a:bodyPr>
          <a:lstStyle/>
          <a:p>
            <a:pPr marL="0" marR="0" lvl="0" indent="0" algn="ctr" defTabSz="958850" rtl="0" eaLnBrk="1" fontAlgn="base" latinLnBrk="0" hangingPunct="1">
              <a:lnSpc>
                <a:spcPct val="100000"/>
              </a:lnSpc>
              <a:spcBef>
                <a:spcPts val="0"/>
              </a:spcBef>
              <a:spcAft>
                <a:spcPts val="0"/>
              </a:spcAft>
              <a:buClrTx/>
              <a:buSzTx/>
              <a:buFontTx/>
              <a:buNone/>
              <a:tabLst/>
              <a:defRPr/>
            </a:pPr>
            <a:endParaRPr kumimoji="0" lang="zh-CN" altLang="en-US" sz="700" b="1" i="0" u="none" strike="noStrike" kern="0" cap="none" spc="0" normalizeH="0" baseline="0" noProof="0" dirty="0">
              <a:ln>
                <a:noFill/>
              </a:ln>
              <a:solidFill>
                <a:srgbClr val="FFFFFF"/>
              </a:solidFill>
              <a:effectLst/>
              <a:uLnTx/>
              <a:uFillTx/>
              <a:latin typeface="微软雅黑" panose="020B0503020204020204" pitchFamily="34" charset="-122"/>
              <a:ea typeface="等线" panose="02010600030101010101" pitchFamily="2" charset="-122"/>
              <a:cs typeface="Arial" panose="020B0604020202020204" pitchFamily="34" charset="0"/>
              <a:sym typeface="+mn-ea"/>
            </a:endParaRPr>
          </a:p>
        </p:txBody>
      </p:sp>
      <p:sp>
        <p:nvSpPr>
          <p:cNvPr id="100" name="文本框 99">
            <a:extLst>
              <a:ext uri="{FF2B5EF4-FFF2-40B4-BE49-F238E27FC236}">
                <a16:creationId xmlns:a16="http://schemas.microsoft.com/office/drawing/2014/main" id="{91FAFA23-217D-F741-EBA0-CB25693CA0FE}"/>
              </a:ext>
            </a:extLst>
          </p:cNvPr>
          <p:cNvSpPr txBox="1"/>
          <p:nvPr/>
        </p:nvSpPr>
        <p:spPr>
          <a:xfrm>
            <a:off x="5464117" y="5751155"/>
            <a:ext cx="6094520" cy="600164"/>
          </a:xfrm>
          <a:prstGeom prst="rect">
            <a:avLst/>
          </a:prstGeom>
          <a:noFill/>
        </p:spPr>
        <p:txBody>
          <a:bodyPr wrap="square">
            <a:spAutoFit/>
          </a:bodyPr>
          <a:lstStyle>
            <a:defPPr>
              <a:defRPr lang="zh-CN"/>
            </a:defPPr>
            <a:lvl1pPr marR="0" lvl="0" indent="0" defTabSz="457189" fontAlgn="auto">
              <a:lnSpc>
                <a:spcPct val="100000"/>
              </a:lnSpc>
              <a:spcBef>
                <a:spcPts val="0"/>
              </a:spcBef>
              <a:spcAft>
                <a:spcPts val="0"/>
              </a:spcAft>
              <a:buClrTx/>
              <a:buSzTx/>
              <a:buFontTx/>
              <a:buNone/>
              <a:tabLst/>
              <a:defRPr kumimoji="0" sz="1100" b="0" i="0" u="none" strike="noStrike" kern="0" cap="none" spc="0" normalizeH="0" baseline="0">
                <a:ln>
                  <a:noFill/>
                </a:ln>
                <a:solidFill>
                  <a:srgbClr val="191848"/>
                </a:solidFill>
                <a:effectLst/>
                <a:uLnTx/>
                <a:uFillTx/>
                <a:latin typeface="微软雅黑" panose="020B0503020204020204" charset="-122"/>
                <a:ea typeface="微软雅黑" panose="020B0503020204020204" charset="-122"/>
              </a:defRPr>
            </a:lvl1p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基于统一数据标准，通过预算、管报、法报系统为核算财务、业务财务、专业财务等不同职能线，提供合适的数字化工具，实现财务流程标准化、高效、协同的目标，为企业高效能运营提供管理支撑、提高财务各职能的效能。</a:t>
            </a:r>
            <a:endParaRPr kumimoji="0"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p:txBody>
      </p:sp>
      <p:pic>
        <p:nvPicPr>
          <p:cNvPr id="93" name="图片 92">
            <a:extLst>
              <a:ext uri="{FF2B5EF4-FFF2-40B4-BE49-F238E27FC236}">
                <a16:creationId xmlns:a16="http://schemas.microsoft.com/office/drawing/2014/main" id="{EAC82C8A-1595-4A95-BC13-D97F5FC5AEA3}"/>
              </a:ext>
            </a:extLst>
          </p:cNvPr>
          <p:cNvPicPr/>
          <p:nvPr/>
        </p:nvPicPr>
        <p:blipFill>
          <a:blip r:embed="rId66"/>
          <a:stretch>
            <a:fillRect/>
          </a:stretch>
        </p:blipFill>
        <p:spPr>
          <a:xfrm>
            <a:off x="10769477" y="293242"/>
            <a:ext cx="980268" cy="495085"/>
          </a:xfrm>
          <a:prstGeom prst="rect">
            <a:avLst/>
          </a:prstGeom>
        </p:spPr>
      </p:pic>
    </p:spTree>
    <p:extLst>
      <p:ext uri="{BB962C8B-B14F-4D97-AF65-F5344CB8AC3E}">
        <p14:creationId xmlns:p14="http://schemas.microsoft.com/office/powerpoint/2010/main" val="3843615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75EFAC2-14C9-7319-62D7-68C395FDF6B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22349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69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矩形 117">
            <a:extLst>
              <a:ext uri="{FF2B5EF4-FFF2-40B4-BE49-F238E27FC236}">
                <a16:creationId xmlns:a16="http://schemas.microsoft.com/office/drawing/2014/main" id="{B46E4A36-073B-8A97-D029-08C087C49A02}"/>
              </a:ext>
            </a:extLst>
          </p:cNvPr>
          <p:cNvSpPr/>
          <p:nvPr/>
        </p:nvSpPr>
        <p:spPr>
          <a:xfrm>
            <a:off x="5138619" y="6114038"/>
            <a:ext cx="6723961" cy="5983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3" name="矩形 12">
            <a:extLst>
              <a:ext uri="{FF2B5EF4-FFF2-40B4-BE49-F238E27FC236}">
                <a16:creationId xmlns:a16="http://schemas.microsoft.com/office/drawing/2014/main" id="{B8DA548E-677D-45A5-953E-50ED65E0F6C6}"/>
              </a:ext>
            </a:extLst>
          </p:cNvPr>
          <p:cNvSpPr/>
          <p:nvPr/>
        </p:nvSpPr>
        <p:spPr>
          <a:xfrm>
            <a:off x="5138619" y="3159515"/>
            <a:ext cx="6723961" cy="25907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 name="标题 1">
            <a:extLst>
              <a:ext uri="{FF2B5EF4-FFF2-40B4-BE49-F238E27FC236}">
                <a16:creationId xmlns:a16="http://schemas.microsoft.com/office/drawing/2014/main" id="{659000D6-6D8B-39F9-65BA-0C2BA5176238}"/>
              </a:ext>
            </a:extLst>
          </p:cNvPr>
          <p:cNvSpPr>
            <a:spLocks noGrp="1"/>
          </p:cNvSpPr>
          <p:nvPr>
            <p:ph type="title"/>
          </p:nvPr>
        </p:nvSpPr>
        <p:spPr>
          <a:xfrm>
            <a:off x="783590" y="194993"/>
            <a:ext cx="11041017" cy="772160"/>
          </a:xfrm>
        </p:spPr>
        <p:txBody>
          <a:bodyPr>
            <a:normAutofit/>
          </a:bodyPr>
          <a:lstStyle/>
          <a:p>
            <a:r>
              <a:rPr lang="zh-CN" altLang="en-US" dirty="0"/>
              <a:t>中信集团</a:t>
            </a:r>
            <a:r>
              <a:rPr lang="en-US" altLang="zh-CN" dirty="0"/>
              <a:t>-</a:t>
            </a:r>
            <a:r>
              <a:rPr lang="zh-CN" altLang="en-US" dirty="0"/>
              <a:t>构筑金融监管数据集市，助力集团高质量发展</a:t>
            </a:r>
          </a:p>
        </p:txBody>
      </p:sp>
      <p:sp>
        <p:nvSpPr>
          <p:cNvPr id="3" name="圆角矩形 11">
            <a:extLst>
              <a:ext uri="{FF2B5EF4-FFF2-40B4-BE49-F238E27FC236}">
                <a16:creationId xmlns:a16="http://schemas.microsoft.com/office/drawing/2014/main" id="{461EFB6D-A77E-AD10-B239-43100C69FC8F}"/>
              </a:ext>
            </a:extLst>
          </p:cNvPr>
          <p:cNvSpPr/>
          <p:nvPr/>
        </p:nvSpPr>
        <p:spPr>
          <a:xfrm>
            <a:off x="785194" y="929270"/>
            <a:ext cx="4046559" cy="1954169"/>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 name="矩形 3">
            <a:extLst>
              <a:ext uri="{FF2B5EF4-FFF2-40B4-BE49-F238E27FC236}">
                <a16:creationId xmlns:a16="http://schemas.microsoft.com/office/drawing/2014/main" id="{974C8163-CA9A-DE6E-CA36-731196967C51}"/>
              </a:ext>
            </a:extLst>
          </p:cNvPr>
          <p:cNvSpPr/>
          <p:nvPr/>
        </p:nvSpPr>
        <p:spPr>
          <a:xfrm>
            <a:off x="5138619" y="929271"/>
            <a:ext cx="6723961" cy="1935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5" name="文本框 4">
            <a:extLst>
              <a:ext uri="{FF2B5EF4-FFF2-40B4-BE49-F238E27FC236}">
                <a16:creationId xmlns:a16="http://schemas.microsoft.com/office/drawing/2014/main" id="{F2FA629E-1737-D25D-ACFD-8DAFF85D1B22}"/>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6" name="文本框 5">
            <a:extLst>
              <a:ext uri="{FF2B5EF4-FFF2-40B4-BE49-F238E27FC236}">
                <a16:creationId xmlns:a16="http://schemas.microsoft.com/office/drawing/2014/main" id="{B16BF6D6-A03C-BD1F-FFC5-55EC493EB7B5}"/>
              </a:ext>
            </a:extLst>
          </p:cNvPr>
          <p:cNvSpPr txBox="1"/>
          <p:nvPr/>
        </p:nvSpPr>
        <p:spPr>
          <a:xfrm>
            <a:off x="5133655" y="2894761"/>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7" name="Flowchart: Alternate Process 23">
            <a:extLst>
              <a:ext uri="{FF2B5EF4-FFF2-40B4-BE49-F238E27FC236}">
                <a16:creationId xmlns:a16="http://schemas.microsoft.com/office/drawing/2014/main" id="{27AD9D2F-7353-B6CA-13B8-D07E96B79EBE}"/>
              </a:ext>
            </a:extLst>
          </p:cNvPr>
          <p:cNvSpPr/>
          <p:nvPr/>
        </p:nvSpPr>
        <p:spPr>
          <a:xfrm>
            <a:off x="1920081"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8" name="Flowchart: Alternate Process 23">
            <a:extLst>
              <a:ext uri="{FF2B5EF4-FFF2-40B4-BE49-F238E27FC236}">
                <a16:creationId xmlns:a16="http://schemas.microsoft.com/office/drawing/2014/main" id="{7593DDC9-EAA5-0314-9786-BE5972BF6E0D}"/>
              </a:ext>
            </a:extLst>
          </p:cNvPr>
          <p:cNvSpPr/>
          <p:nvPr/>
        </p:nvSpPr>
        <p:spPr>
          <a:xfrm>
            <a:off x="2869131"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管理报告</a:t>
            </a:r>
          </a:p>
        </p:txBody>
      </p:sp>
      <p:sp>
        <p:nvSpPr>
          <p:cNvPr id="9" name="文本框 8">
            <a:extLst>
              <a:ext uri="{FF2B5EF4-FFF2-40B4-BE49-F238E27FC236}">
                <a16:creationId xmlns:a16="http://schemas.microsoft.com/office/drawing/2014/main" id="{992444D6-338C-002C-56AB-6AA28F3003BC}"/>
              </a:ext>
            </a:extLst>
          </p:cNvPr>
          <p:cNvSpPr txBox="1"/>
          <p:nvPr/>
        </p:nvSpPr>
        <p:spPr>
          <a:xfrm>
            <a:off x="1077340" y="1104585"/>
            <a:ext cx="3532759" cy="1500091"/>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中信集团</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是综合性跨国企业集团，业务涉及金融、资源能源、制造、工程承包、房地产、互联网等多领域。先胜业财为其搭建了财报合并</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&amp;</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信息披露管理系统，内置多种转换准则，使其能够在复杂股权结构的情况下，实现</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3000</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多家分子公司的管理架构合并、非定期信息披露等，合并过程的及时性和信息披露的准确性得到较大程度提升。</a:t>
            </a:r>
          </a:p>
        </p:txBody>
      </p:sp>
      <p:grpSp>
        <p:nvGrpSpPr>
          <p:cNvPr id="10" name="组合 9">
            <a:extLst>
              <a:ext uri="{FF2B5EF4-FFF2-40B4-BE49-F238E27FC236}">
                <a16:creationId xmlns:a16="http://schemas.microsoft.com/office/drawing/2014/main" id="{7957DD4B-C03E-3557-2069-F0CFB6C2281D}"/>
              </a:ext>
            </a:extLst>
          </p:cNvPr>
          <p:cNvGrpSpPr/>
          <p:nvPr/>
        </p:nvGrpSpPr>
        <p:grpSpPr>
          <a:xfrm>
            <a:off x="485785" y="3512796"/>
            <a:ext cx="4552559" cy="2869092"/>
            <a:chOff x="485785" y="3512796"/>
            <a:chExt cx="4552559" cy="2869092"/>
          </a:xfrm>
        </p:grpSpPr>
        <p:pic>
          <p:nvPicPr>
            <p:cNvPr id="11" name="图片 10">
              <a:extLst>
                <a:ext uri="{FF2B5EF4-FFF2-40B4-BE49-F238E27FC236}">
                  <a16:creationId xmlns:a16="http://schemas.microsoft.com/office/drawing/2014/main" id="{B9FED2F2-FA67-519B-A080-A2A97A6EFB95}"/>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12" name="矩形 11">
              <a:extLst>
                <a:ext uri="{FF2B5EF4-FFF2-40B4-BE49-F238E27FC236}">
                  <a16:creationId xmlns:a16="http://schemas.microsoft.com/office/drawing/2014/main" id="{63217450-813E-AEBC-FBA4-35B4503163D1}"/>
                </a:ext>
              </a:extLst>
            </p:cNvPr>
            <p:cNvSpPr/>
            <p:nvPr/>
          </p:nvSpPr>
          <p:spPr>
            <a:xfrm>
              <a:off x="1036020" y="3817257"/>
              <a:ext cx="3440038"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grpSp>
      <p:sp>
        <p:nvSpPr>
          <p:cNvPr id="16" name="文本框 15">
            <a:extLst>
              <a:ext uri="{FF2B5EF4-FFF2-40B4-BE49-F238E27FC236}">
                <a16:creationId xmlns:a16="http://schemas.microsoft.com/office/drawing/2014/main" id="{D4287E01-22DA-F4CA-B114-D46F76287C14}"/>
              </a:ext>
            </a:extLst>
          </p:cNvPr>
          <p:cNvSpPr txBox="1"/>
          <p:nvPr/>
        </p:nvSpPr>
        <p:spPr>
          <a:xfrm>
            <a:off x="5437879" y="1289161"/>
            <a:ext cx="6096000" cy="1500219"/>
          </a:xfrm>
          <a:prstGeom prst="rect">
            <a:avLst/>
          </a:prstGeom>
          <a:noFill/>
        </p:spPr>
        <p:txBody>
          <a:bodyPr wrap="square">
            <a:spAutoFit/>
          </a:bodyPr>
          <a:lstStyle/>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行业范围</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：综合性跨国企业集团，涉及金融、资源能源、制造、工程承包、房地产、互联网等多领域</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准则涉及</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CAS</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、国际准则</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规模大小</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3000</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多家分子公司，股权结构复杂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外部监管</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：需满足证监会、财政部、房产业、金融业等监管要求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指标考核</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：每年度集团根据各子公司合并过程的及时性与准确性进行排名及考核</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管理要求</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：管理架构合并、非定期信息披露情况</a:t>
            </a:r>
            <a:endParaRPr kumimoji="0" lang="zh-CN" altLang="en-US" sz="11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pic>
        <p:nvPicPr>
          <p:cNvPr id="17" name="图片 118" descr="图片 118">
            <a:extLst>
              <a:ext uri="{FF2B5EF4-FFF2-40B4-BE49-F238E27FC236}">
                <a16:creationId xmlns:a16="http://schemas.microsoft.com/office/drawing/2014/main" id="{F30FCF58-E445-4B35-5B29-AB235D28B92D}"/>
              </a:ext>
            </a:extLst>
          </p:cNvPr>
          <p:cNvPicPr>
            <a:picLocks noChangeAspect="1"/>
          </p:cNvPicPr>
          <p:nvPr/>
        </p:nvPicPr>
        <p:blipFill>
          <a:blip r:embed="rId4"/>
          <a:stretch>
            <a:fillRect/>
          </a:stretch>
        </p:blipFill>
        <p:spPr>
          <a:xfrm>
            <a:off x="10666382" y="300254"/>
            <a:ext cx="1191234" cy="561638"/>
          </a:xfrm>
          <a:prstGeom prst="rect">
            <a:avLst/>
          </a:prstGeom>
          <a:ln w="12700">
            <a:miter lim="400000"/>
            <a:headEnd/>
            <a:tailEnd/>
          </a:ln>
        </p:spPr>
      </p:pic>
      <p:sp>
        <p:nvSpPr>
          <p:cNvPr id="18" name="文本框 17">
            <a:extLst>
              <a:ext uri="{FF2B5EF4-FFF2-40B4-BE49-F238E27FC236}">
                <a16:creationId xmlns:a16="http://schemas.microsoft.com/office/drawing/2014/main" id="{62FAA0AF-7FAF-058C-80E5-356C387432DE}"/>
              </a:ext>
            </a:extLst>
          </p:cNvPr>
          <p:cNvSpPr txBox="1"/>
          <p:nvPr/>
        </p:nvSpPr>
        <p:spPr>
          <a:xfrm>
            <a:off x="5088922" y="6206434"/>
            <a:ext cx="3346921" cy="26161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合并流程规范化、自动化，缩短报表出具周期</a:t>
            </a:r>
          </a:p>
        </p:txBody>
      </p:sp>
      <p:sp>
        <p:nvSpPr>
          <p:cNvPr id="19" name="文本框 18">
            <a:extLst>
              <a:ext uri="{FF2B5EF4-FFF2-40B4-BE49-F238E27FC236}">
                <a16:creationId xmlns:a16="http://schemas.microsoft.com/office/drawing/2014/main" id="{55FB073B-33EA-19E3-C416-C65CCD42A59F}"/>
              </a:ext>
            </a:extLst>
          </p:cNvPr>
          <p:cNvSpPr txBox="1"/>
          <p:nvPr/>
        </p:nvSpPr>
        <p:spPr>
          <a:xfrm>
            <a:off x="5088922" y="6424438"/>
            <a:ext cx="3346921" cy="26161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交易对账、复杂抵销效率及数据准确性大幅提升</a:t>
            </a:r>
          </a:p>
        </p:txBody>
      </p:sp>
      <p:sp>
        <p:nvSpPr>
          <p:cNvPr id="20" name="文本框 19">
            <a:extLst>
              <a:ext uri="{FF2B5EF4-FFF2-40B4-BE49-F238E27FC236}">
                <a16:creationId xmlns:a16="http://schemas.microsoft.com/office/drawing/2014/main" id="{0C486502-8517-7B56-26ED-569D08169D46}"/>
              </a:ext>
            </a:extLst>
          </p:cNvPr>
          <p:cNvSpPr txBox="1"/>
          <p:nvPr/>
        </p:nvSpPr>
        <p:spPr>
          <a:xfrm>
            <a:off x="8452696" y="6206434"/>
            <a:ext cx="3346921" cy="261610"/>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满足</a:t>
            </a:r>
            <a:r>
              <a:rPr kumimoji="0" lang="en-US" altLang="zh-CN"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3000+</a:t>
            </a: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公司管理架构合并、非定期信息披露</a:t>
            </a:r>
          </a:p>
        </p:txBody>
      </p:sp>
      <p:sp>
        <p:nvSpPr>
          <p:cNvPr id="21" name="文本框 20">
            <a:extLst>
              <a:ext uri="{FF2B5EF4-FFF2-40B4-BE49-F238E27FC236}">
                <a16:creationId xmlns:a16="http://schemas.microsoft.com/office/drawing/2014/main" id="{9D0B043E-BDBE-5220-40D8-170D5B5D47A3}"/>
              </a:ext>
            </a:extLst>
          </p:cNvPr>
          <p:cNvSpPr txBox="1"/>
          <p:nvPr/>
        </p:nvSpPr>
        <p:spPr>
          <a:xfrm>
            <a:off x="8452696" y="6424438"/>
            <a:ext cx="3346921" cy="261610"/>
          </a:xfrm>
          <a:prstGeom prst="rect">
            <a:avLst/>
          </a:prstGeom>
          <a:noFill/>
        </p:spPr>
        <p:txBody>
          <a:bodyPr wrap="square">
            <a:spAutoFit/>
          </a:bodyPr>
          <a:lstStyle>
            <a:defPPr>
              <a:defRPr lang="zh-CN"/>
            </a:defPPr>
            <a:lvl1pPr>
              <a:defRPr b="0" i="0">
                <a:solidFill>
                  <a:srgbClr val="3D3D3D"/>
                </a:solidFill>
                <a:effectLst/>
                <a:latin typeface="Helvetica Neue"/>
              </a:defRPr>
            </a:lvl1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1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cs typeface="+mn-cs"/>
              </a:rPr>
              <a:t>多样化管理报表快速出具，助力集团统一化管理</a:t>
            </a:r>
          </a:p>
        </p:txBody>
      </p:sp>
      <p:sp>
        <p:nvSpPr>
          <p:cNvPr id="22" name="文本框 21">
            <a:extLst>
              <a:ext uri="{FF2B5EF4-FFF2-40B4-BE49-F238E27FC236}">
                <a16:creationId xmlns:a16="http://schemas.microsoft.com/office/drawing/2014/main" id="{78AB1A72-1D5E-B711-4214-BF010CA7DBBF}"/>
              </a:ext>
            </a:extLst>
          </p:cNvPr>
          <p:cNvSpPr txBox="1"/>
          <p:nvPr/>
        </p:nvSpPr>
        <p:spPr>
          <a:xfrm>
            <a:off x="5155247" y="5839848"/>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24" name="圆角矩形 6">
            <a:extLst>
              <a:ext uri="{FF2B5EF4-FFF2-40B4-BE49-F238E27FC236}">
                <a16:creationId xmlns:a16="http://schemas.microsoft.com/office/drawing/2014/main" id="{46201E13-DDC3-298E-D71E-12917827CFCA}"/>
              </a:ext>
            </a:extLst>
          </p:cNvPr>
          <p:cNvSpPr/>
          <p:nvPr/>
        </p:nvSpPr>
        <p:spPr>
          <a:xfrm>
            <a:off x="5211976" y="3339551"/>
            <a:ext cx="2114699" cy="2228696"/>
          </a:xfrm>
          <a:prstGeom prst="roundRect">
            <a:avLst>
              <a:gd name="adj" fmla="val 3323"/>
            </a:avLst>
          </a:prstGeom>
          <a:ln w="12700">
            <a:solidFill>
              <a:srgbClr val="825BDA"/>
            </a:solidFill>
            <a:prstDash val="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25" name="圆角矩形 124">
            <a:extLst>
              <a:ext uri="{FF2B5EF4-FFF2-40B4-BE49-F238E27FC236}">
                <a16:creationId xmlns:a16="http://schemas.microsoft.com/office/drawing/2014/main" id="{CF680D40-4033-9E0F-3FE0-272984715C76}"/>
              </a:ext>
            </a:extLst>
          </p:cNvPr>
          <p:cNvSpPr/>
          <p:nvPr/>
        </p:nvSpPr>
        <p:spPr>
          <a:xfrm>
            <a:off x="7441067" y="3339551"/>
            <a:ext cx="4358550" cy="2228696"/>
          </a:xfrm>
          <a:prstGeom prst="roundRect">
            <a:avLst>
              <a:gd name="adj" fmla="val 1659"/>
            </a:avLst>
          </a:prstGeom>
          <a:ln w="12700">
            <a:solidFill>
              <a:srgbClr val="535EFF"/>
            </a:solidFill>
            <a:prstDash val="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endParaRPr>
          </a:p>
        </p:txBody>
      </p:sp>
      <p:sp>
        <p:nvSpPr>
          <p:cNvPr id="26" name="Rectangle 25">
            <a:extLst>
              <a:ext uri="{FF2B5EF4-FFF2-40B4-BE49-F238E27FC236}">
                <a16:creationId xmlns:a16="http://schemas.microsoft.com/office/drawing/2014/main" id="{B0FEC5FE-BF46-2413-3935-2ED56E80ABA6}"/>
              </a:ext>
            </a:extLst>
          </p:cNvPr>
          <p:cNvSpPr/>
          <p:nvPr/>
        </p:nvSpPr>
        <p:spPr>
          <a:xfrm>
            <a:off x="7528827" y="3413993"/>
            <a:ext cx="4177348" cy="413592"/>
          </a:xfrm>
          <a:prstGeom prst="roundRect">
            <a:avLst>
              <a:gd name="adj" fmla="val 5134"/>
            </a:avLst>
          </a:prstGeom>
          <a:solidFill>
            <a:srgbClr val="F2F2F2"/>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sz="1200" b="1">
                <a:solidFill>
                  <a:srgbClr val="000000"/>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27" name="Rectangle 25">
            <a:extLst>
              <a:ext uri="{FF2B5EF4-FFF2-40B4-BE49-F238E27FC236}">
                <a16:creationId xmlns:a16="http://schemas.microsoft.com/office/drawing/2014/main" id="{0BF04FAE-6C5D-89B9-115B-54534B184589}"/>
              </a:ext>
            </a:extLst>
          </p:cNvPr>
          <p:cNvSpPr/>
          <p:nvPr/>
        </p:nvSpPr>
        <p:spPr>
          <a:xfrm>
            <a:off x="5291230" y="3413992"/>
            <a:ext cx="1953938" cy="1504333"/>
          </a:xfrm>
          <a:prstGeom prst="roundRect">
            <a:avLst>
              <a:gd name="adj" fmla="val 5134"/>
            </a:avLst>
          </a:prstGeom>
          <a:solidFill>
            <a:srgbClr val="F2F2F2"/>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sz="1200" b="1">
                <a:solidFill>
                  <a:srgbClr val="000000"/>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28" name="Rectangle 19">
            <a:extLst>
              <a:ext uri="{FF2B5EF4-FFF2-40B4-BE49-F238E27FC236}">
                <a16:creationId xmlns:a16="http://schemas.microsoft.com/office/drawing/2014/main" id="{000BA4C0-7DDE-AACD-077F-C8FE13AD64F2}"/>
              </a:ext>
            </a:extLst>
          </p:cNvPr>
          <p:cNvSpPr/>
          <p:nvPr/>
        </p:nvSpPr>
        <p:spPr>
          <a:xfrm>
            <a:off x="5295703" y="5274913"/>
            <a:ext cx="6410473" cy="233225"/>
          </a:xfrm>
          <a:prstGeom prst="roundRect">
            <a:avLst>
              <a:gd name="adj" fmla="val 14164"/>
            </a:avLst>
          </a:prstGeom>
          <a:solidFill>
            <a:srgbClr val="F2F2F2"/>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584068"/>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29" name="圆角矩形">
            <a:extLst>
              <a:ext uri="{FF2B5EF4-FFF2-40B4-BE49-F238E27FC236}">
                <a16:creationId xmlns:a16="http://schemas.microsoft.com/office/drawing/2014/main" id="{0AEB4113-FD68-DFF2-633E-6671DF131B1F}"/>
              </a:ext>
            </a:extLst>
          </p:cNvPr>
          <p:cNvSpPr/>
          <p:nvPr/>
        </p:nvSpPr>
        <p:spPr>
          <a:xfrm>
            <a:off x="7756055" y="3645255"/>
            <a:ext cx="453104"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通知管理</a:t>
            </a:r>
          </a:p>
        </p:txBody>
      </p:sp>
      <p:sp>
        <p:nvSpPr>
          <p:cNvPr id="30" name="圆角矩形">
            <a:extLst>
              <a:ext uri="{FF2B5EF4-FFF2-40B4-BE49-F238E27FC236}">
                <a16:creationId xmlns:a16="http://schemas.microsoft.com/office/drawing/2014/main" id="{BCD4A6A4-481F-2E85-D6C0-6222160022D8}"/>
              </a:ext>
            </a:extLst>
          </p:cNvPr>
          <p:cNvSpPr/>
          <p:nvPr/>
        </p:nvSpPr>
        <p:spPr>
          <a:xfrm>
            <a:off x="10213431" y="3661889"/>
            <a:ext cx="572342"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待办事项管理</a:t>
            </a:r>
          </a:p>
        </p:txBody>
      </p:sp>
      <p:sp>
        <p:nvSpPr>
          <p:cNvPr id="31" name="圆角矩形">
            <a:extLst>
              <a:ext uri="{FF2B5EF4-FFF2-40B4-BE49-F238E27FC236}">
                <a16:creationId xmlns:a16="http://schemas.microsoft.com/office/drawing/2014/main" id="{BC2C0D2C-E2EA-C114-B9D9-559FAE78C57A}"/>
              </a:ext>
            </a:extLst>
          </p:cNvPr>
          <p:cNvSpPr/>
          <p:nvPr/>
        </p:nvSpPr>
        <p:spPr>
          <a:xfrm>
            <a:off x="10913956" y="3661889"/>
            <a:ext cx="572342"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年报任务管理</a:t>
            </a:r>
          </a:p>
        </p:txBody>
      </p:sp>
      <p:sp>
        <p:nvSpPr>
          <p:cNvPr id="32" name="圆角矩形">
            <a:extLst>
              <a:ext uri="{FF2B5EF4-FFF2-40B4-BE49-F238E27FC236}">
                <a16:creationId xmlns:a16="http://schemas.microsoft.com/office/drawing/2014/main" id="{835F8621-EFF7-4695-80AA-3041A8CD8E5E}"/>
              </a:ext>
            </a:extLst>
          </p:cNvPr>
          <p:cNvSpPr/>
          <p:nvPr/>
        </p:nvSpPr>
        <p:spPr>
          <a:xfrm>
            <a:off x="8981538" y="3651511"/>
            <a:ext cx="453104"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考核支持</a:t>
            </a:r>
          </a:p>
        </p:txBody>
      </p:sp>
      <p:sp>
        <p:nvSpPr>
          <p:cNvPr id="33" name="圆角矩形">
            <a:extLst>
              <a:ext uri="{FF2B5EF4-FFF2-40B4-BE49-F238E27FC236}">
                <a16:creationId xmlns:a16="http://schemas.microsoft.com/office/drawing/2014/main" id="{451919BC-E2A6-DFFC-D67B-9B0256725238}"/>
              </a:ext>
            </a:extLst>
          </p:cNvPr>
          <p:cNvSpPr/>
          <p:nvPr/>
        </p:nvSpPr>
        <p:spPr>
          <a:xfrm>
            <a:off x="8366315" y="3651511"/>
            <a:ext cx="453104"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报表报告</a:t>
            </a:r>
          </a:p>
        </p:txBody>
      </p:sp>
      <p:sp>
        <p:nvSpPr>
          <p:cNvPr id="34" name="圆角矩形">
            <a:extLst>
              <a:ext uri="{FF2B5EF4-FFF2-40B4-BE49-F238E27FC236}">
                <a16:creationId xmlns:a16="http://schemas.microsoft.com/office/drawing/2014/main" id="{A1D20C2A-FE96-CE36-ED9D-6507F87976A1}"/>
              </a:ext>
            </a:extLst>
          </p:cNvPr>
          <p:cNvSpPr/>
          <p:nvPr/>
        </p:nvSpPr>
        <p:spPr>
          <a:xfrm>
            <a:off x="9595173" y="3661889"/>
            <a:ext cx="453104" cy="141883"/>
          </a:xfrm>
          <a:prstGeom prst="roundRect">
            <a:avLst>
              <a:gd name="adj" fmla="val 16667"/>
            </a:avLst>
          </a:prstGeom>
          <a:solidFill>
            <a:srgbClr val="535EFF"/>
          </a:solidFill>
          <a:ln w="12700" cap="flat">
            <a:no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latin typeface="Arial" panose="020B0604020202020204"/>
                <a:ea typeface="Arial" panose="020B0604020202020204"/>
                <a:cs typeface="Arial" panose="020B0604020202020204"/>
                <a:sym typeface="Arial" panose="020B0604020202020204"/>
              </a:defRPr>
            </a:pPr>
            <a:r>
              <a:rPr kumimoji="0" lang="zh-CN" altLang="en-US" sz="6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报送监控</a:t>
            </a:r>
          </a:p>
        </p:txBody>
      </p:sp>
      <p:sp>
        <p:nvSpPr>
          <p:cNvPr id="35" name="Rectangle 25">
            <a:extLst>
              <a:ext uri="{FF2B5EF4-FFF2-40B4-BE49-F238E27FC236}">
                <a16:creationId xmlns:a16="http://schemas.microsoft.com/office/drawing/2014/main" id="{70EFB615-4A22-3674-CFB4-2598266F1B3F}"/>
              </a:ext>
            </a:extLst>
          </p:cNvPr>
          <p:cNvSpPr/>
          <p:nvPr/>
        </p:nvSpPr>
        <p:spPr>
          <a:xfrm>
            <a:off x="7529864" y="3882702"/>
            <a:ext cx="991338" cy="1126736"/>
          </a:xfrm>
          <a:prstGeom prst="roundRect">
            <a:avLst>
              <a:gd name="adj" fmla="val 6094"/>
            </a:avLst>
          </a:prstGeom>
          <a:solidFill>
            <a:srgbClr val="DDE8FF"/>
          </a:solidFill>
          <a:ln w="12700">
            <a:miter lim="400000"/>
          </a:ln>
        </p:spPr>
        <p:txBody>
          <a:bodyPr lIns="45719" rIns="45719"/>
          <a:lstStyle/>
          <a:p>
            <a:pPr marL="135255" marR="0" lvl="0" indent="-135255" algn="ctr" defTabSz="914400" rtl="0" eaLnBrk="1" fontAlgn="auto" latinLnBrk="0" hangingPunct="1">
              <a:lnSpc>
                <a:spcPct val="100000"/>
              </a:lnSpc>
              <a:spcBef>
                <a:spcPts val="0"/>
              </a:spcBef>
              <a:spcAft>
                <a:spcPts val="0"/>
              </a:spcAft>
              <a:buClrTx/>
              <a:buSzTx/>
              <a:buFontTx/>
              <a:buNone/>
              <a:tabLst/>
              <a:defRPr sz="1000">
                <a:solidFill>
                  <a:srgbClr val="584068"/>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36" name="Rectangle 25">
            <a:extLst>
              <a:ext uri="{FF2B5EF4-FFF2-40B4-BE49-F238E27FC236}">
                <a16:creationId xmlns:a16="http://schemas.microsoft.com/office/drawing/2014/main" id="{6F0B21D9-AC07-DE91-8600-262F664A20A0}"/>
              </a:ext>
            </a:extLst>
          </p:cNvPr>
          <p:cNvSpPr/>
          <p:nvPr/>
        </p:nvSpPr>
        <p:spPr>
          <a:xfrm>
            <a:off x="8588062" y="3882701"/>
            <a:ext cx="991338" cy="1126736"/>
          </a:xfrm>
          <a:prstGeom prst="roundRect">
            <a:avLst>
              <a:gd name="adj" fmla="val 3074"/>
            </a:avLst>
          </a:prstGeom>
          <a:solidFill>
            <a:srgbClr val="DDE8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sz="1000" b="1">
                <a:solidFill>
                  <a:srgbClr val="584068"/>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37" name="Rectangle 25">
            <a:extLst>
              <a:ext uri="{FF2B5EF4-FFF2-40B4-BE49-F238E27FC236}">
                <a16:creationId xmlns:a16="http://schemas.microsoft.com/office/drawing/2014/main" id="{16AF9495-E97F-02B1-6813-CAFF85F8487A}"/>
              </a:ext>
            </a:extLst>
          </p:cNvPr>
          <p:cNvSpPr/>
          <p:nvPr/>
        </p:nvSpPr>
        <p:spPr>
          <a:xfrm>
            <a:off x="9646260" y="3882701"/>
            <a:ext cx="991338" cy="1126736"/>
          </a:xfrm>
          <a:prstGeom prst="roundRect">
            <a:avLst>
              <a:gd name="adj" fmla="val 3074"/>
            </a:avLst>
          </a:prstGeom>
          <a:solidFill>
            <a:srgbClr val="DDE8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sz="1000" b="1">
                <a:solidFill>
                  <a:srgbClr val="584068"/>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38" name="Rectangle 25">
            <a:extLst>
              <a:ext uri="{FF2B5EF4-FFF2-40B4-BE49-F238E27FC236}">
                <a16:creationId xmlns:a16="http://schemas.microsoft.com/office/drawing/2014/main" id="{44CF1AED-817F-5F9E-F2C8-8F2C5F6E2804}"/>
              </a:ext>
            </a:extLst>
          </p:cNvPr>
          <p:cNvSpPr/>
          <p:nvPr/>
        </p:nvSpPr>
        <p:spPr>
          <a:xfrm>
            <a:off x="10704458" y="3882701"/>
            <a:ext cx="991338" cy="1126736"/>
          </a:xfrm>
          <a:prstGeom prst="roundRect">
            <a:avLst>
              <a:gd name="adj" fmla="val 2319"/>
            </a:avLst>
          </a:prstGeom>
          <a:solidFill>
            <a:srgbClr val="DDE8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sz="1000" b="1">
                <a:solidFill>
                  <a:srgbClr val="584068"/>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58406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39" name="Rectangle 25">
            <a:extLst>
              <a:ext uri="{FF2B5EF4-FFF2-40B4-BE49-F238E27FC236}">
                <a16:creationId xmlns:a16="http://schemas.microsoft.com/office/drawing/2014/main" id="{47BB3494-45C5-C113-0861-F84500497D6E}"/>
              </a:ext>
            </a:extLst>
          </p:cNvPr>
          <p:cNvSpPr txBox="1"/>
          <p:nvPr/>
        </p:nvSpPr>
        <p:spPr>
          <a:xfrm>
            <a:off x="7604240" y="4234674"/>
            <a:ext cx="930576" cy="646331"/>
          </a:xfrm>
          <a:prstGeom prst="rect">
            <a:avLst/>
          </a:prstGeom>
          <a:ln w="12700">
            <a:miter lim="400000"/>
          </a:ln>
        </p:spPr>
        <p:txBody>
          <a:bodyPr lIns="0" tIns="0" rIns="0" bIns="0">
            <a:spAutoFit/>
          </a:bodyPr>
          <a:lstStyle/>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股权基本信息维护与查询</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关联（连）信息维护与查询</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股权关系查询</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投资企业信息数据库管理系统接口</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p:txBody>
      </p:sp>
      <p:sp>
        <p:nvSpPr>
          <p:cNvPr id="40" name="箭头: 左右 79">
            <a:extLst>
              <a:ext uri="{FF2B5EF4-FFF2-40B4-BE49-F238E27FC236}">
                <a16:creationId xmlns:a16="http://schemas.microsoft.com/office/drawing/2014/main" id="{526CAC8A-3EE5-7706-2A64-8FEAE92901D7}"/>
              </a:ext>
            </a:extLst>
          </p:cNvPr>
          <p:cNvSpPr/>
          <p:nvPr/>
        </p:nvSpPr>
        <p:spPr>
          <a:xfrm>
            <a:off x="5283596" y="5026396"/>
            <a:ext cx="6404566" cy="233225"/>
          </a:xfrm>
          <a:prstGeom prst="leftRightArrow">
            <a:avLst>
              <a:gd name="adj1" fmla="val 50000"/>
              <a:gd name="adj2" fmla="val 50000"/>
            </a:avLst>
          </a:prstGeom>
          <a:solidFill>
            <a:srgbClr val="FFFFFF"/>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116" name="圆角矩形">
            <a:extLst>
              <a:ext uri="{FF2B5EF4-FFF2-40B4-BE49-F238E27FC236}">
                <a16:creationId xmlns:a16="http://schemas.microsoft.com/office/drawing/2014/main" id="{FDD97C63-E047-793B-CD59-A22D6352647A}"/>
              </a:ext>
            </a:extLst>
          </p:cNvPr>
          <p:cNvSpPr/>
          <p:nvPr/>
        </p:nvSpPr>
        <p:spPr>
          <a:xfrm>
            <a:off x="6075318" y="5317028"/>
            <a:ext cx="689330"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在线手工填报</a:t>
            </a:r>
          </a:p>
        </p:txBody>
      </p:sp>
      <p:sp>
        <p:nvSpPr>
          <p:cNvPr id="114" name="圆角矩形">
            <a:extLst>
              <a:ext uri="{FF2B5EF4-FFF2-40B4-BE49-F238E27FC236}">
                <a16:creationId xmlns:a16="http://schemas.microsoft.com/office/drawing/2014/main" id="{627119A1-E087-2AB0-8D98-F4BE367BB193}"/>
              </a:ext>
            </a:extLst>
          </p:cNvPr>
          <p:cNvSpPr/>
          <p:nvPr/>
        </p:nvSpPr>
        <p:spPr>
          <a:xfrm>
            <a:off x="6936733" y="5317028"/>
            <a:ext cx="698923"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文本数据导入</a:t>
            </a:r>
          </a:p>
        </p:txBody>
      </p:sp>
      <p:sp>
        <p:nvSpPr>
          <p:cNvPr id="112" name="圆角矩形">
            <a:extLst>
              <a:ext uri="{FF2B5EF4-FFF2-40B4-BE49-F238E27FC236}">
                <a16:creationId xmlns:a16="http://schemas.microsoft.com/office/drawing/2014/main" id="{8AA97738-A094-D69F-3EFA-34A9E36E34C1}"/>
              </a:ext>
            </a:extLst>
          </p:cNvPr>
          <p:cNvSpPr/>
          <p:nvPr/>
        </p:nvSpPr>
        <p:spPr>
          <a:xfrm>
            <a:off x="7800974" y="5317028"/>
            <a:ext cx="677650"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en" altLang="zh-CN"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Excel</a:t>
            </a: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数据导入</a:t>
            </a:r>
          </a:p>
        </p:txBody>
      </p:sp>
      <p:sp>
        <p:nvSpPr>
          <p:cNvPr id="110" name="圆角矩形">
            <a:extLst>
              <a:ext uri="{FF2B5EF4-FFF2-40B4-BE49-F238E27FC236}">
                <a16:creationId xmlns:a16="http://schemas.microsoft.com/office/drawing/2014/main" id="{03C21115-CC68-B6D0-4E78-50414CF4B052}"/>
              </a:ext>
            </a:extLst>
          </p:cNvPr>
          <p:cNvSpPr/>
          <p:nvPr/>
        </p:nvSpPr>
        <p:spPr>
          <a:xfrm>
            <a:off x="8623164" y="5317028"/>
            <a:ext cx="947375"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子公司核算系统自动抽取</a:t>
            </a:r>
          </a:p>
        </p:txBody>
      </p:sp>
      <p:sp>
        <p:nvSpPr>
          <p:cNvPr id="108" name="圆角矩形">
            <a:extLst>
              <a:ext uri="{FF2B5EF4-FFF2-40B4-BE49-F238E27FC236}">
                <a16:creationId xmlns:a16="http://schemas.microsoft.com/office/drawing/2014/main" id="{6613ED63-FBBE-E6CE-D9E7-C3DE08185EFD}"/>
              </a:ext>
            </a:extLst>
          </p:cNvPr>
          <p:cNvSpPr/>
          <p:nvPr/>
        </p:nvSpPr>
        <p:spPr>
          <a:xfrm>
            <a:off x="9715079" y="5317028"/>
            <a:ext cx="1080106"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子公司核算系统自动抽取</a:t>
            </a:r>
          </a:p>
        </p:txBody>
      </p:sp>
      <p:sp>
        <p:nvSpPr>
          <p:cNvPr id="106" name="圆角矩形">
            <a:extLst>
              <a:ext uri="{FF2B5EF4-FFF2-40B4-BE49-F238E27FC236}">
                <a16:creationId xmlns:a16="http://schemas.microsoft.com/office/drawing/2014/main" id="{249F0694-F5C0-D1B4-4C8B-CCEA31F3EFBC}"/>
              </a:ext>
            </a:extLst>
          </p:cNvPr>
          <p:cNvSpPr/>
          <p:nvPr/>
        </p:nvSpPr>
        <p:spPr>
          <a:xfrm>
            <a:off x="10913956" y="5317028"/>
            <a:ext cx="734248" cy="159832"/>
          </a:xfrm>
          <a:prstGeom prst="roundRect">
            <a:avLst>
              <a:gd name="adj" fmla="val 16667"/>
            </a:avLst>
          </a:prstGeom>
          <a:solidFill>
            <a:srgbClr val="FFFFFF"/>
          </a:solidFill>
          <a:ln w="12700" cap="flat">
            <a:noFill/>
            <a:miter lim="400000"/>
          </a:ln>
          <a:effectLst/>
        </p:spPr>
        <p:txBody>
          <a:bodyPr wrap="square" lIns="45719" tIns="45719" rIns="45719" bIns="45719" numCol="1" anchor="ctr">
            <a:noAutofit/>
          </a:bodyPr>
          <a:lstStyle/>
          <a:p>
            <a:pPr algn="ctr">
              <a:defRPr/>
            </a:pPr>
            <a:r>
              <a:rPr kumimoji="0" lang="zh-CN" altLang="en-US" sz="600" u="none" strike="noStrike" kern="1200" cap="none" spc="0" normalizeH="0" baseline="0" noProof="0" dirty="0">
                <a:ln>
                  <a:noFill/>
                </a:ln>
                <a:solidFill>
                  <a:srgbClr val="58406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数据逻辑校验</a:t>
            </a:r>
          </a:p>
        </p:txBody>
      </p:sp>
      <p:sp>
        <p:nvSpPr>
          <p:cNvPr id="47" name="Rectangle 25">
            <a:extLst>
              <a:ext uri="{FF2B5EF4-FFF2-40B4-BE49-F238E27FC236}">
                <a16:creationId xmlns:a16="http://schemas.microsoft.com/office/drawing/2014/main" id="{D26A4EAE-F50A-BE26-F12B-42F505E0C4DB}"/>
              </a:ext>
            </a:extLst>
          </p:cNvPr>
          <p:cNvSpPr txBox="1"/>
          <p:nvPr/>
        </p:nvSpPr>
        <p:spPr>
          <a:xfrm>
            <a:off x="8663083" y="4232591"/>
            <a:ext cx="929288" cy="461665"/>
          </a:xfrm>
          <a:prstGeom prst="rect">
            <a:avLst/>
          </a:prstGeom>
          <a:ln w="12700">
            <a:miter lim="400000"/>
          </a:ln>
        </p:spPr>
        <p:txBody>
          <a:bodyPr lIns="0" tIns="0" rIns="0" bIns="0">
            <a:spAutoFit/>
          </a:bodyPr>
          <a:lstStyle/>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模板管理</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一致性校验</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数据处理</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数据汇总</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数据查询和展示</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p:txBody>
      </p:sp>
      <p:sp>
        <p:nvSpPr>
          <p:cNvPr id="48" name="Rectangle 25">
            <a:extLst>
              <a:ext uri="{FF2B5EF4-FFF2-40B4-BE49-F238E27FC236}">
                <a16:creationId xmlns:a16="http://schemas.microsoft.com/office/drawing/2014/main" id="{B7EAE1BF-4458-4808-7E77-72FEBE62A3DF}"/>
              </a:ext>
            </a:extLst>
          </p:cNvPr>
          <p:cNvSpPr txBox="1"/>
          <p:nvPr/>
        </p:nvSpPr>
        <p:spPr>
          <a:xfrm>
            <a:off x="9724146" y="4229309"/>
            <a:ext cx="747574" cy="738664"/>
          </a:xfrm>
          <a:prstGeom prst="rect">
            <a:avLst/>
          </a:prstGeom>
          <a:ln w="12700">
            <a:miter lim="400000"/>
          </a:ln>
        </p:spPr>
        <p:txBody>
          <a:bodyPr lIns="0" tIns="0" rIns="0" bIns="0">
            <a:spAutoFit/>
          </a:bodyPr>
          <a:lstStyle/>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非定期信息披露事项定义</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非定期信息披露事项填报</a:t>
            </a:r>
            <a:r>
              <a:rPr kumimoji="0" sz="600" u="none" strike="noStrike" kern="1200" cap="none" spc="-30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规则</a:t>
            </a:r>
            <a:endParaRPr kumimoji="0" sz="600" u="none" strike="noStrike" kern="1200" cap="none" spc="-30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信息填报</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信息填报任务提醒</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数据查询</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p:txBody>
      </p:sp>
      <p:sp>
        <p:nvSpPr>
          <p:cNvPr id="49" name="Rectangle 25">
            <a:extLst>
              <a:ext uri="{FF2B5EF4-FFF2-40B4-BE49-F238E27FC236}">
                <a16:creationId xmlns:a16="http://schemas.microsoft.com/office/drawing/2014/main" id="{816E0728-5E6C-B140-BF81-321D088E4EDF}"/>
              </a:ext>
            </a:extLst>
          </p:cNvPr>
          <p:cNvSpPr txBox="1"/>
          <p:nvPr/>
        </p:nvSpPr>
        <p:spPr>
          <a:xfrm>
            <a:off x="10777205" y="4230510"/>
            <a:ext cx="933835" cy="369332"/>
          </a:xfrm>
          <a:prstGeom prst="rect">
            <a:avLst/>
          </a:prstGeom>
          <a:ln w="12700">
            <a:miter lim="400000"/>
          </a:ln>
        </p:spPr>
        <p:txBody>
          <a:bodyPr lIns="0" tIns="0" rIns="0" bIns="0">
            <a:spAutoFit/>
          </a:bodyPr>
          <a:lstStyle/>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关</a:t>
            </a:r>
            <a:r>
              <a:rPr kumimoji="0" lang="zh-CN" altLang="en-US"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联</a:t>
            </a: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交易配额管理</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豁免额度管理</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阈值监测</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a:p>
            <a:pPr marL="171450" marR="0" lvl="0" indent="-171450" algn="l" defTabSz="914400" rtl="0" eaLnBrk="1" fontAlgn="auto" latinLnBrk="0" hangingPunct="1">
              <a:spcBef>
                <a:spcPts val="0"/>
              </a:spcBef>
              <a:spcAft>
                <a:spcPts val="0"/>
              </a:spcAft>
              <a:buClr>
                <a:srgbClr val="535EFF"/>
              </a:buClr>
              <a:buSzPct val="100000"/>
              <a:buFont typeface="Arial" panose="020B0604020202020204"/>
              <a:buChar char="•"/>
              <a:tabLst/>
              <a:defRPr sz="1000">
                <a:latin typeface="Arial" panose="020B0604020202020204"/>
                <a:ea typeface="Arial" panose="020B0604020202020204"/>
                <a:cs typeface="Arial" panose="020B0604020202020204"/>
                <a:sym typeface="Arial" panose="020B0604020202020204"/>
              </a:defRPr>
            </a:pPr>
            <a:r>
              <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关</a:t>
            </a:r>
            <a:r>
              <a:rPr kumimoji="0" lang="zh-CN" altLang="en-US"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联</a:t>
            </a:r>
            <a:r>
              <a:rPr kumimoji="0" sz="6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rPr>
              <a:t>交易统计</a:t>
            </a:r>
            <a:endParaRPr kumimoji="0" sz="6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微软雅黑" panose="020B0503020204020204" pitchFamily="34" charset="-122"/>
              <a:sym typeface="微软雅黑" panose="020B0503020204020204" pitchFamily="34" charset="-122"/>
            </a:endParaRPr>
          </a:p>
        </p:txBody>
      </p:sp>
      <p:sp>
        <p:nvSpPr>
          <p:cNvPr id="50" name="文本框 91">
            <a:extLst>
              <a:ext uri="{FF2B5EF4-FFF2-40B4-BE49-F238E27FC236}">
                <a16:creationId xmlns:a16="http://schemas.microsoft.com/office/drawing/2014/main" id="{A57EC9C5-726D-8964-B987-D1CD2F57E63F}"/>
              </a:ext>
            </a:extLst>
          </p:cNvPr>
          <p:cNvSpPr txBox="1"/>
          <p:nvPr/>
        </p:nvSpPr>
        <p:spPr>
          <a:xfrm>
            <a:off x="6329623" y="5059060"/>
            <a:ext cx="697527" cy="215444"/>
          </a:xfrm>
          <a:prstGeom prst="rect">
            <a:avLst/>
          </a:prstGeom>
          <a:ln w="12700">
            <a:miter lim="400000"/>
          </a:ln>
        </p:spPr>
        <p:txBody>
          <a:bodyPr lIns="45719" rIns="45719">
            <a:spAutoFit/>
          </a:bodyPr>
          <a:lstStyle>
            <a:lvl1pPr algn="ctr">
              <a:def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流程管理</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51" name="文本框 92">
            <a:extLst>
              <a:ext uri="{FF2B5EF4-FFF2-40B4-BE49-F238E27FC236}">
                <a16:creationId xmlns:a16="http://schemas.microsoft.com/office/drawing/2014/main" id="{7A6FF773-1B64-1B6B-CD53-EA69771BB467}"/>
              </a:ext>
            </a:extLst>
          </p:cNvPr>
          <p:cNvSpPr txBox="1"/>
          <p:nvPr/>
        </p:nvSpPr>
        <p:spPr>
          <a:xfrm>
            <a:off x="7638274" y="5059060"/>
            <a:ext cx="697527" cy="215444"/>
          </a:xfrm>
          <a:prstGeom prst="rect">
            <a:avLst/>
          </a:prstGeom>
          <a:ln w="12700">
            <a:miter lim="400000"/>
          </a:ln>
        </p:spPr>
        <p:txBody>
          <a:bodyPr lIns="45719" rIns="45719">
            <a:spAutoFit/>
          </a:bodyPr>
          <a:lstStyle>
            <a:lvl1pPr algn="ctr">
              <a:def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权限管理</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52" name="文本框 93">
            <a:extLst>
              <a:ext uri="{FF2B5EF4-FFF2-40B4-BE49-F238E27FC236}">
                <a16:creationId xmlns:a16="http://schemas.microsoft.com/office/drawing/2014/main" id="{2179F502-A2B3-BFB8-0276-DDB35C4342ED}"/>
              </a:ext>
            </a:extLst>
          </p:cNvPr>
          <p:cNvSpPr txBox="1"/>
          <p:nvPr/>
        </p:nvSpPr>
        <p:spPr>
          <a:xfrm>
            <a:off x="8764443" y="5059060"/>
            <a:ext cx="697527" cy="215444"/>
          </a:xfrm>
          <a:prstGeom prst="rect">
            <a:avLst/>
          </a:prstGeom>
          <a:ln w="12700">
            <a:miter lim="400000"/>
          </a:ln>
        </p:spPr>
        <p:txBody>
          <a:bodyPr lIns="45719" rIns="45719">
            <a:spAutoFit/>
          </a:bodyPr>
          <a:lstStyle>
            <a:lvl1pPr algn="ctr">
              <a:def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标准规范</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53" name="文本框 94">
            <a:extLst>
              <a:ext uri="{FF2B5EF4-FFF2-40B4-BE49-F238E27FC236}">
                <a16:creationId xmlns:a16="http://schemas.microsoft.com/office/drawing/2014/main" id="{39FD04DF-8C63-47BD-44DE-DDE5571E9952}"/>
              </a:ext>
            </a:extLst>
          </p:cNvPr>
          <p:cNvSpPr txBox="1"/>
          <p:nvPr/>
        </p:nvSpPr>
        <p:spPr>
          <a:xfrm>
            <a:off x="10271631" y="5059060"/>
            <a:ext cx="697527" cy="215444"/>
          </a:xfrm>
          <a:prstGeom prst="rect">
            <a:avLst/>
          </a:prstGeom>
          <a:ln w="12700">
            <a:miter lim="400000"/>
          </a:ln>
        </p:spPr>
        <p:txBody>
          <a:bodyPr lIns="45719" rIns="45719">
            <a:spAutoFit/>
          </a:bodyPr>
          <a:lstStyle>
            <a:lvl1pPr algn="ctr">
              <a:def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分析工具</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grpSp>
        <p:nvGrpSpPr>
          <p:cNvPr id="54" name="矩形 100">
            <a:extLst>
              <a:ext uri="{FF2B5EF4-FFF2-40B4-BE49-F238E27FC236}">
                <a16:creationId xmlns:a16="http://schemas.microsoft.com/office/drawing/2014/main" id="{1D28CB88-E3E6-275C-4375-C3DDE541AB63}"/>
              </a:ext>
            </a:extLst>
          </p:cNvPr>
          <p:cNvGrpSpPr/>
          <p:nvPr/>
        </p:nvGrpSpPr>
        <p:grpSpPr>
          <a:xfrm>
            <a:off x="6320036" y="3661066"/>
            <a:ext cx="780337" cy="160333"/>
            <a:chOff x="0" y="-7587"/>
            <a:chExt cx="1272700" cy="285711"/>
          </a:xfrm>
        </p:grpSpPr>
        <p:sp>
          <p:nvSpPr>
            <p:cNvPr id="104" name="矩形">
              <a:extLst>
                <a:ext uri="{FF2B5EF4-FFF2-40B4-BE49-F238E27FC236}">
                  <a16:creationId xmlns:a16="http://schemas.microsoft.com/office/drawing/2014/main" id="{10149DEF-E7A6-BF5B-97B2-4938B71ED4B7}"/>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105" name="准则调整">
              <a:extLst>
                <a:ext uri="{FF2B5EF4-FFF2-40B4-BE49-F238E27FC236}">
                  <a16:creationId xmlns:a16="http://schemas.microsoft.com/office/drawing/2014/main" id="{B69C5B4B-388B-F0E7-5F9D-6730C4B96B78}"/>
                </a:ext>
              </a:extLst>
            </p:cNvPr>
            <p:cNvSpPr txBox="1"/>
            <p:nvPr/>
          </p:nvSpPr>
          <p:spPr>
            <a:xfrm>
              <a:off x="33671" y="-7587"/>
              <a:ext cx="1205358" cy="285711"/>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准则调整</a:t>
              </a:r>
            </a:p>
          </p:txBody>
        </p:sp>
      </p:grpSp>
      <p:grpSp>
        <p:nvGrpSpPr>
          <p:cNvPr id="55" name="矩形 101">
            <a:extLst>
              <a:ext uri="{FF2B5EF4-FFF2-40B4-BE49-F238E27FC236}">
                <a16:creationId xmlns:a16="http://schemas.microsoft.com/office/drawing/2014/main" id="{25F19EF8-5B65-A44D-A2A8-832D1A1E6B9C}"/>
              </a:ext>
            </a:extLst>
          </p:cNvPr>
          <p:cNvGrpSpPr/>
          <p:nvPr/>
        </p:nvGrpSpPr>
        <p:grpSpPr>
          <a:xfrm>
            <a:off x="5458627" y="4225343"/>
            <a:ext cx="780338" cy="160333"/>
            <a:chOff x="0" y="-7587"/>
            <a:chExt cx="1272700" cy="285711"/>
          </a:xfrm>
        </p:grpSpPr>
        <p:sp>
          <p:nvSpPr>
            <p:cNvPr id="102" name="矩形">
              <a:extLst>
                <a:ext uri="{FF2B5EF4-FFF2-40B4-BE49-F238E27FC236}">
                  <a16:creationId xmlns:a16="http://schemas.microsoft.com/office/drawing/2014/main" id="{1134A1E9-5ECB-0ACF-331C-61E356EF59FA}"/>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103" name="抵销合并">
              <a:extLst>
                <a:ext uri="{FF2B5EF4-FFF2-40B4-BE49-F238E27FC236}">
                  <a16:creationId xmlns:a16="http://schemas.microsoft.com/office/drawing/2014/main" id="{C1A37EDB-E859-CB4D-0D43-A9EE96758112}"/>
                </a:ext>
              </a:extLst>
            </p:cNvPr>
            <p:cNvSpPr txBox="1"/>
            <p:nvPr/>
          </p:nvSpPr>
          <p:spPr>
            <a:xfrm>
              <a:off x="33671" y="-7587"/>
              <a:ext cx="1205358" cy="285711"/>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抵销合并</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grpSp>
      <p:grpSp>
        <p:nvGrpSpPr>
          <p:cNvPr id="56" name="矩形 102">
            <a:extLst>
              <a:ext uri="{FF2B5EF4-FFF2-40B4-BE49-F238E27FC236}">
                <a16:creationId xmlns:a16="http://schemas.microsoft.com/office/drawing/2014/main" id="{E20E2836-DBF1-1024-028E-A4216A18B8D5}"/>
              </a:ext>
            </a:extLst>
          </p:cNvPr>
          <p:cNvGrpSpPr/>
          <p:nvPr/>
        </p:nvGrpSpPr>
        <p:grpSpPr>
          <a:xfrm>
            <a:off x="6320036" y="4222585"/>
            <a:ext cx="780337" cy="160333"/>
            <a:chOff x="0" y="-7587"/>
            <a:chExt cx="1272700" cy="285712"/>
          </a:xfrm>
        </p:grpSpPr>
        <p:sp>
          <p:nvSpPr>
            <p:cNvPr id="100" name="矩形">
              <a:extLst>
                <a:ext uri="{FF2B5EF4-FFF2-40B4-BE49-F238E27FC236}">
                  <a16:creationId xmlns:a16="http://schemas.microsoft.com/office/drawing/2014/main" id="{0E391396-3A2B-34E6-F1A2-7712ED8D54AC}"/>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101" name="合并工作底稿">
              <a:extLst>
                <a:ext uri="{FF2B5EF4-FFF2-40B4-BE49-F238E27FC236}">
                  <a16:creationId xmlns:a16="http://schemas.microsoft.com/office/drawing/2014/main" id="{F745A78D-1AF6-71D0-6011-6B7B63764761}"/>
                </a:ext>
              </a:extLst>
            </p:cNvPr>
            <p:cNvSpPr txBox="1"/>
            <p:nvPr/>
          </p:nvSpPr>
          <p:spPr>
            <a:xfrm>
              <a:off x="33671" y="-7587"/>
              <a:ext cx="1205358" cy="285712"/>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合并工作底稿</a:t>
              </a:r>
            </a:p>
          </p:txBody>
        </p:sp>
      </p:grpSp>
      <p:sp>
        <p:nvSpPr>
          <p:cNvPr id="57" name="矩形 106">
            <a:extLst>
              <a:ext uri="{FF2B5EF4-FFF2-40B4-BE49-F238E27FC236}">
                <a16:creationId xmlns:a16="http://schemas.microsoft.com/office/drawing/2014/main" id="{9416E052-F3F0-F2EF-F63F-F87869A3DAAC}"/>
              </a:ext>
            </a:extLst>
          </p:cNvPr>
          <p:cNvSpPr/>
          <p:nvPr/>
        </p:nvSpPr>
        <p:spPr>
          <a:xfrm>
            <a:off x="5452391" y="4437469"/>
            <a:ext cx="1647980" cy="365979"/>
          </a:xfrm>
          <a:prstGeom prst="rect">
            <a:avLst/>
          </a:prstGeom>
          <a:solidFill>
            <a:srgbClr val="FFFFFF"/>
          </a:solidFill>
          <a:ln w="12700">
            <a:miter lim="400000"/>
          </a:ln>
        </p:spPr>
        <p:txBody>
          <a:bodyPr lIns="45719" rIns="45719" anchor="b"/>
          <a:lstStyle/>
          <a:p>
            <a:pPr marL="0" marR="0" lvl="0" indent="0" algn="ctr" defTabSz="957580" rtl="0" eaLnBrk="1" fontAlgn="auto" latinLnBrk="0" hangingPunct="1">
              <a:lnSpc>
                <a:spcPct val="100000"/>
              </a:lnSpc>
              <a:spcBef>
                <a:spcPts val="0"/>
              </a:spcBef>
              <a:spcAft>
                <a:spcPts val="0"/>
              </a:spcAft>
              <a:buClrTx/>
              <a:buSzTx/>
              <a:buFontTx/>
              <a:buNone/>
              <a:tabLst/>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8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98" name="矩形">
            <a:extLst>
              <a:ext uri="{FF2B5EF4-FFF2-40B4-BE49-F238E27FC236}">
                <a16:creationId xmlns:a16="http://schemas.microsoft.com/office/drawing/2014/main" id="{DFFD5666-DAB3-4961-6BBB-96A9116CA03A}"/>
              </a:ext>
            </a:extLst>
          </p:cNvPr>
          <p:cNvSpPr/>
          <p:nvPr/>
        </p:nvSpPr>
        <p:spPr>
          <a:xfrm>
            <a:off x="5879142" y="4496798"/>
            <a:ext cx="518977" cy="129744"/>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99" name="元数据管理">
            <a:extLst>
              <a:ext uri="{FF2B5EF4-FFF2-40B4-BE49-F238E27FC236}">
                <a16:creationId xmlns:a16="http://schemas.microsoft.com/office/drawing/2014/main" id="{F722405E-8334-1495-6DF6-27866BDC62B5}"/>
              </a:ext>
            </a:extLst>
          </p:cNvPr>
          <p:cNvSpPr txBox="1"/>
          <p:nvPr/>
        </p:nvSpPr>
        <p:spPr>
          <a:xfrm>
            <a:off x="5899787" y="4481503"/>
            <a:ext cx="477687" cy="160333"/>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元数据管理</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96" name="矩形">
            <a:extLst>
              <a:ext uri="{FF2B5EF4-FFF2-40B4-BE49-F238E27FC236}">
                <a16:creationId xmlns:a16="http://schemas.microsoft.com/office/drawing/2014/main" id="{A0154B08-13D8-0A40-E9DA-592DEE052FD7}"/>
              </a:ext>
            </a:extLst>
          </p:cNvPr>
          <p:cNvSpPr/>
          <p:nvPr/>
        </p:nvSpPr>
        <p:spPr>
          <a:xfrm>
            <a:off x="5879141" y="4630525"/>
            <a:ext cx="518977" cy="129744"/>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97" name="权限管理">
            <a:extLst>
              <a:ext uri="{FF2B5EF4-FFF2-40B4-BE49-F238E27FC236}">
                <a16:creationId xmlns:a16="http://schemas.microsoft.com/office/drawing/2014/main" id="{668A4CF6-F73E-8657-EE62-212CD30456D8}"/>
              </a:ext>
            </a:extLst>
          </p:cNvPr>
          <p:cNvSpPr txBox="1"/>
          <p:nvPr/>
        </p:nvSpPr>
        <p:spPr>
          <a:xfrm>
            <a:off x="5899786" y="4615230"/>
            <a:ext cx="477687" cy="160333"/>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权限管理</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94" name="矩形">
            <a:extLst>
              <a:ext uri="{FF2B5EF4-FFF2-40B4-BE49-F238E27FC236}">
                <a16:creationId xmlns:a16="http://schemas.microsoft.com/office/drawing/2014/main" id="{74F0BE1F-A71B-661F-E965-B190B7B6D163}"/>
              </a:ext>
            </a:extLst>
          </p:cNvPr>
          <p:cNvSpPr/>
          <p:nvPr/>
        </p:nvSpPr>
        <p:spPr>
          <a:xfrm>
            <a:off x="6455250" y="4505236"/>
            <a:ext cx="588467" cy="123440"/>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95" name="日志管理">
            <a:extLst>
              <a:ext uri="{FF2B5EF4-FFF2-40B4-BE49-F238E27FC236}">
                <a16:creationId xmlns:a16="http://schemas.microsoft.com/office/drawing/2014/main" id="{CD9B1E3B-81B8-7FCC-23D5-B7226D1D283A}"/>
              </a:ext>
            </a:extLst>
          </p:cNvPr>
          <p:cNvSpPr txBox="1"/>
          <p:nvPr/>
        </p:nvSpPr>
        <p:spPr>
          <a:xfrm>
            <a:off x="6475895" y="4486789"/>
            <a:ext cx="547177" cy="160333"/>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日志管理</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grpSp>
        <p:nvGrpSpPr>
          <p:cNvPr id="61" name="矩形 111">
            <a:extLst>
              <a:ext uri="{FF2B5EF4-FFF2-40B4-BE49-F238E27FC236}">
                <a16:creationId xmlns:a16="http://schemas.microsoft.com/office/drawing/2014/main" id="{2544CE09-9171-DAAC-94F1-7EE530E48AB1}"/>
              </a:ext>
            </a:extLst>
          </p:cNvPr>
          <p:cNvGrpSpPr/>
          <p:nvPr/>
        </p:nvGrpSpPr>
        <p:grpSpPr>
          <a:xfrm>
            <a:off x="5458625" y="3844748"/>
            <a:ext cx="780338" cy="160333"/>
            <a:chOff x="0" y="-7587"/>
            <a:chExt cx="1272700" cy="285711"/>
          </a:xfrm>
        </p:grpSpPr>
        <p:sp>
          <p:nvSpPr>
            <p:cNvPr id="92" name="矩形">
              <a:extLst>
                <a:ext uri="{FF2B5EF4-FFF2-40B4-BE49-F238E27FC236}">
                  <a16:creationId xmlns:a16="http://schemas.microsoft.com/office/drawing/2014/main" id="{1DD177AA-FDC3-036F-8B7A-FC0DFB0EA68F}"/>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93" name="数据校验">
              <a:extLst>
                <a:ext uri="{FF2B5EF4-FFF2-40B4-BE49-F238E27FC236}">
                  <a16:creationId xmlns:a16="http://schemas.microsoft.com/office/drawing/2014/main" id="{8234FCE2-07E2-4E21-5022-772CC095EDB6}"/>
                </a:ext>
              </a:extLst>
            </p:cNvPr>
            <p:cNvSpPr txBox="1"/>
            <p:nvPr/>
          </p:nvSpPr>
          <p:spPr>
            <a:xfrm>
              <a:off x="33671" y="-7587"/>
              <a:ext cx="1205358" cy="285711"/>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数据校验</a:t>
              </a:r>
            </a:p>
          </p:txBody>
        </p:sp>
      </p:grpSp>
      <p:grpSp>
        <p:nvGrpSpPr>
          <p:cNvPr id="62" name="矩形 112">
            <a:extLst>
              <a:ext uri="{FF2B5EF4-FFF2-40B4-BE49-F238E27FC236}">
                <a16:creationId xmlns:a16="http://schemas.microsoft.com/office/drawing/2014/main" id="{C66CDB52-5E1B-F7EA-0F98-D8BBAC747430}"/>
              </a:ext>
            </a:extLst>
          </p:cNvPr>
          <p:cNvGrpSpPr/>
          <p:nvPr/>
        </p:nvGrpSpPr>
        <p:grpSpPr>
          <a:xfrm>
            <a:off x="6320036" y="4040462"/>
            <a:ext cx="780337" cy="160333"/>
            <a:chOff x="0" y="-7587"/>
            <a:chExt cx="1272700" cy="285712"/>
          </a:xfrm>
        </p:grpSpPr>
        <p:sp>
          <p:nvSpPr>
            <p:cNvPr id="90" name="矩形">
              <a:extLst>
                <a:ext uri="{FF2B5EF4-FFF2-40B4-BE49-F238E27FC236}">
                  <a16:creationId xmlns:a16="http://schemas.microsoft.com/office/drawing/2014/main" id="{FB1BC495-018B-4C54-6F2B-F202D077C204}"/>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8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91" name="内部交易对账">
              <a:extLst>
                <a:ext uri="{FF2B5EF4-FFF2-40B4-BE49-F238E27FC236}">
                  <a16:creationId xmlns:a16="http://schemas.microsoft.com/office/drawing/2014/main" id="{0FEFCD18-A862-8D0C-625F-05579726B1FA}"/>
                </a:ext>
              </a:extLst>
            </p:cNvPr>
            <p:cNvSpPr txBox="1"/>
            <p:nvPr/>
          </p:nvSpPr>
          <p:spPr>
            <a:xfrm>
              <a:off x="33671" y="-7587"/>
              <a:ext cx="1205358" cy="285712"/>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内部交易对账</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grpSp>
      <p:grpSp>
        <p:nvGrpSpPr>
          <p:cNvPr id="63" name="矩形 113">
            <a:extLst>
              <a:ext uri="{FF2B5EF4-FFF2-40B4-BE49-F238E27FC236}">
                <a16:creationId xmlns:a16="http://schemas.microsoft.com/office/drawing/2014/main" id="{D88FB532-F0BC-A9C6-931D-474C9A436B22}"/>
              </a:ext>
            </a:extLst>
          </p:cNvPr>
          <p:cNvGrpSpPr/>
          <p:nvPr/>
        </p:nvGrpSpPr>
        <p:grpSpPr>
          <a:xfrm>
            <a:off x="5458625" y="4032685"/>
            <a:ext cx="780338" cy="160333"/>
            <a:chOff x="0" y="-7587"/>
            <a:chExt cx="1272700" cy="285711"/>
          </a:xfrm>
        </p:grpSpPr>
        <p:sp>
          <p:nvSpPr>
            <p:cNvPr id="88" name="矩形">
              <a:extLst>
                <a:ext uri="{FF2B5EF4-FFF2-40B4-BE49-F238E27FC236}">
                  <a16:creationId xmlns:a16="http://schemas.microsoft.com/office/drawing/2014/main" id="{CC74F587-B123-7610-FA6A-8D7FFF6E8F3D}"/>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89" name="审批管理">
              <a:extLst>
                <a:ext uri="{FF2B5EF4-FFF2-40B4-BE49-F238E27FC236}">
                  <a16:creationId xmlns:a16="http://schemas.microsoft.com/office/drawing/2014/main" id="{AE67EBF9-4DA7-A3DF-961F-9FBE84F480EA}"/>
                </a:ext>
              </a:extLst>
            </p:cNvPr>
            <p:cNvSpPr txBox="1"/>
            <p:nvPr/>
          </p:nvSpPr>
          <p:spPr>
            <a:xfrm>
              <a:off x="33671" y="-7587"/>
              <a:ext cx="1205358" cy="285711"/>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审批管理</a:t>
              </a:r>
            </a:p>
          </p:txBody>
        </p:sp>
      </p:grpSp>
      <p:grpSp>
        <p:nvGrpSpPr>
          <p:cNvPr id="64" name="矩形 114">
            <a:extLst>
              <a:ext uri="{FF2B5EF4-FFF2-40B4-BE49-F238E27FC236}">
                <a16:creationId xmlns:a16="http://schemas.microsoft.com/office/drawing/2014/main" id="{4B54DE37-3EF7-8AEF-4974-D762E72E69A3}"/>
              </a:ext>
            </a:extLst>
          </p:cNvPr>
          <p:cNvGrpSpPr/>
          <p:nvPr/>
        </p:nvGrpSpPr>
        <p:grpSpPr>
          <a:xfrm>
            <a:off x="5458624" y="3658156"/>
            <a:ext cx="780338" cy="160333"/>
            <a:chOff x="0" y="-7587"/>
            <a:chExt cx="1272700" cy="285712"/>
          </a:xfrm>
        </p:grpSpPr>
        <p:sp>
          <p:nvSpPr>
            <p:cNvPr id="86" name="矩形">
              <a:extLst>
                <a:ext uri="{FF2B5EF4-FFF2-40B4-BE49-F238E27FC236}">
                  <a16:creationId xmlns:a16="http://schemas.microsoft.com/office/drawing/2014/main" id="{BDA77372-5DF9-B7C9-976F-D82A8E29E059}"/>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87" name="外币报表折算">
              <a:extLst>
                <a:ext uri="{FF2B5EF4-FFF2-40B4-BE49-F238E27FC236}">
                  <a16:creationId xmlns:a16="http://schemas.microsoft.com/office/drawing/2014/main" id="{397606F0-B5C2-56C1-E3EB-10B89EC3B0D5}"/>
                </a:ext>
              </a:extLst>
            </p:cNvPr>
            <p:cNvSpPr txBox="1"/>
            <p:nvPr/>
          </p:nvSpPr>
          <p:spPr>
            <a:xfrm>
              <a:off x="33671" y="-7587"/>
              <a:ext cx="1205358" cy="285712"/>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dirty="0" err="1">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外币报表折算</a:t>
              </a:r>
              <a:endParaRPr kumimoji="0" sz="600" u="none" strike="noStrike" kern="120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grpSp>
      <p:grpSp>
        <p:nvGrpSpPr>
          <p:cNvPr id="65" name="矩形 115">
            <a:extLst>
              <a:ext uri="{FF2B5EF4-FFF2-40B4-BE49-F238E27FC236}">
                <a16:creationId xmlns:a16="http://schemas.microsoft.com/office/drawing/2014/main" id="{86F84BF1-5693-3458-5748-A5E148BD0D63}"/>
              </a:ext>
            </a:extLst>
          </p:cNvPr>
          <p:cNvGrpSpPr/>
          <p:nvPr/>
        </p:nvGrpSpPr>
        <p:grpSpPr>
          <a:xfrm>
            <a:off x="6450931" y="4611920"/>
            <a:ext cx="594610" cy="160333"/>
            <a:chOff x="0" y="-7587"/>
            <a:chExt cx="969785" cy="285712"/>
          </a:xfrm>
        </p:grpSpPr>
        <p:sp>
          <p:nvSpPr>
            <p:cNvPr id="84" name="矩形">
              <a:extLst>
                <a:ext uri="{FF2B5EF4-FFF2-40B4-BE49-F238E27FC236}">
                  <a16:creationId xmlns:a16="http://schemas.microsoft.com/office/drawing/2014/main" id="{A11E57E1-9E3E-71E9-4858-2596068FB4EF}"/>
                </a:ext>
              </a:extLst>
            </p:cNvPr>
            <p:cNvSpPr/>
            <p:nvPr/>
          </p:nvSpPr>
          <p:spPr>
            <a:xfrm>
              <a:off x="0" y="25286"/>
              <a:ext cx="969785" cy="219969"/>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85" name="报表管理">
              <a:extLst>
                <a:ext uri="{FF2B5EF4-FFF2-40B4-BE49-F238E27FC236}">
                  <a16:creationId xmlns:a16="http://schemas.microsoft.com/office/drawing/2014/main" id="{F0D99820-0883-15CE-774D-697109DA330B}"/>
                </a:ext>
              </a:extLst>
            </p:cNvPr>
            <p:cNvSpPr txBox="1"/>
            <p:nvPr/>
          </p:nvSpPr>
          <p:spPr>
            <a:xfrm>
              <a:off x="33671" y="-7587"/>
              <a:ext cx="902443" cy="285712"/>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报表管理</a:t>
              </a:r>
            </a:p>
          </p:txBody>
        </p:sp>
      </p:grpSp>
      <p:grpSp>
        <p:nvGrpSpPr>
          <p:cNvPr id="66" name="矩形 116">
            <a:extLst>
              <a:ext uri="{FF2B5EF4-FFF2-40B4-BE49-F238E27FC236}">
                <a16:creationId xmlns:a16="http://schemas.microsoft.com/office/drawing/2014/main" id="{D17A8EEB-4A2B-877E-48A3-9AE8078724FA}"/>
              </a:ext>
            </a:extLst>
          </p:cNvPr>
          <p:cNvGrpSpPr/>
          <p:nvPr/>
        </p:nvGrpSpPr>
        <p:grpSpPr>
          <a:xfrm>
            <a:off x="6320036" y="3847663"/>
            <a:ext cx="780337" cy="160333"/>
            <a:chOff x="0" y="-7587"/>
            <a:chExt cx="1272700" cy="285712"/>
          </a:xfrm>
        </p:grpSpPr>
        <p:sp>
          <p:nvSpPr>
            <p:cNvPr id="82" name="矩形">
              <a:extLst>
                <a:ext uri="{FF2B5EF4-FFF2-40B4-BE49-F238E27FC236}">
                  <a16:creationId xmlns:a16="http://schemas.microsoft.com/office/drawing/2014/main" id="{90E7C554-3A1E-694A-B031-F6205720E37B}"/>
                </a:ext>
              </a:extLst>
            </p:cNvPr>
            <p:cNvSpPr/>
            <p:nvPr/>
          </p:nvSpPr>
          <p:spPr>
            <a:xfrm>
              <a:off x="0" y="16782"/>
              <a:ext cx="1272700" cy="236978"/>
            </a:xfrm>
            <a:prstGeom prst="rect">
              <a:avLst/>
            </a:prstGeom>
            <a:solidFill>
              <a:srgbClr val="E6DEF8"/>
            </a:solidFill>
            <a:ln w="12700" cap="flat">
              <a:noFill/>
              <a:miter lim="400000"/>
            </a:ln>
            <a:effectLst/>
          </p:spPr>
          <p:txBody>
            <a:bodyPr wrap="square" lIns="45719" tIns="45719" rIns="45719" bIns="45719" numCol="1" anchor="ctr">
              <a:noAutofit/>
            </a:bodyPr>
            <a:lstStyle/>
            <a:p>
              <a:pPr marL="0" marR="0" lvl="0" indent="0" algn="ctr" defTabSz="957580" rtl="0" eaLnBrk="1" fontAlgn="auto" latinLnBrk="0" hangingPunct="1">
                <a:lnSpc>
                  <a:spcPct val="100000"/>
                </a:lnSpc>
                <a:spcBef>
                  <a:spcPts val="0"/>
                </a:spcBef>
                <a:spcAft>
                  <a:spcPts val="0"/>
                </a:spcAft>
                <a:buClrTx/>
                <a:buSzTx/>
                <a:buFontTx/>
                <a:buNone/>
                <a:tabLst/>
                <a:defRPr/>
              </a:pPr>
              <a:endParaRPr kumimoji="0" sz="60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83" name="审计差异调整">
              <a:extLst>
                <a:ext uri="{FF2B5EF4-FFF2-40B4-BE49-F238E27FC236}">
                  <a16:creationId xmlns:a16="http://schemas.microsoft.com/office/drawing/2014/main" id="{4B66DC66-F0D2-B41F-7161-275C9798840E}"/>
                </a:ext>
              </a:extLst>
            </p:cNvPr>
            <p:cNvSpPr txBox="1"/>
            <p:nvPr/>
          </p:nvSpPr>
          <p:spPr>
            <a:xfrm>
              <a:off x="33671" y="-7587"/>
              <a:ext cx="1205358" cy="285712"/>
            </a:xfrm>
            <a:prstGeom prst="rect">
              <a:avLst/>
            </a:prstGeom>
            <a:noFill/>
            <a:ln w="12700" cap="flat">
              <a:noFill/>
              <a:miter lim="400000"/>
            </a:ln>
            <a:effectLst/>
          </p:spPr>
          <p:txBody>
            <a:bodyPr wrap="square" lIns="33671" tIns="33671" rIns="33671" bIns="33671" numCol="1" anchor="ctr">
              <a:spAutoFit/>
            </a:bodyPr>
            <a:lstStyle>
              <a:lvl1pPr algn="ctr" defTabSz="957580">
                <a:defRPr sz="11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57580" rtl="0" eaLnBrk="1" fontAlgn="auto" latinLnBrk="0" hangingPunct="1">
                <a:lnSpc>
                  <a:spcPct val="100000"/>
                </a:lnSpc>
                <a:spcBef>
                  <a:spcPts val="0"/>
                </a:spcBef>
                <a:spcAft>
                  <a:spcPts val="0"/>
                </a:spcAft>
                <a:buClrTx/>
                <a:buSzTx/>
                <a:buFontTx/>
                <a:buNone/>
                <a:tabLst/>
                <a:defRPr/>
              </a:pPr>
              <a:r>
                <a:rPr kumimoji="0" sz="6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审计差异调整</a:t>
              </a:r>
            </a:p>
          </p:txBody>
        </p:sp>
      </p:grpSp>
      <p:sp>
        <p:nvSpPr>
          <p:cNvPr id="67" name="矩形 7">
            <a:extLst>
              <a:ext uri="{FF2B5EF4-FFF2-40B4-BE49-F238E27FC236}">
                <a16:creationId xmlns:a16="http://schemas.microsoft.com/office/drawing/2014/main" id="{A6FD1D36-FC4E-4047-C6AE-5D0D680B6283}"/>
              </a:ext>
            </a:extLst>
          </p:cNvPr>
          <p:cNvSpPr txBox="1"/>
          <p:nvPr/>
        </p:nvSpPr>
        <p:spPr>
          <a:xfrm>
            <a:off x="5956518" y="3456965"/>
            <a:ext cx="707884" cy="215444"/>
          </a:xfrm>
          <a:prstGeom prst="rect">
            <a:avLst/>
          </a:prstGeom>
          <a:ln w="12700">
            <a:miter lim="400000"/>
          </a:ln>
        </p:spPr>
        <p:txBody>
          <a:bodyPr wrap="none" lIns="45719" rIns="45719">
            <a:spAutoFit/>
          </a:bodyPr>
          <a:lstStyle>
            <a:lvl1pPr algn="ctr">
              <a:defRPr sz="1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财务报表合并</a:t>
            </a:r>
          </a:p>
        </p:txBody>
      </p:sp>
      <p:sp>
        <p:nvSpPr>
          <p:cNvPr id="80" name="圆角矩形">
            <a:extLst>
              <a:ext uri="{FF2B5EF4-FFF2-40B4-BE49-F238E27FC236}">
                <a16:creationId xmlns:a16="http://schemas.microsoft.com/office/drawing/2014/main" id="{9F74566A-6DB3-D032-CCE4-2D5CB7302143}"/>
              </a:ext>
            </a:extLst>
          </p:cNvPr>
          <p:cNvSpPr/>
          <p:nvPr/>
        </p:nvSpPr>
        <p:spPr>
          <a:xfrm>
            <a:off x="5485888" y="4480093"/>
            <a:ext cx="314001" cy="287388"/>
          </a:xfrm>
          <a:prstGeom prst="roundRect">
            <a:avLst>
              <a:gd name="adj" fmla="val 16667"/>
            </a:avLst>
          </a:prstGeom>
          <a:solidFill>
            <a:srgbClr val="815BDA"/>
          </a:solidFill>
          <a:ln w="12700" cap="flat">
            <a:noFill/>
            <a:miter lim="400000"/>
          </a:ln>
          <a:effectLst/>
        </p:spPr>
        <p:txBody>
          <a:bodyPr wrap="square" lIns="45719" tIns="45719" rIns="45719" bIns="45719" numCol="1" anchor="ctr">
            <a:noAutofit/>
          </a:bodyPr>
          <a:lstStyle/>
          <a:p>
            <a:pPr algn="ctr">
              <a:defRPr>
                <a:solidFill>
                  <a:srgbClr val="FFFFFF"/>
                </a:solidFill>
              </a:defRPr>
            </a:pPr>
            <a:r>
              <a:rPr kumimoji="0" lang="zh-CN" altLang="en-US" sz="6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系统配置</a:t>
            </a:r>
          </a:p>
        </p:txBody>
      </p:sp>
      <p:sp>
        <p:nvSpPr>
          <p:cNvPr id="69" name="矩形 11">
            <a:extLst>
              <a:ext uri="{FF2B5EF4-FFF2-40B4-BE49-F238E27FC236}">
                <a16:creationId xmlns:a16="http://schemas.microsoft.com/office/drawing/2014/main" id="{A67027F9-D4D6-E088-54AD-47C4C4A8A977}"/>
              </a:ext>
            </a:extLst>
          </p:cNvPr>
          <p:cNvSpPr txBox="1"/>
          <p:nvPr/>
        </p:nvSpPr>
        <p:spPr>
          <a:xfrm>
            <a:off x="9274509" y="3456965"/>
            <a:ext cx="707884" cy="215444"/>
          </a:xfrm>
          <a:prstGeom prst="rect">
            <a:avLst/>
          </a:prstGeom>
          <a:ln w="12700">
            <a:miter lim="400000"/>
          </a:ln>
        </p:spPr>
        <p:txBody>
          <a:bodyPr wrap="none" lIns="45719" rIns="45719">
            <a:spAutoFit/>
          </a:bodyPr>
          <a:lstStyle>
            <a:lvl1pPr algn="ctr">
              <a:defRPr sz="14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信息披露管理</a:t>
            </a:r>
          </a:p>
        </p:txBody>
      </p:sp>
      <p:sp>
        <p:nvSpPr>
          <p:cNvPr id="71" name="矩形 13">
            <a:extLst>
              <a:ext uri="{FF2B5EF4-FFF2-40B4-BE49-F238E27FC236}">
                <a16:creationId xmlns:a16="http://schemas.microsoft.com/office/drawing/2014/main" id="{16ED39CA-B39C-8E0C-6E63-A243FA931DFD}"/>
              </a:ext>
            </a:extLst>
          </p:cNvPr>
          <p:cNvSpPr txBox="1"/>
          <p:nvPr/>
        </p:nvSpPr>
        <p:spPr>
          <a:xfrm>
            <a:off x="8678973" y="3902509"/>
            <a:ext cx="707884" cy="215444"/>
          </a:xfrm>
          <a:prstGeom prst="rect">
            <a:avLst/>
          </a:prstGeom>
          <a:ln w="12700">
            <a:miter lim="400000"/>
          </a:ln>
        </p:spPr>
        <p:txBody>
          <a:bodyPr wrap="none" lIns="45719" rIns="45719">
            <a:spAutoFit/>
          </a:bodyPr>
          <a:lstStyle>
            <a:lvl1pPr algn="ctr">
              <a:defRPr sz="11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业务数据汇总</a:t>
            </a:r>
            <a:endParaRPr kumimoji="0"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72" name="矩形 14">
            <a:extLst>
              <a:ext uri="{FF2B5EF4-FFF2-40B4-BE49-F238E27FC236}">
                <a16:creationId xmlns:a16="http://schemas.microsoft.com/office/drawing/2014/main" id="{1EB10146-B37A-7366-EB42-E9A72AD8B2AA}"/>
              </a:ext>
            </a:extLst>
          </p:cNvPr>
          <p:cNvSpPr txBox="1"/>
          <p:nvPr/>
        </p:nvSpPr>
        <p:spPr>
          <a:xfrm>
            <a:off x="9735031" y="3913250"/>
            <a:ext cx="810476" cy="215444"/>
          </a:xfrm>
          <a:prstGeom prst="rect">
            <a:avLst/>
          </a:prstGeom>
          <a:ln w="12700">
            <a:miter lim="400000"/>
          </a:ln>
        </p:spPr>
        <p:txBody>
          <a:bodyPr wrap="none" lIns="45719" rIns="45719">
            <a:spAutoFit/>
          </a:bodyPr>
          <a:lstStyle>
            <a:lvl1pPr algn="ctr">
              <a:defRPr sz="11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非定期信息披露</a:t>
            </a:r>
          </a:p>
        </p:txBody>
      </p:sp>
      <p:sp>
        <p:nvSpPr>
          <p:cNvPr id="73" name="矩形 15">
            <a:extLst>
              <a:ext uri="{FF2B5EF4-FFF2-40B4-BE49-F238E27FC236}">
                <a16:creationId xmlns:a16="http://schemas.microsoft.com/office/drawing/2014/main" id="{F4C53D23-B227-999A-BCE1-527B8B89953F}"/>
              </a:ext>
            </a:extLst>
          </p:cNvPr>
          <p:cNvSpPr txBox="1"/>
          <p:nvPr/>
        </p:nvSpPr>
        <p:spPr>
          <a:xfrm>
            <a:off x="10707342" y="3913398"/>
            <a:ext cx="913068" cy="215444"/>
          </a:xfrm>
          <a:prstGeom prst="rect">
            <a:avLst/>
          </a:prstGeom>
          <a:ln w="12700">
            <a:miter lim="400000"/>
          </a:ln>
        </p:spPr>
        <p:txBody>
          <a:bodyPr wrap="none" lIns="45719" rIns="45719">
            <a:spAutoFit/>
          </a:bodyPr>
          <a:lstStyle>
            <a:lvl1pPr algn="ctr">
              <a:defRPr sz="11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持续</a:t>
            </a:r>
            <a:r>
              <a:rPr kumimoji="0" lang="zh-CN" altLang="en-US"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rPr>
              <a:t>关联</a:t>
            </a:r>
            <a:r>
              <a:rPr kumimoji="0" sz="800" b="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交易统计</a:t>
            </a:r>
            <a:endParaRPr kumimoji="0"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74" name="箭头: 左右 90">
            <a:extLst>
              <a:ext uri="{FF2B5EF4-FFF2-40B4-BE49-F238E27FC236}">
                <a16:creationId xmlns:a16="http://schemas.microsoft.com/office/drawing/2014/main" id="{51E0718D-A6D7-28CD-FFFB-A35A9E3E7967}"/>
              </a:ext>
            </a:extLst>
          </p:cNvPr>
          <p:cNvSpPr/>
          <p:nvPr/>
        </p:nvSpPr>
        <p:spPr>
          <a:xfrm rot="5400000">
            <a:off x="7455646" y="5098096"/>
            <a:ext cx="214871" cy="108988"/>
          </a:xfrm>
          <a:prstGeom prst="leftRightArrow">
            <a:avLst>
              <a:gd name="adj1" fmla="val 50000"/>
              <a:gd name="adj2" fmla="val 50000"/>
            </a:avLst>
          </a:prstGeom>
          <a:solidFill>
            <a:schemeClr val="bg2">
              <a:lumMod val="75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75" name="箭头: 左右 90">
            <a:extLst>
              <a:ext uri="{FF2B5EF4-FFF2-40B4-BE49-F238E27FC236}">
                <a16:creationId xmlns:a16="http://schemas.microsoft.com/office/drawing/2014/main" id="{F29CF296-A749-32C3-E178-CEA7F97F8E51}"/>
              </a:ext>
            </a:extLst>
          </p:cNvPr>
          <p:cNvSpPr/>
          <p:nvPr/>
        </p:nvSpPr>
        <p:spPr>
          <a:xfrm rot="5400000">
            <a:off x="8577527" y="5098097"/>
            <a:ext cx="214871" cy="108988"/>
          </a:xfrm>
          <a:prstGeom prst="leftRightArrow">
            <a:avLst>
              <a:gd name="adj1" fmla="val 50000"/>
              <a:gd name="adj2" fmla="val 50000"/>
            </a:avLst>
          </a:prstGeom>
          <a:solidFill>
            <a:schemeClr val="bg2">
              <a:lumMod val="75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76" name="箭头: 左右 90">
            <a:extLst>
              <a:ext uri="{FF2B5EF4-FFF2-40B4-BE49-F238E27FC236}">
                <a16:creationId xmlns:a16="http://schemas.microsoft.com/office/drawing/2014/main" id="{B63DE07C-F042-8CFD-62FA-FB1A31376CC6}"/>
              </a:ext>
            </a:extLst>
          </p:cNvPr>
          <p:cNvSpPr/>
          <p:nvPr/>
        </p:nvSpPr>
        <p:spPr>
          <a:xfrm rot="5400000">
            <a:off x="9659542" y="5098098"/>
            <a:ext cx="214871" cy="108988"/>
          </a:xfrm>
          <a:prstGeom prst="leftRightArrow">
            <a:avLst>
              <a:gd name="adj1" fmla="val 50000"/>
              <a:gd name="adj2" fmla="val 50000"/>
            </a:avLst>
          </a:prstGeom>
          <a:solidFill>
            <a:schemeClr val="bg2">
              <a:lumMod val="75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77" name="箭头: 左右 90">
            <a:extLst>
              <a:ext uri="{FF2B5EF4-FFF2-40B4-BE49-F238E27FC236}">
                <a16:creationId xmlns:a16="http://schemas.microsoft.com/office/drawing/2014/main" id="{7CDC1CC3-CFBC-5FE7-EF69-5F0175522091}"/>
              </a:ext>
            </a:extLst>
          </p:cNvPr>
          <p:cNvSpPr/>
          <p:nvPr/>
        </p:nvSpPr>
        <p:spPr>
          <a:xfrm rot="5400000">
            <a:off x="11035980" y="5098097"/>
            <a:ext cx="214871" cy="108988"/>
          </a:xfrm>
          <a:prstGeom prst="leftRightArrow">
            <a:avLst>
              <a:gd name="adj1" fmla="val 50000"/>
              <a:gd name="adj2" fmla="val 50000"/>
            </a:avLst>
          </a:prstGeom>
          <a:solidFill>
            <a:schemeClr val="bg2">
              <a:lumMod val="75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78" name="箭头: 左右 90">
            <a:extLst>
              <a:ext uri="{FF2B5EF4-FFF2-40B4-BE49-F238E27FC236}">
                <a16:creationId xmlns:a16="http://schemas.microsoft.com/office/drawing/2014/main" id="{56BF81CF-8C91-B883-D3E7-38B8F65D3041}"/>
              </a:ext>
            </a:extLst>
          </p:cNvPr>
          <p:cNvSpPr/>
          <p:nvPr/>
        </p:nvSpPr>
        <p:spPr>
          <a:xfrm rot="5400000">
            <a:off x="6131979" y="5098096"/>
            <a:ext cx="214871" cy="108988"/>
          </a:xfrm>
          <a:prstGeom prst="leftRightArrow">
            <a:avLst>
              <a:gd name="adj1" fmla="val 50000"/>
              <a:gd name="adj2" fmla="val 50000"/>
            </a:avLst>
          </a:prstGeom>
          <a:solidFill>
            <a:schemeClr val="bg2">
              <a:lumMod val="75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latin typeface="Arial" panose="020B0604020202020204"/>
                <a:ea typeface="Arial" panose="020B0604020202020204"/>
                <a:cs typeface="Arial" panose="020B0604020202020204"/>
                <a:sym typeface="Arial" panose="020B0604020202020204"/>
              </a:defRPr>
            </a:pPr>
            <a:endParaRPr kumimoji="0" sz="800" u="none" strike="noStrike" kern="1200" cap="none" spc="0" normalizeH="0" baseline="0" noProof="0">
              <a:ln>
                <a:noFill/>
              </a:ln>
              <a:solidFill>
                <a:srgbClr val="FFFFFF"/>
              </a:solidFill>
              <a:effectLst/>
              <a:uLnTx/>
              <a:uFillTx/>
              <a:latin typeface="Microsoft YaHei" panose="020B0503020204020204" pitchFamily="34" charset="-122"/>
              <a:ea typeface="Microsoft YaHei" panose="020B0503020204020204" pitchFamily="34" charset="-122"/>
              <a:cs typeface="Arial" panose="020B0604020202020204"/>
              <a:sym typeface="Arial" panose="020B0604020202020204"/>
            </a:endParaRPr>
          </a:p>
        </p:txBody>
      </p:sp>
      <p:sp>
        <p:nvSpPr>
          <p:cNvPr id="79" name="矩形 18">
            <a:extLst>
              <a:ext uri="{FF2B5EF4-FFF2-40B4-BE49-F238E27FC236}">
                <a16:creationId xmlns:a16="http://schemas.microsoft.com/office/drawing/2014/main" id="{DD229E6F-4762-34C2-8019-72E96EEBB131}"/>
              </a:ext>
            </a:extLst>
          </p:cNvPr>
          <p:cNvSpPr txBox="1"/>
          <p:nvPr/>
        </p:nvSpPr>
        <p:spPr>
          <a:xfrm>
            <a:off x="5429371" y="5288596"/>
            <a:ext cx="502700" cy="215444"/>
          </a:xfrm>
          <a:prstGeom prst="rect">
            <a:avLst/>
          </a:prstGeom>
          <a:ln w="12700">
            <a:miter lim="400000"/>
          </a:ln>
        </p:spPr>
        <p:txBody>
          <a:bodyPr wrap="none" lIns="45719" rIns="45719">
            <a:spAutoFit/>
          </a:bodyPr>
          <a:lstStyle>
            <a:lvl1pPr>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sz="800" b="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数据报送</a:t>
            </a:r>
            <a:endParaRPr kumimoji="0"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pic>
        <p:nvPicPr>
          <p:cNvPr id="14" name="图片 13">
            <a:extLst>
              <a:ext uri="{FF2B5EF4-FFF2-40B4-BE49-F238E27FC236}">
                <a16:creationId xmlns:a16="http://schemas.microsoft.com/office/drawing/2014/main" id="{805A6F6F-4B48-BD95-196A-98489F8E78F8}"/>
              </a:ext>
            </a:extLst>
          </p:cNvPr>
          <p:cNvPicPr>
            <a:picLocks noChangeAspect="1"/>
          </p:cNvPicPr>
          <p:nvPr/>
        </p:nvPicPr>
        <p:blipFill>
          <a:blip r:embed="rId5"/>
          <a:stretch>
            <a:fillRect/>
          </a:stretch>
        </p:blipFill>
        <p:spPr>
          <a:xfrm>
            <a:off x="1044113" y="3801298"/>
            <a:ext cx="3440038" cy="2002484"/>
          </a:xfrm>
          <a:prstGeom prst="rect">
            <a:avLst/>
          </a:prstGeom>
        </p:spPr>
      </p:pic>
      <p:sp>
        <p:nvSpPr>
          <p:cNvPr id="119" name="矩形 13">
            <a:extLst>
              <a:ext uri="{FF2B5EF4-FFF2-40B4-BE49-F238E27FC236}">
                <a16:creationId xmlns:a16="http://schemas.microsoft.com/office/drawing/2014/main" id="{13A3789B-62DC-32E9-48DE-32F0878144AD}"/>
              </a:ext>
            </a:extLst>
          </p:cNvPr>
          <p:cNvSpPr txBox="1"/>
          <p:nvPr/>
        </p:nvSpPr>
        <p:spPr>
          <a:xfrm>
            <a:off x="7558854" y="3902509"/>
            <a:ext cx="913068" cy="338554"/>
          </a:xfrm>
          <a:prstGeom prst="rect">
            <a:avLst/>
          </a:prstGeom>
          <a:ln w="12700">
            <a:miter lim="400000"/>
          </a:ln>
        </p:spPr>
        <p:txBody>
          <a:bodyPr wrap="none" lIns="45719" rIns="45719">
            <a:spAutoFit/>
          </a:bodyPr>
          <a:lstStyle>
            <a:lvl1pPr algn="ctr">
              <a:defRPr sz="11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lang="zh-CN" altLang="en-US"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股权及关联（连）</a:t>
            </a:r>
          </a:p>
          <a:p>
            <a:pPr marL="0" marR="0" lvl="0" indent="0" algn="ctr" defTabSz="914400" rtl="0" eaLnBrk="1" fontAlgn="auto" latinLnBrk="0" hangingPunct="1">
              <a:lnSpc>
                <a:spcPct val="100000"/>
              </a:lnSpc>
              <a:spcBef>
                <a:spcPts val="0"/>
              </a:spcBef>
              <a:spcAft>
                <a:spcPts val="0"/>
              </a:spcAft>
              <a:buClrTx/>
              <a:buSzTx/>
              <a:buFontTx/>
              <a:buNone/>
              <a:tabLst/>
              <a:defRPr>
                <a:latin typeface="Arial" panose="020B0604020202020204"/>
                <a:ea typeface="Arial" panose="020B0604020202020204"/>
                <a:cs typeface="Arial" panose="020B0604020202020204"/>
                <a:sym typeface="Arial" panose="020B0604020202020204"/>
              </a:defRPr>
            </a:pPr>
            <a:r>
              <a:rPr kumimoji="0" lang="zh-CN" altLang="en-US"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rPr>
              <a:t>关系信息管理</a:t>
            </a:r>
            <a:endParaRPr kumimoji="0" sz="800" b="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420195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矩形 79">
            <a:extLst>
              <a:ext uri="{FF2B5EF4-FFF2-40B4-BE49-F238E27FC236}">
                <a16:creationId xmlns:a16="http://schemas.microsoft.com/office/drawing/2014/main" id="{113F1189-ACFF-2047-B92B-75083C4D1546}"/>
              </a:ext>
            </a:extLst>
          </p:cNvPr>
          <p:cNvSpPr/>
          <p:nvPr/>
        </p:nvSpPr>
        <p:spPr>
          <a:xfrm>
            <a:off x="5138619" y="5571460"/>
            <a:ext cx="6723961" cy="11270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 name="标题 1">
            <a:extLst>
              <a:ext uri="{FF2B5EF4-FFF2-40B4-BE49-F238E27FC236}">
                <a16:creationId xmlns:a16="http://schemas.microsoft.com/office/drawing/2014/main" id="{B99FE3AB-2DCE-2E58-69BF-8FBA3982D7A9}"/>
              </a:ext>
            </a:extLst>
          </p:cNvPr>
          <p:cNvSpPr>
            <a:spLocks noGrp="1"/>
          </p:cNvSpPr>
          <p:nvPr>
            <p:ph type="title"/>
          </p:nvPr>
        </p:nvSpPr>
        <p:spPr/>
        <p:txBody>
          <a:bodyPr/>
          <a:lstStyle/>
          <a:p>
            <a:r>
              <a:rPr lang="zh-CN" altLang="en-US" dirty="0"/>
              <a:t>海尔集团</a:t>
            </a:r>
            <a:r>
              <a:rPr lang="en-US" altLang="zh-CN" dirty="0"/>
              <a:t>-</a:t>
            </a:r>
            <a:r>
              <a:rPr lang="zh-CN" altLang="en-US" dirty="0"/>
              <a:t>管法同源的集团全级次报表合并</a:t>
            </a:r>
          </a:p>
        </p:txBody>
      </p:sp>
      <p:pic>
        <p:nvPicPr>
          <p:cNvPr id="8" name="图片 136" descr="图片 136">
            <a:extLst>
              <a:ext uri="{FF2B5EF4-FFF2-40B4-BE49-F238E27FC236}">
                <a16:creationId xmlns:a16="http://schemas.microsoft.com/office/drawing/2014/main" id="{CF7DB290-CDB2-76ED-7BE8-2A983A58F053}"/>
              </a:ext>
            </a:extLst>
          </p:cNvPr>
          <p:cNvPicPr>
            <a:picLocks noChangeAspect="1"/>
          </p:cNvPicPr>
          <p:nvPr/>
        </p:nvPicPr>
        <p:blipFill>
          <a:blip r:embed="rId2"/>
          <a:stretch>
            <a:fillRect/>
          </a:stretch>
        </p:blipFill>
        <p:spPr>
          <a:xfrm>
            <a:off x="10756215" y="375994"/>
            <a:ext cx="1101401" cy="374616"/>
          </a:xfrm>
          <a:prstGeom prst="rect">
            <a:avLst/>
          </a:prstGeom>
          <a:ln w="12700">
            <a:miter lim="400000"/>
            <a:headEnd/>
            <a:tailEnd/>
          </a:ln>
        </p:spPr>
      </p:pic>
      <p:sp>
        <p:nvSpPr>
          <p:cNvPr id="3" name="Rectangle 135">
            <a:extLst>
              <a:ext uri="{FF2B5EF4-FFF2-40B4-BE49-F238E27FC236}">
                <a16:creationId xmlns:a16="http://schemas.microsoft.com/office/drawing/2014/main" id="{CDA58666-892A-C83B-ECB7-A54D86E67DD2}"/>
              </a:ext>
            </a:extLst>
          </p:cNvPr>
          <p:cNvSpPr/>
          <p:nvPr/>
        </p:nvSpPr>
        <p:spPr>
          <a:xfrm>
            <a:off x="6304883" y="3936713"/>
            <a:ext cx="5434152" cy="783006"/>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8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4" name="Rectangle 135">
            <a:extLst>
              <a:ext uri="{FF2B5EF4-FFF2-40B4-BE49-F238E27FC236}">
                <a16:creationId xmlns:a16="http://schemas.microsoft.com/office/drawing/2014/main" id="{2B2D5EB0-A06D-BA3C-5C61-626D3AA16CA2}"/>
              </a:ext>
            </a:extLst>
          </p:cNvPr>
          <p:cNvSpPr/>
          <p:nvPr/>
        </p:nvSpPr>
        <p:spPr>
          <a:xfrm>
            <a:off x="6304883" y="2927245"/>
            <a:ext cx="5434152" cy="799947"/>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800" u="none" strike="noStrike" kern="120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sym typeface="微软雅黑" panose="020B0503020204020204" pitchFamily="34" charset="-122"/>
            </a:endParaRPr>
          </a:p>
        </p:txBody>
      </p:sp>
      <p:sp>
        <p:nvSpPr>
          <p:cNvPr id="20" name="圆角矩形 119">
            <a:extLst>
              <a:ext uri="{FF2B5EF4-FFF2-40B4-BE49-F238E27FC236}">
                <a16:creationId xmlns:a16="http://schemas.microsoft.com/office/drawing/2014/main" id="{1F28B324-09BB-8088-BF13-6C466CDA01DE}"/>
              </a:ext>
            </a:extLst>
          </p:cNvPr>
          <p:cNvSpPr/>
          <p:nvPr/>
        </p:nvSpPr>
        <p:spPr>
          <a:xfrm>
            <a:off x="5144614" y="2768565"/>
            <a:ext cx="914578" cy="2475011"/>
          </a:xfrm>
          <a:prstGeom prst="roundRect">
            <a:avLst>
              <a:gd name="adj" fmla="val 4245"/>
            </a:avLst>
          </a:prstGeom>
          <a:noFill/>
          <a:ln w="9525">
            <a:solidFill>
              <a:srgbClr val="825BD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21" name="圆角矩形 122">
            <a:extLst>
              <a:ext uri="{FF2B5EF4-FFF2-40B4-BE49-F238E27FC236}">
                <a16:creationId xmlns:a16="http://schemas.microsoft.com/office/drawing/2014/main" id="{A8FC286D-DBE0-100E-5B15-996E4FB91330}"/>
              </a:ext>
            </a:extLst>
          </p:cNvPr>
          <p:cNvSpPr/>
          <p:nvPr/>
        </p:nvSpPr>
        <p:spPr>
          <a:xfrm>
            <a:off x="5289783" y="2676121"/>
            <a:ext cx="679185" cy="18488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系统</a:t>
            </a:r>
          </a:p>
        </p:txBody>
      </p:sp>
      <p:sp>
        <p:nvSpPr>
          <p:cNvPr id="22" name="圆角矩形">
            <a:extLst>
              <a:ext uri="{FF2B5EF4-FFF2-40B4-BE49-F238E27FC236}">
                <a16:creationId xmlns:a16="http://schemas.microsoft.com/office/drawing/2014/main" id="{45C37487-D5EE-E3DF-1E3E-C302C23CB8BF}"/>
              </a:ext>
            </a:extLst>
          </p:cNvPr>
          <p:cNvSpPr/>
          <p:nvPr/>
        </p:nvSpPr>
        <p:spPr>
          <a:xfrm>
            <a:off x="5269808" y="3031664"/>
            <a:ext cx="679185" cy="323863"/>
          </a:xfrm>
          <a:prstGeom prst="roundRect">
            <a:avLst>
              <a:gd name="adj" fmla="val 16667"/>
            </a:avLst>
          </a:prstGeom>
          <a:solidFill>
            <a:schemeClr val="accent2">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合并系统</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23" name="圆角矩形">
            <a:extLst>
              <a:ext uri="{FF2B5EF4-FFF2-40B4-BE49-F238E27FC236}">
                <a16:creationId xmlns:a16="http://schemas.microsoft.com/office/drawing/2014/main" id="{647395F7-88DA-98D1-B197-1D42DE8BF76A}"/>
              </a:ext>
            </a:extLst>
          </p:cNvPr>
          <p:cNvSpPr/>
          <p:nvPr/>
        </p:nvSpPr>
        <p:spPr>
          <a:xfrm>
            <a:off x="5269808" y="3827909"/>
            <a:ext cx="679185" cy="323863"/>
          </a:xfrm>
          <a:prstGeom prst="roundRect">
            <a:avLst>
              <a:gd name="adj" fmla="val 16667"/>
            </a:avLst>
          </a:prstGeom>
          <a:solidFill>
            <a:schemeClr val="accent2">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对账系统</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24" name="圆角矩形">
            <a:extLst>
              <a:ext uri="{FF2B5EF4-FFF2-40B4-BE49-F238E27FC236}">
                <a16:creationId xmlns:a16="http://schemas.microsoft.com/office/drawing/2014/main" id="{F2122C8D-4882-D2A7-5546-A8C4CB8AE36F}"/>
              </a:ext>
            </a:extLst>
          </p:cNvPr>
          <p:cNvSpPr/>
          <p:nvPr/>
        </p:nvSpPr>
        <p:spPr>
          <a:xfrm>
            <a:off x="5269808" y="4875597"/>
            <a:ext cx="679185" cy="231184"/>
          </a:xfrm>
          <a:prstGeom prst="roundRect">
            <a:avLst>
              <a:gd name="adj" fmla="val 16667"/>
            </a:avLst>
          </a:prstGeom>
          <a:solidFill>
            <a:schemeClr val="accent2">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rPr>
              <a:t>数据采集</a:t>
            </a:r>
            <a:endParaRPr kumimoji="0"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endParaRPr>
          </a:p>
        </p:txBody>
      </p:sp>
      <p:sp>
        <p:nvSpPr>
          <p:cNvPr id="25" name="同侧圆角矩形 11">
            <a:extLst>
              <a:ext uri="{FF2B5EF4-FFF2-40B4-BE49-F238E27FC236}">
                <a16:creationId xmlns:a16="http://schemas.microsoft.com/office/drawing/2014/main" id="{8BBC6A2E-17A5-41B4-8A9A-99CC0444B6C8}"/>
              </a:ext>
            </a:extLst>
          </p:cNvPr>
          <p:cNvSpPr/>
          <p:nvPr/>
        </p:nvSpPr>
        <p:spPr>
          <a:xfrm>
            <a:off x="6429256" y="2991202"/>
            <a:ext cx="9670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工作底稿</a:t>
            </a:r>
          </a:p>
        </p:txBody>
      </p:sp>
      <p:sp>
        <p:nvSpPr>
          <p:cNvPr id="26" name="矩形 25">
            <a:extLst>
              <a:ext uri="{FF2B5EF4-FFF2-40B4-BE49-F238E27FC236}">
                <a16:creationId xmlns:a16="http://schemas.microsoft.com/office/drawing/2014/main" id="{4225BDAC-03D9-858F-F828-5FF7DF9ED177}"/>
              </a:ext>
            </a:extLst>
          </p:cNvPr>
          <p:cNvSpPr/>
          <p:nvPr/>
        </p:nvSpPr>
        <p:spPr>
          <a:xfrm>
            <a:off x="6429256" y="3166472"/>
            <a:ext cx="967039" cy="4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单家数据</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调整</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抵销</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合并节点调整</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合并数据</a:t>
            </a:r>
          </a:p>
        </p:txBody>
      </p:sp>
      <p:sp>
        <p:nvSpPr>
          <p:cNvPr id="27" name="圆角矩形 175">
            <a:extLst>
              <a:ext uri="{FF2B5EF4-FFF2-40B4-BE49-F238E27FC236}">
                <a16:creationId xmlns:a16="http://schemas.microsoft.com/office/drawing/2014/main" id="{70DBA64A-F7DF-5AC5-7725-A9428D3D9CB4}"/>
              </a:ext>
            </a:extLst>
          </p:cNvPr>
          <p:cNvSpPr/>
          <p:nvPr/>
        </p:nvSpPr>
        <p:spPr>
          <a:xfrm>
            <a:off x="6204360" y="2768565"/>
            <a:ext cx="5664215" cy="2475011"/>
          </a:xfrm>
          <a:prstGeom prst="roundRect">
            <a:avLst>
              <a:gd name="adj" fmla="val 1211"/>
            </a:avLst>
          </a:prstGeom>
          <a:noFill/>
          <a:ln w="9525">
            <a:solidFill>
              <a:srgbClr val="535E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28" name="同侧圆角矩形 176">
            <a:extLst>
              <a:ext uri="{FF2B5EF4-FFF2-40B4-BE49-F238E27FC236}">
                <a16:creationId xmlns:a16="http://schemas.microsoft.com/office/drawing/2014/main" id="{02EF1B21-7BEF-CB1D-3697-37E0212D042C}"/>
              </a:ext>
            </a:extLst>
          </p:cNvPr>
          <p:cNvSpPr/>
          <p:nvPr/>
        </p:nvSpPr>
        <p:spPr>
          <a:xfrm>
            <a:off x="7496985" y="2991202"/>
            <a:ext cx="9670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对账报告</a:t>
            </a:r>
          </a:p>
        </p:txBody>
      </p:sp>
      <p:sp>
        <p:nvSpPr>
          <p:cNvPr id="29" name="矩形 28">
            <a:extLst>
              <a:ext uri="{FF2B5EF4-FFF2-40B4-BE49-F238E27FC236}">
                <a16:creationId xmlns:a16="http://schemas.microsoft.com/office/drawing/2014/main" id="{5412B842-3798-DE59-8C27-A1C0B45E1DF5}"/>
              </a:ext>
            </a:extLst>
          </p:cNvPr>
          <p:cNvSpPr/>
          <p:nvPr/>
        </p:nvSpPr>
        <p:spPr>
          <a:xfrm>
            <a:off x="7496985" y="3166472"/>
            <a:ext cx="967039" cy="4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快速定位</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A</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对</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B</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抵销逻辑</a:t>
            </a:r>
          </a:p>
        </p:txBody>
      </p:sp>
      <p:sp>
        <p:nvSpPr>
          <p:cNvPr id="30" name="同侧圆角矩形 178">
            <a:extLst>
              <a:ext uri="{FF2B5EF4-FFF2-40B4-BE49-F238E27FC236}">
                <a16:creationId xmlns:a16="http://schemas.microsoft.com/office/drawing/2014/main" id="{563D2D96-1D78-9D42-9BC6-04A8D42D8EDC}"/>
              </a:ext>
            </a:extLst>
          </p:cNvPr>
          <p:cNvSpPr/>
          <p:nvPr/>
        </p:nvSpPr>
        <p:spPr>
          <a:xfrm>
            <a:off x="8629605" y="2991202"/>
            <a:ext cx="9670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浮动报表录入</a:t>
            </a:r>
          </a:p>
        </p:txBody>
      </p:sp>
      <p:sp>
        <p:nvSpPr>
          <p:cNvPr id="31" name="矩形 30">
            <a:extLst>
              <a:ext uri="{FF2B5EF4-FFF2-40B4-BE49-F238E27FC236}">
                <a16:creationId xmlns:a16="http://schemas.microsoft.com/office/drawing/2014/main" id="{353D6E5F-B73A-D1A4-D54D-4DD0D74FB926}"/>
              </a:ext>
            </a:extLst>
          </p:cNvPr>
          <p:cNvSpPr/>
          <p:nvPr/>
        </p:nvSpPr>
        <p:spPr>
          <a:xfrm>
            <a:off x="8629605" y="3166472"/>
            <a:ext cx="967039" cy="4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着重展示科目的细枝末节</a:t>
            </a:r>
          </a:p>
        </p:txBody>
      </p:sp>
      <p:sp>
        <p:nvSpPr>
          <p:cNvPr id="32" name="同侧圆角矩形 180">
            <a:extLst>
              <a:ext uri="{FF2B5EF4-FFF2-40B4-BE49-F238E27FC236}">
                <a16:creationId xmlns:a16="http://schemas.microsoft.com/office/drawing/2014/main" id="{E3F1AAD1-4EF8-F3FB-51B7-AB955A5BA610}"/>
              </a:ext>
            </a:extLst>
          </p:cNvPr>
          <p:cNvSpPr/>
          <p:nvPr/>
        </p:nvSpPr>
        <p:spPr>
          <a:xfrm>
            <a:off x="9650143" y="2991202"/>
            <a:ext cx="84547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报表输出</a:t>
            </a:r>
          </a:p>
        </p:txBody>
      </p:sp>
      <p:sp>
        <p:nvSpPr>
          <p:cNvPr id="33" name="矩形 32">
            <a:extLst>
              <a:ext uri="{FF2B5EF4-FFF2-40B4-BE49-F238E27FC236}">
                <a16:creationId xmlns:a16="http://schemas.microsoft.com/office/drawing/2014/main" id="{9E653732-1A0E-046F-021D-6CDAD6EB1A54}"/>
              </a:ext>
            </a:extLst>
          </p:cNvPr>
          <p:cNvSpPr/>
          <p:nvPr/>
        </p:nvSpPr>
        <p:spPr>
          <a:xfrm>
            <a:off x="9650143" y="3166472"/>
            <a:ext cx="845479" cy="4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统一输出单家公司所有数据</a:t>
            </a:r>
          </a:p>
        </p:txBody>
      </p:sp>
      <p:sp>
        <p:nvSpPr>
          <p:cNvPr id="34" name="同侧圆角矩形 182">
            <a:extLst>
              <a:ext uri="{FF2B5EF4-FFF2-40B4-BE49-F238E27FC236}">
                <a16:creationId xmlns:a16="http://schemas.microsoft.com/office/drawing/2014/main" id="{18602AB9-C23F-4157-7E79-1F8262053CB3}"/>
              </a:ext>
            </a:extLst>
          </p:cNvPr>
          <p:cNvSpPr/>
          <p:nvPr/>
        </p:nvSpPr>
        <p:spPr>
          <a:xfrm>
            <a:off x="10647083" y="2991202"/>
            <a:ext cx="9670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结转配置</a:t>
            </a:r>
          </a:p>
        </p:txBody>
      </p:sp>
      <p:sp>
        <p:nvSpPr>
          <p:cNvPr id="35" name="矩形 34">
            <a:extLst>
              <a:ext uri="{FF2B5EF4-FFF2-40B4-BE49-F238E27FC236}">
                <a16:creationId xmlns:a16="http://schemas.microsoft.com/office/drawing/2014/main" id="{BE325E46-0F3B-9757-425F-1B51FBAE6CF1}"/>
              </a:ext>
            </a:extLst>
          </p:cNvPr>
          <p:cNvSpPr/>
          <p:nvPr/>
        </p:nvSpPr>
        <p:spPr>
          <a:xfrm>
            <a:off x="10647083" y="3166472"/>
            <a:ext cx="967039" cy="4857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针对不同企业重组类型，生成日记账，确保</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PL</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和</a:t>
            </a:r>
            <a:r>
              <a:rPr kumimoji="1" lang="en-US" altLang="zh-CN"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CF</a:t>
            </a:r>
            <a:r>
              <a:rPr kumimoji="1" lang="zh-CN" altLang="en-US" sz="80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数据完成行</a:t>
            </a:r>
          </a:p>
        </p:txBody>
      </p:sp>
      <p:sp>
        <p:nvSpPr>
          <p:cNvPr id="36" name="同侧圆角矩形 184">
            <a:extLst>
              <a:ext uri="{FF2B5EF4-FFF2-40B4-BE49-F238E27FC236}">
                <a16:creationId xmlns:a16="http://schemas.microsoft.com/office/drawing/2014/main" id="{BB3D6AE8-D7A8-70CB-C9E7-A33760B5B031}"/>
              </a:ext>
            </a:extLst>
          </p:cNvPr>
          <p:cNvSpPr/>
          <p:nvPr/>
        </p:nvSpPr>
        <p:spPr>
          <a:xfrm>
            <a:off x="6394807" y="4037387"/>
            <a:ext cx="8497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SmartView</a:t>
            </a:r>
            <a:endPar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37" name="矩形 36">
            <a:extLst>
              <a:ext uri="{FF2B5EF4-FFF2-40B4-BE49-F238E27FC236}">
                <a16:creationId xmlns:a16="http://schemas.microsoft.com/office/drawing/2014/main" id="{54AABE9B-F0D6-C25F-9C74-89ADEF46A5F6}"/>
              </a:ext>
            </a:extLst>
          </p:cNvPr>
          <p:cNvSpPr/>
          <p:nvPr/>
        </p:nvSpPr>
        <p:spPr>
          <a:xfrm>
            <a:off x="6394807" y="4212658"/>
            <a:ext cx="849739"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快速展示在</a:t>
            </a:r>
            <a:r>
              <a:rPr kumimoji="1" lang="en-US" altLang="zh-CN"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EXCEL</a:t>
            </a: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上</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38" name="同侧圆角矩形 186">
            <a:extLst>
              <a:ext uri="{FF2B5EF4-FFF2-40B4-BE49-F238E27FC236}">
                <a16:creationId xmlns:a16="http://schemas.microsoft.com/office/drawing/2014/main" id="{54BA9EAC-DE35-9B05-8A55-EADC6E098B6D}"/>
              </a:ext>
            </a:extLst>
          </p:cNvPr>
          <p:cNvSpPr/>
          <p:nvPr/>
        </p:nvSpPr>
        <p:spPr>
          <a:xfrm>
            <a:off x="7337644" y="4037387"/>
            <a:ext cx="967039"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自动任务设定</a:t>
            </a:r>
          </a:p>
        </p:txBody>
      </p:sp>
      <p:sp>
        <p:nvSpPr>
          <p:cNvPr id="39" name="矩形 38">
            <a:extLst>
              <a:ext uri="{FF2B5EF4-FFF2-40B4-BE49-F238E27FC236}">
                <a16:creationId xmlns:a16="http://schemas.microsoft.com/office/drawing/2014/main" id="{11AAB372-F773-0DAD-C932-F3844076452C}"/>
              </a:ext>
            </a:extLst>
          </p:cNvPr>
          <p:cNvSpPr/>
          <p:nvPr/>
        </p:nvSpPr>
        <p:spPr>
          <a:xfrm>
            <a:off x="7337644" y="4212658"/>
            <a:ext cx="967039"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提高月结提报速度，快速入手财务数据</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40" name="同侧圆角矩形 188">
            <a:extLst>
              <a:ext uri="{FF2B5EF4-FFF2-40B4-BE49-F238E27FC236}">
                <a16:creationId xmlns:a16="http://schemas.microsoft.com/office/drawing/2014/main" id="{EB79868C-72F5-C10F-2F0E-4FFD15047200}"/>
              </a:ext>
            </a:extLst>
          </p:cNvPr>
          <p:cNvSpPr/>
          <p:nvPr/>
        </p:nvSpPr>
        <p:spPr>
          <a:xfrm>
            <a:off x="8364955" y="4037387"/>
            <a:ext cx="841100"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报表校验</a:t>
            </a:r>
          </a:p>
        </p:txBody>
      </p:sp>
      <p:sp>
        <p:nvSpPr>
          <p:cNvPr id="41" name="矩形 40">
            <a:extLst>
              <a:ext uri="{FF2B5EF4-FFF2-40B4-BE49-F238E27FC236}">
                <a16:creationId xmlns:a16="http://schemas.microsoft.com/office/drawing/2014/main" id="{447D2073-4A74-166F-1A3F-46ACEE8FA4F8}"/>
              </a:ext>
            </a:extLst>
          </p:cNvPr>
          <p:cNvSpPr/>
          <p:nvPr/>
        </p:nvSpPr>
        <p:spPr>
          <a:xfrm>
            <a:off x="8364955" y="4212658"/>
            <a:ext cx="841100"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提高财务报表准确性，快速定位差异</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42" name="同侧圆角矩形 190">
            <a:extLst>
              <a:ext uri="{FF2B5EF4-FFF2-40B4-BE49-F238E27FC236}">
                <a16:creationId xmlns:a16="http://schemas.microsoft.com/office/drawing/2014/main" id="{878CD38F-3035-7FFE-0428-F640132D8214}"/>
              </a:ext>
            </a:extLst>
          </p:cNvPr>
          <p:cNvSpPr/>
          <p:nvPr/>
        </p:nvSpPr>
        <p:spPr>
          <a:xfrm>
            <a:off x="9266130" y="4037387"/>
            <a:ext cx="704375"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合并数据</a:t>
            </a:r>
          </a:p>
        </p:txBody>
      </p:sp>
      <p:sp>
        <p:nvSpPr>
          <p:cNvPr id="43" name="矩形 42">
            <a:extLst>
              <a:ext uri="{FF2B5EF4-FFF2-40B4-BE49-F238E27FC236}">
                <a16:creationId xmlns:a16="http://schemas.microsoft.com/office/drawing/2014/main" id="{0E6AB721-B88C-257D-FEF4-A5552EEE7A48}"/>
              </a:ext>
            </a:extLst>
          </p:cNvPr>
          <p:cNvSpPr/>
          <p:nvPr/>
        </p:nvSpPr>
        <p:spPr>
          <a:xfrm>
            <a:off x="9266130" y="4212658"/>
            <a:ext cx="704375"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多场景多架构合并逻辑</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44" name="同侧圆角矩形 192">
            <a:extLst>
              <a:ext uri="{FF2B5EF4-FFF2-40B4-BE49-F238E27FC236}">
                <a16:creationId xmlns:a16="http://schemas.microsoft.com/office/drawing/2014/main" id="{685ABA8C-5AC0-3B79-9CB1-FE914E0A1C72}"/>
              </a:ext>
            </a:extLst>
          </p:cNvPr>
          <p:cNvSpPr/>
          <p:nvPr/>
        </p:nvSpPr>
        <p:spPr>
          <a:xfrm>
            <a:off x="10030581" y="4037387"/>
            <a:ext cx="841100"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扩展分析</a:t>
            </a:r>
          </a:p>
        </p:txBody>
      </p:sp>
      <p:sp>
        <p:nvSpPr>
          <p:cNvPr id="45" name="矩形 44">
            <a:extLst>
              <a:ext uri="{FF2B5EF4-FFF2-40B4-BE49-F238E27FC236}">
                <a16:creationId xmlns:a16="http://schemas.microsoft.com/office/drawing/2014/main" id="{468D8712-85A9-9660-D3F1-0275EFC92A2D}"/>
              </a:ext>
            </a:extLst>
          </p:cNvPr>
          <p:cNvSpPr/>
          <p:nvPr/>
        </p:nvSpPr>
        <p:spPr>
          <a:xfrm>
            <a:off x="10030581" y="4212658"/>
            <a:ext cx="841100"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通过该功能及时将系统数据输入外部系统</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46" name="同侧圆角矩形 194">
            <a:extLst>
              <a:ext uri="{FF2B5EF4-FFF2-40B4-BE49-F238E27FC236}">
                <a16:creationId xmlns:a16="http://schemas.microsoft.com/office/drawing/2014/main" id="{A33CAA3F-88A2-E160-10C2-475B3A751298}"/>
              </a:ext>
            </a:extLst>
          </p:cNvPr>
          <p:cNvSpPr/>
          <p:nvPr/>
        </p:nvSpPr>
        <p:spPr>
          <a:xfrm>
            <a:off x="10933137" y="4037387"/>
            <a:ext cx="724505" cy="153661"/>
          </a:xfrm>
          <a:prstGeom prst="round2SameRect">
            <a:avLst>
              <a:gd name="adj1" fmla="val 313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rPr>
              <a:t>元数据</a:t>
            </a:r>
          </a:p>
        </p:txBody>
      </p:sp>
      <p:sp>
        <p:nvSpPr>
          <p:cNvPr id="47" name="矩形 46">
            <a:extLst>
              <a:ext uri="{FF2B5EF4-FFF2-40B4-BE49-F238E27FC236}">
                <a16:creationId xmlns:a16="http://schemas.microsoft.com/office/drawing/2014/main" id="{BC60970F-2A0C-AAE2-A852-93815753530B}"/>
              </a:ext>
            </a:extLst>
          </p:cNvPr>
          <p:cNvSpPr/>
          <p:nvPr/>
        </p:nvSpPr>
        <p:spPr>
          <a:xfrm>
            <a:off x="10933137" y="4212658"/>
            <a:ext cx="724505" cy="394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通过情景、公司、科目等自由配置</a:t>
            </a:r>
            <a:endParaRPr kumimoji="1" lang="zh-CN" altLang="en-US" sz="800" u="none" strike="noStrike" kern="1200" cap="none" spc="0" normalizeH="0" baseline="0" noProof="0" dirty="0">
              <a:ln>
                <a:noFill/>
              </a:ln>
              <a:solidFill>
                <a:srgbClr val="535EFF"/>
              </a:solidFill>
              <a:effectLst/>
              <a:uLnTx/>
              <a:uFillTx/>
              <a:latin typeface="Microsoft YaHei" panose="020B0503020204020204" pitchFamily="34" charset="-122"/>
              <a:ea typeface="Microsoft YaHei" panose="020B0503020204020204" pitchFamily="34" charset="-122"/>
            </a:endParaRPr>
          </a:p>
        </p:txBody>
      </p:sp>
      <p:sp>
        <p:nvSpPr>
          <p:cNvPr id="48" name="圆角矩形 196">
            <a:extLst>
              <a:ext uri="{FF2B5EF4-FFF2-40B4-BE49-F238E27FC236}">
                <a16:creationId xmlns:a16="http://schemas.microsoft.com/office/drawing/2014/main" id="{1AA969D5-9C82-63BF-9C61-2D7A5171B242}"/>
              </a:ext>
            </a:extLst>
          </p:cNvPr>
          <p:cNvSpPr/>
          <p:nvPr/>
        </p:nvSpPr>
        <p:spPr>
          <a:xfrm>
            <a:off x="6367778" y="4936755"/>
            <a:ext cx="3228866" cy="181962"/>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SAP</a:t>
            </a: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a:t>
            </a:r>
            <a:r>
              <a:rPr kumimoji="0" lang="en-US" altLang="zh-CN"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JDE</a:t>
            </a: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、地产</a:t>
            </a:r>
            <a:r>
              <a:rPr kumimoji="0" lang="en-US" altLang="zh-CN"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NC</a:t>
            </a: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系统、金控系统等</a:t>
            </a:r>
          </a:p>
        </p:txBody>
      </p:sp>
      <p:sp>
        <p:nvSpPr>
          <p:cNvPr id="49" name="圆角矩形 197">
            <a:extLst>
              <a:ext uri="{FF2B5EF4-FFF2-40B4-BE49-F238E27FC236}">
                <a16:creationId xmlns:a16="http://schemas.microsoft.com/office/drawing/2014/main" id="{D8573F98-27FB-623D-A9E4-5D0D821EE603}"/>
              </a:ext>
            </a:extLst>
          </p:cNvPr>
          <p:cNvSpPr/>
          <p:nvPr/>
        </p:nvSpPr>
        <p:spPr>
          <a:xfrm>
            <a:off x="9815232" y="4936755"/>
            <a:ext cx="1923803" cy="18488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补录平台系统</a:t>
            </a:r>
          </a:p>
        </p:txBody>
      </p:sp>
      <p:sp>
        <p:nvSpPr>
          <p:cNvPr id="50" name="圆角矩形 172">
            <a:extLst>
              <a:ext uri="{FF2B5EF4-FFF2-40B4-BE49-F238E27FC236}">
                <a16:creationId xmlns:a16="http://schemas.microsoft.com/office/drawing/2014/main" id="{065ACB57-4C9B-6E02-C0AD-839D302E2A3C}"/>
              </a:ext>
            </a:extLst>
          </p:cNvPr>
          <p:cNvSpPr/>
          <p:nvPr/>
        </p:nvSpPr>
        <p:spPr>
          <a:xfrm>
            <a:off x="8771404" y="2676121"/>
            <a:ext cx="679185" cy="18488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sym typeface="Arial" panose="020B0604020202020204" pitchFamily="34" charset="0"/>
              </a:rPr>
              <a:t>功能</a:t>
            </a:r>
          </a:p>
        </p:txBody>
      </p:sp>
      <p:sp>
        <p:nvSpPr>
          <p:cNvPr id="51" name="上箭头 13">
            <a:extLst>
              <a:ext uri="{FF2B5EF4-FFF2-40B4-BE49-F238E27FC236}">
                <a16:creationId xmlns:a16="http://schemas.microsoft.com/office/drawing/2014/main" id="{64360B6D-4A8E-D6B0-559F-B0F2F02CF0D9}"/>
              </a:ext>
            </a:extLst>
          </p:cNvPr>
          <p:cNvSpPr/>
          <p:nvPr/>
        </p:nvSpPr>
        <p:spPr>
          <a:xfrm>
            <a:off x="7461077" y="3727192"/>
            <a:ext cx="199567" cy="20952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2" name="上箭头 200">
            <a:extLst>
              <a:ext uri="{FF2B5EF4-FFF2-40B4-BE49-F238E27FC236}">
                <a16:creationId xmlns:a16="http://schemas.microsoft.com/office/drawing/2014/main" id="{9ADDB018-99D5-65C0-A73F-DEFA4D011624}"/>
              </a:ext>
            </a:extLst>
          </p:cNvPr>
          <p:cNvSpPr/>
          <p:nvPr/>
        </p:nvSpPr>
        <p:spPr>
          <a:xfrm rot="10800000">
            <a:off x="10436169" y="3727192"/>
            <a:ext cx="199567" cy="20952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3" name="上箭头 201">
            <a:extLst>
              <a:ext uri="{FF2B5EF4-FFF2-40B4-BE49-F238E27FC236}">
                <a16:creationId xmlns:a16="http://schemas.microsoft.com/office/drawing/2014/main" id="{0A3B5002-7FD4-1542-BAA2-2AF6270EAE4C}"/>
              </a:ext>
            </a:extLst>
          </p:cNvPr>
          <p:cNvSpPr/>
          <p:nvPr/>
        </p:nvSpPr>
        <p:spPr>
          <a:xfrm>
            <a:off x="8685720" y="4717401"/>
            <a:ext cx="199567" cy="20952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u="none" strike="noStrike" kern="1200" cap="none" spc="0" normalizeH="0" baseline="0" noProof="0">
              <a:ln>
                <a:noFill/>
              </a:ln>
              <a:solidFill>
                <a:srgbClr val="FCFAFF"/>
              </a:solidFill>
              <a:effectLst/>
              <a:uLnTx/>
              <a:uFillTx/>
              <a:latin typeface="Microsoft YaHei" panose="020B0503020204020204" pitchFamily="34" charset="-122"/>
              <a:ea typeface="Microsoft YaHei" panose="020B0503020204020204" pitchFamily="34" charset="-122"/>
            </a:endParaRPr>
          </a:p>
        </p:txBody>
      </p:sp>
      <p:sp>
        <p:nvSpPr>
          <p:cNvPr id="54" name="文本框 53">
            <a:extLst>
              <a:ext uri="{FF2B5EF4-FFF2-40B4-BE49-F238E27FC236}">
                <a16:creationId xmlns:a16="http://schemas.microsoft.com/office/drawing/2014/main" id="{8BA57193-95D7-F307-82C3-2BCC88870A67}"/>
              </a:ext>
            </a:extLst>
          </p:cNvPr>
          <p:cNvSpPr txBox="1"/>
          <p:nvPr/>
        </p:nvSpPr>
        <p:spPr>
          <a:xfrm>
            <a:off x="7660644" y="3732906"/>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同步</a:t>
            </a:r>
          </a:p>
        </p:txBody>
      </p:sp>
      <p:sp>
        <p:nvSpPr>
          <p:cNvPr id="55" name="文本框 54">
            <a:extLst>
              <a:ext uri="{FF2B5EF4-FFF2-40B4-BE49-F238E27FC236}">
                <a16:creationId xmlns:a16="http://schemas.microsoft.com/office/drawing/2014/main" id="{48AB3929-1642-B822-499F-D815E72E53CE}"/>
              </a:ext>
            </a:extLst>
          </p:cNvPr>
          <p:cNvSpPr txBox="1"/>
          <p:nvPr/>
        </p:nvSpPr>
        <p:spPr>
          <a:xfrm>
            <a:off x="10713735" y="3732906"/>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联调</a:t>
            </a:r>
          </a:p>
        </p:txBody>
      </p:sp>
      <p:sp>
        <p:nvSpPr>
          <p:cNvPr id="56" name="文本框 55">
            <a:extLst>
              <a:ext uri="{FF2B5EF4-FFF2-40B4-BE49-F238E27FC236}">
                <a16:creationId xmlns:a16="http://schemas.microsoft.com/office/drawing/2014/main" id="{850C3557-DE06-1A8B-7652-7368AC945F3E}"/>
              </a:ext>
            </a:extLst>
          </p:cNvPr>
          <p:cNvSpPr txBox="1"/>
          <p:nvPr/>
        </p:nvSpPr>
        <p:spPr>
          <a:xfrm>
            <a:off x="8919765" y="4742374"/>
            <a:ext cx="389850"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rPr>
              <a:t>输入</a:t>
            </a:r>
          </a:p>
        </p:txBody>
      </p:sp>
      <p:sp>
        <p:nvSpPr>
          <p:cNvPr id="64" name="圆角矩形 11">
            <a:extLst>
              <a:ext uri="{FF2B5EF4-FFF2-40B4-BE49-F238E27FC236}">
                <a16:creationId xmlns:a16="http://schemas.microsoft.com/office/drawing/2014/main" id="{6C939566-E2DD-BEEE-E7E1-D624AD076796}"/>
              </a:ext>
            </a:extLst>
          </p:cNvPr>
          <p:cNvSpPr/>
          <p:nvPr/>
        </p:nvSpPr>
        <p:spPr>
          <a:xfrm>
            <a:off x="785194" y="929270"/>
            <a:ext cx="4046559" cy="1954169"/>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65" name="矩形 64">
            <a:extLst>
              <a:ext uri="{FF2B5EF4-FFF2-40B4-BE49-F238E27FC236}">
                <a16:creationId xmlns:a16="http://schemas.microsoft.com/office/drawing/2014/main" id="{F04792AA-B328-F069-3546-BE165708A8EE}"/>
              </a:ext>
            </a:extLst>
          </p:cNvPr>
          <p:cNvSpPr/>
          <p:nvPr/>
        </p:nvSpPr>
        <p:spPr>
          <a:xfrm>
            <a:off x="5138619" y="929271"/>
            <a:ext cx="6723961" cy="12716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6" name="文本框 65">
            <a:extLst>
              <a:ext uri="{FF2B5EF4-FFF2-40B4-BE49-F238E27FC236}">
                <a16:creationId xmlns:a16="http://schemas.microsoft.com/office/drawing/2014/main" id="{C35113A7-2FC5-FA94-11B6-E848FED8995F}"/>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67" name="文本框 66">
            <a:extLst>
              <a:ext uri="{FF2B5EF4-FFF2-40B4-BE49-F238E27FC236}">
                <a16:creationId xmlns:a16="http://schemas.microsoft.com/office/drawing/2014/main" id="{DC879758-7100-E324-A12C-85453D46DB4A}"/>
              </a:ext>
            </a:extLst>
          </p:cNvPr>
          <p:cNvSpPr txBox="1"/>
          <p:nvPr/>
        </p:nvSpPr>
        <p:spPr>
          <a:xfrm>
            <a:off x="5133655" y="2311375"/>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70" name="文本框 69">
            <a:extLst>
              <a:ext uri="{FF2B5EF4-FFF2-40B4-BE49-F238E27FC236}">
                <a16:creationId xmlns:a16="http://schemas.microsoft.com/office/drawing/2014/main" id="{11682D3B-2A94-A08A-8902-53DC84724D25}"/>
              </a:ext>
            </a:extLst>
          </p:cNvPr>
          <p:cNvSpPr txBox="1"/>
          <p:nvPr/>
        </p:nvSpPr>
        <p:spPr>
          <a:xfrm>
            <a:off x="1077340" y="1104585"/>
            <a:ext cx="3532759" cy="1500091"/>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海尔集团</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创立于</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1984</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年，是全球领先的美好生活和数字化转型解决方案服务商。集团在全球设立了</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大研发中心、</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71</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个研究院、</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35</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个工业园、</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138</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个制造中心和</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23</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万个销售网络，连续</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5</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年作为全球唯一物联网生态品牌蝉联“</a:t>
            </a:r>
            <a:r>
              <a:rPr kumimoji="1" lang="en" altLang="zh-CN" sz="1200" i="0" u="none" strike="noStrike" kern="1200" cap="none" spc="0" normalizeH="0" baseline="0" noProof="0" dirty="0" err="1">
                <a:ln>
                  <a:noFill/>
                </a:ln>
                <a:solidFill>
                  <a:srgbClr val="191848"/>
                </a:solidFill>
                <a:effectLst/>
                <a:uLnTx/>
                <a:uFillTx/>
                <a:latin typeface="Microsoft YaHei" panose="020B0503020204020204" pitchFamily="34" charset="-122"/>
                <a:ea typeface="Microsoft YaHei" panose="020B0503020204020204" pitchFamily="34" charset="-122"/>
                <a:cs typeface="+mn-cs"/>
              </a:rPr>
              <a:t>BrandZ</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最具价值全球品牌</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强”，连续</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14</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年稳居“欧睿国际全球大型家电品牌零售量”第一名。</a:t>
            </a:r>
          </a:p>
        </p:txBody>
      </p:sp>
      <p:grpSp>
        <p:nvGrpSpPr>
          <p:cNvPr id="71" name="组合 70">
            <a:extLst>
              <a:ext uri="{FF2B5EF4-FFF2-40B4-BE49-F238E27FC236}">
                <a16:creationId xmlns:a16="http://schemas.microsoft.com/office/drawing/2014/main" id="{5C4DF225-15F9-5177-0B6D-4871EC1EDE8B}"/>
              </a:ext>
            </a:extLst>
          </p:cNvPr>
          <p:cNvGrpSpPr/>
          <p:nvPr/>
        </p:nvGrpSpPr>
        <p:grpSpPr>
          <a:xfrm>
            <a:off x="485785" y="3512796"/>
            <a:ext cx="4552559" cy="2869092"/>
            <a:chOff x="485785" y="3512796"/>
            <a:chExt cx="4552559" cy="2869092"/>
          </a:xfrm>
        </p:grpSpPr>
        <p:pic>
          <p:nvPicPr>
            <p:cNvPr id="72" name="图片 71">
              <a:extLst>
                <a:ext uri="{FF2B5EF4-FFF2-40B4-BE49-F238E27FC236}">
                  <a16:creationId xmlns:a16="http://schemas.microsoft.com/office/drawing/2014/main" id="{D67CFBC8-9560-CB2D-E76B-48F15CC63247}"/>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73" name="矩形 72">
              <a:extLst>
                <a:ext uri="{FF2B5EF4-FFF2-40B4-BE49-F238E27FC236}">
                  <a16:creationId xmlns:a16="http://schemas.microsoft.com/office/drawing/2014/main" id="{3542CE5E-A192-97FE-6EDF-B5D92C2BF635}"/>
                </a:ext>
              </a:extLst>
            </p:cNvPr>
            <p:cNvSpPr/>
            <p:nvPr/>
          </p:nvSpPr>
          <p:spPr>
            <a:xfrm>
              <a:off x="1036020" y="3817257"/>
              <a:ext cx="3440038"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grpSp>
      <p:sp>
        <p:nvSpPr>
          <p:cNvPr id="74" name="文本框 73">
            <a:extLst>
              <a:ext uri="{FF2B5EF4-FFF2-40B4-BE49-F238E27FC236}">
                <a16:creationId xmlns:a16="http://schemas.microsoft.com/office/drawing/2014/main" id="{AC6323C9-A121-FD0E-9A49-8D4C6F0D732E}"/>
              </a:ext>
            </a:extLst>
          </p:cNvPr>
          <p:cNvSpPr txBox="1"/>
          <p:nvPr/>
        </p:nvSpPr>
        <p:spPr>
          <a:xfrm>
            <a:off x="5155247" y="5382332"/>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75" name="文本框 74">
            <a:extLst>
              <a:ext uri="{FF2B5EF4-FFF2-40B4-BE49-F238E27FC236}">
                <a16:creationId xmlns:a16="http://schemas.microsoft.com/office/drawing/2014/main" id="{1BE057DD-645B-BCE9-AB8A-83051F1E751E}"/>
              </a:ext>
            </a:extLst>
          </p:cNvPr>
          <p:cNvSpPr txBox="1"/>
          <p:nvPr/>
        </p:nvSpPr>
        <p:spPr>
          <a:xfrm>
            <a:off x="5307727" y="1316776"/>
            <a:ext cx="6360548" cy="82413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随着业务持续高速增长，海尔集团亟需构建与业务发展需求相匹配的财务管理体系。截至目前，海尔集团旗下控制的（分）子公司及小微企业数量约有</a:t>
            </a:r>
            <a:r>
              <a:rPr kumimoji="1" lang="en-US"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1400</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家，业务板块多，分子公司核算系统多样，财务报表体系不统一，合并抵销逻辑复杂，交易币种繁杂，汇率基准不定，给内部管理和对外披露带来了严峻挑战。</a:t>
            </a:r>
          </a:p>
        </p:txBody>
      </p:sp>
      <p:sp>
        <p:nvSpPr>
          <p:cNvPr id="76" name="文本框 75">
            <a:extLst>
              <a:ext uri="{FF2B5EF4-FFF2-40B4-BE49-F238E27FC236}">
                <a16:creationId xmlns:a16="http://schemas.microsoft.com/office/drawing/2014/main" id="{B1B33131-5FF4-E3DC-9B87-875CA0AD4ABE}"/>
              </a:ext>
            </a:extLst>
          </p:cNvPr>
          <p:cNvSpPr txBox="1"/>
          <p:nvPr/>
        </p:nvSpPr>
        <p:spPr>
          <a:xfrm>
            <a:off x="5419906" y="5702290"/>
            <a:ext cx="5683679" cy="926920"/>
          </a:xfrm>
          <a:prstGeom prst="rect">
            <a:avLst/>
          </a:prstGeom>
          <a:noFill/>
        </p:spPr>
        <p:txBody>
          <a:bodyPr wrap="square">
            <a:spAutoFit/>
          </a:bodyPr>
          <a:lstStyle/>
          <a:p>
            <a:pPr marL="171450" marR="0" lvl="0" indent="-171450" algn="l" defTabSz="914400" rtl="0" eaLnBrk="1" fontAlgn="auto" latinLnBrk="0" hangingPunct="1">
              <a:lnSpc>
                <a:spcPct val="110000"/>
              </a:lnSpc>
              <a:spcBef>
                <a:spcPts val="0"/>
              </a:spcBef>
              <a:spcAft>
                <a:spcPts val="0"/>
              </a:spcAft>
              <a:buClrTx/>
              <a:buSzTx/>
              <a:buFont typeface="Wingdings" pitchFamily="2" charset="2"/>
              <a:buChar char="l"/>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以关键相关方需求为基础，搭建基础数据</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日记账调整</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合并抵销全流程的统一财务报表体系</a:t>
            </a:r>
            <a:endPar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10000"/>
              </a:lnSpc>
              <a:spcBef>
                <a:spcPts val="0"/>
              </a:spcBef>
              <a:spcAft>
                <a:spcPts val="0"/>
              </a:spcAft>
              <a:buClrTx/>
              <a:buSzTx/>
              <a:buFont typeface="Wingdings" pitchFamily="2" charset="2"/>
              <a:buChar char="l"/>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统一制定汇率基准，独立设定折算规则，灵活变动股权关系，确保数据更加精确</a:t>
            </a:r>
            <a:endParaRPr kumimoji="1" lang="en-US" altLang="zh-CN" sz="1000" dirty="0">
              <a:solidFill>
                <a:srgbClr val="191848"/>
              </a:solidFill>
              <a:latin typeface="Microsoft YaHei" panose="020B0503020204020204" pitchFamily="34" charset="-122"/>
              <a:ea typeface="Microsoft YaHei" panose="020B0503020204020204" pitchFamily="34" charset="-122"/>
            </a:endParaRPr>
          </a:p>
          <a:p>
            <a:pPr marL="171450" marR="0" lvl="0" indent="-171450" algn="l" defTabSz="914400" rtl="0" eaLnBrk="1" fontAlgn="auto" latinLnBrk="0" hangingPunct="1">
              <a:lnSpc>
                <a:spcPct val="110000"/>
              </a:lnSpc>
              <a:spcBef>
                <a:spcPts val="0"/>
              </a:spcBef>
              <a:spcAft>
                <a:spcPts val="0"/>
              </a:spcAft>
              <a:buClrTx/>
              <a:buSzTx/>
              <a:buFont typeface="Wingdings" pitchFamily="2" charset="2"/>
              <a:buChar char="l"/>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独立抵销规则编制</a:t>
            </a:r>
            <a:endPar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171450" marR="0" lvl="0" indent="-171450" algn="l" defTabSz="914400" rtl="0" eaLnBrk="1" fontAlgn="auto" latinLnBrk="0" hangingPunct="1">
              <a:lnSpc>
                <a:spcPct val="110000"/>
              </a:lnSpc>
              <a:spcBef>
                <a:spcPts val="0"/>
              </a:spcBef>
              <a:spcAft>
                <a:spcPts val="0"/>
              </a:spcAft>
              <a:buClrTx/>
              <a:buSzTx/>
              <a:buFont typeface="Wingdings" pitchFamily="2" charset="2"/>
              <a:buChar char="l"/>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合并结果数据穿透到底层</a:t>
            </a:r>
            <a:endParaRPr kumimoji="1" lang="en-US" altLang="zh-CN" sz="1000" dirty="0">
              <a:solidFill>
                <a:srgbClr val="191848"/>
              </a:solidFill>
              <a:latin typeface="Microsoft YaHei" panose="020B0503020204020204" pitchFamily="34" charset="-122"/>
              <a:ea typeface="Microsoft YaHei" panose="020B0503020204020204" pitchFamily="34" charset="-122"/>
            </a:endParaRPr>
          </a:p>
          <a:p>
            <a:pPr marL="171450" marR="0" lvl="0" indent="-171450" algn="l" defTabSz="914400" rtl="0" eaLnBrk="1" fontAlgn="auto" latinLnBrk="0" hangingPunct="1">
              <a:lnSpc>
                <a:spcPct val="110000"/>
              </a:lnSpc>
              <a:spcBef>
                <a:spcPts val="0"/>
              </a:spcBef>
              <a:spcAft>
                <a:spcPts val="0"/>
              </a:spcAft>
              <a:buClrTx/>
              <a:buSzTx/>
              <a:buFont typeface="Wingdings" pitchFamily="2" charset="2"/>
              <a:buChar char="l"/>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审计附注即浮动报表数据统一输出</a:t>
            </a:r>
          </a:p>
        </p:txBody>
      </p:sp>
      <p:pic>
        <p:nvPicPr>
          <p:cNvPr id="79" name="图片 78">
            <a:extLst>
              <a:ext uri="{FF2B5EF4-FFF2-40B4-BE49-F238E27FC236}">
                <a16:creationId xmlns:a16="http://schemas.microsoft.com/office/drawing/2014/main" id="{7D1DB56F-7B8B-C2B2-5DED-7334314BEF97}"/>
              </a:ext>
            </a:extLst>
          </p:cNvPr>
          <p:cNvPicPr>
            <a:picLocks noChangeAspect="1"/>
          </p:cNvPicPr>
          <p:nvPr/>
        </p:nvPicPr>
        <p:blipFill>
          <a:blip r:embed="rId4"/>
          <a:stretch>
            <a:fillRect/>
          </a:stretch>
        </p:blipFill>
        <p:spPr>
          <a:xfrm>
            <a:off x="1097435" y="3919250"/>
            <a:ext cx="3340480" cy="1652210"/>
          </a:xfrm>
          <a:prstGeom prst="rect">
            <a:avLst/>
          </a:prstGeom>
        </p:spPr>
      </p:pic>
      <p:sp>
        <p:nvSpPr>
          <p:cNvPr id="5" name="Flowchart: Alternate Process 23">
            <a:extLst>
              <a:ext uri="{FF2B5EF4-FFF2-40B4-BE49-F238E27FC236}">
                <a16:creationId xmlns:a16="http://schemas.microsoft.com/office/drawing/2014/main" id="{901CA8A7-0CC9-AB79-FABB-EBB09B19D16B}"/>
              </a:ext>
            </a:extLst>
          </p:cNvPr>
          <p:cNvSpPr/>
          <p:nvPr/>
        </p:nvSpPr>
        <p:spPr>
          <a:xfrm>
            <a:off x="1920081" y="3009885"/>
            <a:ext cx="84877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6" name="Flowchart: Alternate Process 23">
            <a:extLst>
              <a:ext uri="{FF2B5EF4-FFF2-40B4-BE49-F238E27FC236}">
                <a16:creationId xmlns:a16="http://schemas.microsoft.com/office/drawing/2014/main" id="{990B684D-4C22-F986-1737-8B5B47D41D4F}"/>
              </a:ext>
            </a:extLst>
          </p:cNvPr>
          <p:cNvSpPr/>
          <p:nvPr/>
        </p:nvSpPr>
        <p:spPr>
          <a:xfrm>
            <a:off x="2869131"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管理报告</a:t>
            </a:r>
          </a:p>
        </p:txBody>
      </p:sp>
    </p:spTree>
    <p:extLst>
      <p:ext uri="{BB962C8B-B14F-4D97-AF65-F5344CB8AC3E}">
        <p14:creationId xmlns:p14="http://schemas.microsoft.com/office/powerpoint/2010/main" val="1311320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0844AD-49A8-649B-9280-D4B6A9652C38}"/>
              </a:ext>
            </a:extLst>
          </p:cNvPr>
          <p:cNvSpPr>
            <a:spLocks noGrp="1"/>
          </p:cNvSpPr>
          <p:nvPr>
            <p:ph type="title"/>
          </p:nvPr>
        </p:nvSpPr>
        <p:spPr>
          <a:xfrm>
            <a:off x="783590" y="194993"/>
            <a:ext cx="11041017" cy="772160"/>
          </a:xfrm>
        </p:spPr>
        <p:txBody>
          <a:bodyPr/>
          <a:lstStyle/>
          <a:p>
            <a:r>
              <a:rPr lang="zh-CN" altLang="en-US" dirty="0"/>
              <a:t>中国化工集团</a:t>
            </a:r>
            <a:r>
              <a:rPr lang="en-US" altLang="zh-CN" dirty="0"/>
              <a:t>-</a:t>
            </a:r>
            <a:r>
              <a:rPr lang="zh-CN" altLang="en-US" dirty="0"/>
              <a:t>超大型国有集团全球一体化合并</a:t>
            </a:r>
          </a:p>
        </p:txBody>
      </p:sp>
      <p:pic>
        <p:nvPicPr>
          <p:cNvPr id="103" name="图片 102">
            <a:extLst>
              <a:ext uri="{FF2B5EF4-FFF2-40B4-BE49-F238E27FC236}">
                <a16:creationId xmlns:a16="http://schemas.microsoft.com/office/drawing/2014/main" id="{AC8D4122-26FF-1A19-1CA2-BB60EAC48F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2113" y="412918"/>
            <a:ext cx="1625503" cy="336311"/>
          </a:xfrm>
          <a:prstGeom prst="rect">
            <a:avLst/>
          </a:prstGeom>
        </p:spPr>
      </p:pic>
      <p:sp>
        <p:nvSpPr>
          <p:cNvPr id="99" name="矩形 98">
            <a:extLst>
              <a:ext uri="{FF2B5EF4-FFF2-40B4-BE49-F238E27FC236}">
                <a16:creationId xmlns:a16="http://schemas.microsoft.com/office/drawing/2014/main" id="{B4053AAA-4C70-58ED-F573-278D11D4EDAB}"/>
              </a:ext>
            </a:extLst>
          </p:cNvPr>
          <p:cNvSpPr/>
          <p:nvPr/>
        </p:nvSpPr>
        <p:spPr>
          <a:xfrm>
            <a:off x="5138619" y="5494045"/>
            <a:ext cx="6723961" cy="11827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05" name="圆角矩形 11">
            <a:extLst>
              <a:ext uri="{FF2B5EF4-FFF2-40B4-BE49-F238E27FC236}">
                <a16:creationId xmlns:a16="http://schemas.microsoft.com/office/drawing/2014/main" id="{74B1B17D-562A-AAFA-DED6-F3C956794D77}"/>
              </a:ext>
            </a:extLst>
          </p:cNvPr>
          <p:cNvSpPr/>
          <p:nvPr/>
        </p:nvSpPr>
        <p:spPr>
          <a:xfrm>
            <a:off x="785194" y="929270"/>
            <a:ext cx="4046559" cy="1500977"/>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06" name="矩形 105">
            <a:extLst>
              <a:ext uri="{FF2B5EF4-FFF2-40B4-BE49-F238E27FC236}">
                <a16:creationId xmlns:a16="http://schemas.microsoft.com/office/drawing/2014/main" id="{C2B04A1C-8010-1705-E907-1742EE91E436}"/>
              </a:ext>
            </a:extLst>
          </p:cNvPr>
          <p:cNvSpPr/>
          <p:nvPr/>
        </p:nvSpPr>
        <p:spPr>
          <a:xfrm>
            <a:off x="5138619" y="929271"/>
            <a:ext cx="6723961" cy="11429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07" name="文本框 106">
            <a:extLst>
              <a:ext uri="{FF2B5EF4-FFF2-40B4-BE49-F238E27FC236}">
                <a16:creationId xmlns:a16="http://schemas.microsoft.com/office/drawing/2014/main" id="{D7738C98-C105-1FD0-B941-3FD7ADE36D2B}"/>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108" name="文本框 107">
            <a:extLst>
              <a:ext uri="{FF2B5EF4-FFF2-40B4-BE49-F238E27FC236}">
                <a16:creationId xmlns:a16="http://schemas.microsoft.com/office/drawing/2014/main" id="{AD3B049F-B1B8-419A-2AFC-F190375BF2FE}"/>
              </a:ext>
            </a:extLst>
          </p:cNvPr>
          <p:cNvSpPr txBox="1"/>
          <p:nvPr/>
        </p:nvSpPr>
        <p:spPr>
          <a:xfrm>
            <a:off x="5133655" y="2247996"/>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109" name="Flowchart: Alternate Process 23">
            <a:extLst>
              <a:ext uri="{FF2B5EF4-FFF2-40B4-BE49-F238E27FC236}">
                <a16:creationId xmlns:a16="http://schemas.microsoft.com/office/drawing/2014/main" id="{04CF70F3-C8AE-567E-B1D2-5E752F7152D1}"/>
              </a:ext>
            </a:extLst>
          </p:cNvPr>
          <p:cNvSpPr/>
          <p:nvPr/>
        </p:nvSpPr>
        <p:spPr>
          <a:xfrm>
            <a:off x="1890740" y="3009885"/>
            <a:ext cx="848777"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110" name="Flowchart: Alternate Process 23">
            <a:extLst>
              <a:ext uri="{FF2B5EF4-FFF2-40B4-BE49-F238E27FC236}">
                <a16:creationId xmlns:a16="http://schemas.microsoft.com/office/drawing/2014/main" id="{CA5584A0-C97E-CB3A-125A-A8395DDBE3A0}"/>
              </a:ext>
            </a:extLst>
          </p:cNvPr>
          <p:cNvSpPr/>
          <p:nvPr/>
        </p:nvSpPr>
        <p:spPr>
          <a:xfrm>
            <a:off x="2839792" y="3004232"/>
            <a:ext cx="848776" cy="340972"/>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管理报告</a:t>
            </a:r>
          </a:p>
        </p:txBody>
      </p:sp>
      <p:sp>
        <p:nvSpPr>
          <p:cNvPr id="111" name="文本框 110">
            <a:extLst>
              <a:ext uri="{FF2B5EF4-FFF2-40B4-BE49-F238E27FC236}">
                <a16:creationId xmlns:a16="http://schemas.microsoft.com/office/drawing/2014/main" id="{DB17ED51-9EA9-CBBD-3BFA-1666BC9C92B8}"/>
              </a:ext>
            </a:extLst>
          </p:cNvPr>
          <p:cNvSpPr txBox="1"/>
          <p:nvPr/>
        </p:nvSpPr>
        <p:spPr>
          <a:xfrm>
            <a:off x="1077340" y="1104585"/>
            <a:ext cx="3532759" cy="109382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中国化工集团有限公司</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是在原化工部所属企业基础上组建的国有企业，在世界</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500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强列</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161</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位，是中国最大基础化学制造企业，包含有化工新材料及特种化学品、农用化学品、石油加工及炼化产品、橡胶轮胎、化工装备和科研设计</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6</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个业务板块。</a:t>
            </a:r>
          </a:p>
        </p:txBody>
      </p:sp>
      <p:grpSp>
        <p:nvGrpSpPr>
          <p:cNvPr id="112" name="组合 111">
            <a:extLst>
              <a:ext uri="{FF2B5EF4-FFF2-40B4-BE49-F238E27FC236}">
                <a16:creationId xmlns:a16="http://schemas.microsoft.com/office/drawing/2014/main" id="{2A1DF628-D7E7-B17B-124B-A04D0AC88BEB}"/>
              </a:ext>
            </a:extLst>
          </p:cNvPr>
          <p:cNvGrpSpPr/>
          <p:nvPr/>
        </p:nvGrpSpPr>
        <p:grpSpPr>
          <a:xfrm>
            <a:off x="485785" y="3512796"/>
            <a:ext cx="4552559" cy="2869092"/>
            <a:chOff x="485785" y="3512796"/>
            <a:chExt cx="4552559" cy="2869092"/>
          </a:xfrm>
        </p:grpSpPr>
        <p:pic>
          <p:nvPicPr>
            <p:cNvPr id="113" name="图片 112">
              <a:extLst>
                <a:ext uri="{FF2B5EF4-FFF2-40B4-BE49-F238E27FC236}">
                  <a16:creationId xmlns:a16="http://schemas.microsoft.com/office/drawing/2014/main" id="{CF37B7A8-0E26-2983-74EB-B8346E54013F}"/>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114" name="矩形 113">
              <a:extLst>
                <a:ext uri="{FF2B5EF4-FFF2-40B4-BE49-F238E27FC236}">
                  <a16:creationId xmlns:a16="http://schemas.microsoft.com/office/drawing/2014/main" id="{D4C96AB1-99F9-E777-1E8A-B88ED55C39F4}"/>
                </a:ext>
              </a:extLst>
            </p:cNvPr>
            <p:cNvSpPr/>
            <p:nvPr/>
          </p:nvSpPr>
          <p:spPr>
            <a:xfrm>
              <a:off x="1036020" y="3817257"/>
              <a:ext cx="3440038"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grpSp>
      <p:sp>
        <p:nvSpPr>
          <p:cNvPr id="115" name="文本框 114">
            <a:extLst>
              <a:ext uri="{FF2B5EF4-FFF2-40B4-BE49-F238E27FC236}">
                <a16:creationId xmlns:a16="http://schemas.microsoft.com/office/drawing/2014/main" id="{5A7BF23B-5D58-B715-A6BB-3C22EFF69EBD}"/>
              </a:ext>
            </a:extLst>
          </p:cNvPr>
          <p:cNvSpPr txBox="1"/>
          <p:nvPr/>
        </p:nvSpPr>
        <p:spPr>
          <a:xfrm>
            <a:off x="5155247" y="5234658"/>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116" name="文本框 115">
            <a:extLst>
              <a:ext uri="{FF2B5EF4-FFF2-40B4-BE49-F238E27FC236}">
                <a16:creationId xmlns:a16="http://schemas.microsoft.com/office/drawing/2014/main" id="{3A121A7A-2EA4-2706-29C0-1FF7AD85B0D7}"/>
              </a:ext>
            </a:extLst>
          </p:cNvPr>
          <p:cNvSpPr txBox="1"/>
          <p:nvPr/>
        </p:nvSpPr>
        <p:spPr>
          <a:xfrm>
            <a:off x="5307727" y="1316776"/>
            <a:ext cx="6360548" cy="82413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集团旗下有法人机构</a:t>
            </a:r>
            <a:r>
              <a:rPr kumimoji="1" lang="en-US"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368</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家，包含</a:t>
            </a:r>
            <a:r>
              <a:rPr kumimoji="1" lang="en-US"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6</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个合并层级，涵盖</a:t>
            </a:r>
            <a:r>
              <a:rPr kumimoji="1" lang="en-US"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9</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家上市子公司，旗下的海外公司使用的准则包括</a:t>
            </a:r>
            <a:r>
              <a:rPr kumimoji="1" lang="en"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PRC</a:t>
            </a:r>
            <a:r>
              <a:rPr kumimoji="1" lang="zh-CN" altLang="e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en"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IFRS</a:t>
            </a:r>
            <a:r>
              <a:rPr kumimoji="1" lang="zh-CN" altLang="e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en"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US-GAAP</a:t>
            </a:r>
            <a:r>
              <a:rPr kumimoji="1" lang="zh-CN" altLang="e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en"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JP-GAAP</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等，子公司使用了包括</a:t>
            </a:r>
            <a:r>
              <a:rPr kumimoji="1" lang="en" altLang="zh-C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SAP</a:t>
            </a:r>
            <a:r>
              <a:rPr kumimoji="1" lang="zh-CN" altLang="en"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1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用友、金蝶、浪潮等软件系统，集团还需每月及时向国资委上报集团月度快报，为了贯彻落实集团要求的数据透视、流程可控等，集团财务报表合并系统需要进行更新迭代，以满足不同情况下的业务要求。</a:t>
            </a:r>
          </a:p>
        </p:txBody>
      </p:sp>
      <p:sp>
        <p:nvSpPr>
          <p:cNvPr id="117" name="文本框 116">
            <a:extLst>
              <a:ext uri="{FF2B5EF4-FFF2-40B4-BE49-F238E27FC236}">
                <a16:creationId xmlns:a16="http://schemas.microsoft.com/office/drawing/2014/main" id="{20466A05-8AB1-FA4F-46F0-BD92E3AD374B}"/>
              </a:ext>
            </a:extLst>
          </p:cNvPr>
          <p:cNvSpPr txBox="1"/>
          <p:nvPr/>
        </p:nvSpPr>
        <p:spPr>
          <a:xfrm>
            <a:off x="5293756" y="5648755"/>
            <a:ext cx="1648011" cy="926920"/>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预制自动权益算法</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通过组织维度及股权关系管理模块，预制财务合并中成本法到权益法自动转换算法</a:t>
            </a:r>
          </a:p>
        </p:txBody>
      </p:sp>
      <p:pic>
        <p:nvPicPr>
          <p:cNvPr id="118" name="图片 117">
            <a:extLst>
              <a:ext uri="{FF2B5EF4-FFF2-40B4-BE49-F238E27FC236}">
                <a16:creationId xmlns:a16="http://schemas.microsoft.com/office/drawing/2014/main" id="{BFC0E6B8-7C78-F507-C4E2-17003B150702}"/>
              </a:ext>
            </a:extLst>
          </p:cNvPr>
          <p:cNvPicPr>
            <a:picLocks noChangeAspect="1"/>
          </p:cNvPicPr>
          <p:nvPr/>
        </p:nvPicPr>
        <p:blipFill>
          <a:blip r:embed="rId4"/>
          <a:stretch>
            <a:fillRect/>
          </a:stretch>
        </p:blipFill>
        <p:spPr>
          <a:xfrm>
            <a:off x="1051994" y="3825304"/>
            <a:ext cx="3416173" cy="1980763"/>
          </a:xfrm>
          <a:prstGeom prst="rect">
            <a:avLst/>
          </a:prstGeom>
        </p:spPr>
      </p:pic>
      <p:sp>
        <p:nvSpPr>
          <p:cNvPr id="120" name="文本框 119">
            <a:extLst>
              <a:ext uri="{FF2B5EF4-FFF2-40B4-BE49-F238E27FC236}">
                <a16:creationId xmlns:a16="http://schemas.microsoft.com/office/drawing/2014/main" id="{A08E5308-1E29-D37A-9996-4FFB99851A4A}"/>
              </a:ext>
            </a:extLst>
          </p:cNvPr>
          <p:cNvSpPr txBox="1"/>
          <p:nvPr/>
        </p:nvSpPr>
        <p:spPr>
          <a:xfrm>
            <a:off x="6921370" y="5648755"/>
            <a:ext cx="1500682" cy="926920"/>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整合异构系统数据</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在多个</a:t>
            </a:r>
            <a:r>
              <a:rPr kumimoji="1" lang="en"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ERP/</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核算系统并存的情况下，帮助集团完成异构系统之间的数据整合</a:t>
            </a:r>
          </a:p>
        </p:txBody>
      </p:sp>
      <p:sp>
        <p:nvSpPr>
          <p:cNvPr id="121" name="文本框 120">
            <a:extLst>
              <a:ext uri="{FF2B5EF4-FFF2-40B4-BE49-F238E27FC236}">
                <a16:creationId xmlns:a16="http://schemas.microsoft.com/office/drawing/2014/main" id="{BE26CF3E-73B1-771B-75DC-CBF025BEADC7}"/>
              </a:ext>
            </a:extLst>
          </p:cNvPr>
          <p:cNvSpPr txBox="1"/>
          <p:nvPr/>
        </p:nvSpPr>
        <p:spPr>
          <a:xfrm>
            <a:off x="8489936" y="5648755"/>
            <a:ext cx="1707058" cy="926920"/>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规范报表体系</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通过规范报表体系，进行全级次合并，简化整体的报表合并流程，提高合并效率，满足管理和监管要求</a:t>
            </a:r>
          </a:p>
        </p:txBody>
      </p:sp>
      <p:sp>
        <p:nvSpPr>
          <p:cNvPr id="122" name="文本框 121">
            <a:extLst>
              <a:ext uri="{FF2B5EF4-FFF2-40B4-BE49-F238E27FC236}">
                <a16:creationId xmlns:a16="http://schemas.microsoft.com/office/drawing/2014/main" id="{3BD622AA-29D3-4D42-7C04-E3210A8A320E}"/>
              </a:ext>
            </a:extLst>
          </p:cNvPr>
          <p:cNvSpPr txBox="1"/>
          <p:nvPr/>
        </p:nvSpPr>
        <p:spPr>
          <a:xfrm>
            <a:off x="10176596" y="5648755"/>
            <a:ext cx="1648011" cy="926920"/>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完善合并流程管理</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帮助实现全集团填报、合并流程监控，合并整体进度监控、集团对账流程监控和披露管理流程监控</a:t>
            </a:r>
          </a:p>
        </p:txBody>
      </p:sp>
      <p:sp>
        <p:nvSpPr>
          <p:cNvPr id="3" name="圆角矩形 167">
            <a:extLst>
              <a:ext uri="{FF2B5EF4-FFF2-40B4-BE49-F238E27FC236}">
                <a16:creationId xmlns:a16="http://schemas.microsoft.com/office/drawing/2014/main" id="{7AEF68B0-EAE9-D6F4-B1EC-A13B7A84E2AC}"/>
              </a:ext>
            </a:extLst>
          </p:cNvPr>
          <p:cNvSpPr/>
          <p:nvPr/>
        </p:nvSpPr>
        <p:spPr>
          <a:xfrm>
            <a:off x="5133593" y="3412917"/>
            <a:ext cx="2264556" cy="1056958"/>
          </a:xfrm>
          <a:prstGeom prst="roundRect">
            <a:avLst>
              <a:gd name="adj" fmla="val 4245"/>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4" name="圆角矩形 168">
            <a:extLst>
              <a:ext uri="{FF2B5EF4-FFF2-40B4-BE49-F238E27FC236}">
                <a16:creationId xmlns:a16="http://schemas.microsoft.com/office/drawing/2014/main" id="{5EA3AA71-F83A-4EFA-1546-5697371426A0}"/>
              </a:ext>
            </a:extLst>
          </p:cNvPr>
          <p:cNvSpPr/>
          <p:nvPr/>
        </p:nvSpPr>
        <p:spPr>
          <a:xfrm>
            <a:off x="7909525" y="3549063"/>
            <a:ext cx="2104996" cy="920813"/>
          </a:xfrm>
          <a:prstGeom prst="roundRect">
            <a:avLst>
              <a:gd name="adj" fmla="val 4245"/>
            </a:avLst>
          </a:prstGeom>
          <a:solidFill>
            <a:srgbClr val="F0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0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8" name="Rectangle 135">
            <a:extLst>
              <a:ext uri="{FF2B5EF4-FFF2-40B4-BE49-F238E27FC236}">
                <a16:creationId xmlns:a16="http://schemas.microsoft.com/office/drawing/2014/main" id="{6E284280-F05B-FB44-0A38-17C239455799}"/>
              </a:ext>
            </a:extLst>
          </p:cNvPr>
          <p:cNvSpPr/>
          <p:nvPr/>
        </p:nvSpPr>
        <p:spPr>
          <a:xfrm>
            <a:off x="6347891" y="2653655"/>
            <a:ext cx="1085642" cy="647164"/>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Rectangle 135">
            <a:extLst>
              <a:ext uri="{FF2B5EF4-FFF2-40B4-BE49-F238E27FC236}">
                <a16:creationId xmlns:a16="http://schemas.microsoft.com/office/drawing/2014/main" id="{DFD773D4-9539-74DA-A716-CBC09E7B953E}"/>
              </a:ext>
            </a:extLst>
          </p:cNvPr>
          <p:cNvSpPr/>
          <p:nvPr/>
        </p:nvSpPr>
        <p:spPr>
          <a:xfrm>
            <a:off x="7557880" y="2653655"/>
            <a:ext cx="1085642" cy="647164"/>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Rectangle 135">
            <a:extLst>
              <a:ext uri="{FF2B5EF4-FFF2-40B4-BE49-F238E27FC236}">
                <a16:creationId xmlns:a16="http://schemas.microsoft.com/office/drawing/2014/main" id="{DC650451-D192-BB16-846D-BCEBF2B326B0}"/>
              </a:ext>
            </a:extLst>
          </p:cNvPr>
          <p:cNvSpPr/>
          <p:nvPr/>
        </p:nvSpPr>
        <p:spPr>
          <a:xfrm>
            <a:off x="8842823" y="2653655"/>
            <a:ext cx="1247276" cy="647164"/>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Rectangle 135">
            <a:extLst>
              <a:ext uri="{FF2B5EF4-FFF2-40B4-BE49-F238E27FC236}">
                <a16:creationId xmlns:a16="http://schemas.microsoft.com/office/drawing/2014/main" id="{A26A76B0-4DE0-288E-1648-50E6B23F68CF}"/>
              </a:ext>
            </a:extLst>
          </p:cNvPr>
          <p:cNvSpPr/>
          <p:nvPr/>
        </p:nvSpPr>
        <p:spPr>
          <a:xfrm>
            <a:off x="10446579" y="2653655"/>
            <a:ext cx="1298154" cy="647164"/>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Rectangle 135">
            <a:extLst>
              <a:ext uri="{FF2B5EF4-FFF2-40B4-BE49-F238E27FC236}">
                <a16:creationId xmlns:a16="http://schemas.microsoft.com/office/drawing/2014/main" id="{143534B9-6C26-DDB8-ED6C-56639EB2B91F}"/>
              </a:ext>
            </a:extLst>
          </p:cNvPr>
          <p:cNvSpPr/>
          <p:nvPr/>
        </p:nvSpPr>
        <p:spPr>
          <a:xfrm>
            <a:off x="5131037" y="2653655"/>
            <a:ext cx="1113923" cy="647164"/>
          </a:xfrm>
          <a:prstGeom prst="roundRect">
            <a:avLst>
              <a:gd name="adj" fmla="val 4617"/>
            </a:avLst>
          </a:prstGeom>
          <a:solidFill>
            <a:schemeClr val="accent1">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3" name="Picture 19" descr="Picture 19">
            <a:extLst>
              <a:ext uri="{FF2B5EF4-FFF2-40B4-BE49-F238E27FC236}">
                <a16:creationId xmlns:a16="http://schemas.microsoft.com/office/drawing/2014/main" id="{A4CD7E4F-03F4-A78A-DFBA-D84BCF131C7F}"/>
              </a:ext>
            </a:extLst>
          </p:cNvPr>
          <p:cNvPicPr>
            <a:picLocks noChangeAspect="1"/>
          </p:cNvPicPr>
          <p:nvPr/>
        </p:nvPicPr>
        <p:blipFill>
          <a:blip r:embed="rId5"/>
          <a:stretch>
            <a:fillRect/>
          </a:stretch>
        </p:blipFill>
        <p:spPr>
          <a:xfrm>
            <a:off x="5248918" y="2877703"/>
            <a:ext cx="899797" cy="387739"/>
          </a:xfrm>
          <a:prstGeom prst="rect">
            <a:avLst/>
          </a:prstGeom>
          <a:ln w="12700">
            <a:miter lim="400000"/>
            <a:headEnd/>
            <a:tailEnd/>
          </a:ln>
        </p:spPr>
      </p:pic>
      <p:grpSp>
        <p:nvGrpSpPr>
          <p:cNvPr id="24" name="AutoShape 51">
            <a:extLst>
              <a:ext uri="{FF2B5EF4-FFF2-40B4-BE49-F238E27FC236}">
                <a16:creationId xmlns:a16="http://schemas.microsoft.com/office/drawing/2014/main" id="{CC300C04-8705-B9A0-A15F-F83D919916F8}"/>
              </a:ext>
            </a:extLst>
          </p:cNvPr>
          <p:cNvGrpSpPr/>
          <p:nvPr/>
        </p:nvGrpSpPr>
        <p:grpSpPr>
          <a:xfrm>
            <a:off x="6307325" y="3848636"/>
            <a:ext cx="944993" cy="246219"/>
            <a:chOff x="0" y="-18179"/>
            <a:chExt cx="1343378" cy="624397"/>
          </a:xfrm>
        </p:grpSpPr>
        <p:grpSp>
          <p:nvGrpSpPr>
            <p:cNvPr id="25" name="成组">
              <a:extLst>
                <a:ext uri="{FF2B5EF4-FFF2-40B4-BE49-F238E27FC236}">
                  <a16:creationId xmlns:a16="http://schemas.microsoft.com/office/drawing/2014/main" id="{53A437F3-AF9D-616A-6798-F70AF6A06D0C}"/>
                </a:ext>
              </a:extLst>
            </p:cNvPr>
            <p:cNvGrpSpPr/>
            <p:nvPr/>
          </p:nvGrpSpPr>
          <p:grpSpPr>
            <a:xfrm>
              <a:off x="0" y="-1"/>
              <a:ext cx="1343378" cy="522703"/>
              <a:chOff x="0" y="-1"/>
              <a:chExt cx="1343378" cy="522702"/>
            </a:xfrm>
          </p:grpSpPr>
          <p:sp>
            <p:nvSpPr>
              <p:cNvPr id="27" name="形状">
                <a:extLst>
                  <a:ext uri="{FF2B5EF4-FFF2-40B4-BE49-F238E27FC236}">
                    <a16:creationId xmlns:a16="http://schemas.microsoft.com/office/drawing/2014/main" id="{547489A0-DE0D-0DA8-DAC0-B2AFF50272A9}"/>
                  </a:ext>
                </a:extLst>
              </p:cNvPr>
              <p:cNvSpPr/>
              <p:nvPr/>
            </p:nvSpPr>
            <p:spPr>
              <a:xfrm>
                <a:off x="0" y="0"/>
                <a:ext cx="1343378" cy="522701"/>
              </a:xfrm>
              <a:custGeom>
                <a:avLst/>
                <a:gdLst/>
                <a:ahLst/>
                <a:cxnLst>
                  <a:cxn ang="0">
                    <a:pos x="wd2" y="hd2"/>
                  </a:cxn>
                  <a:cxn ang="5400000">
                    <a:pos x="wd2" y="hd2"/>
                  </a:cxn>
                  <a:cxn ang="10800000">
                    <a:pos x="wd2" y="hd2"/>
                  </a:cxn>
                  <a:cxn ang="16200000">
                    <a:pos x="wd2" y="hd2"/>
                  </a:cxn>
                </a:cxnLst>
                <a:rect l="0" t="0" r="r" b="b"/>
                <a:pathLst>
                  <a:path w="21600" h="21600" extrusionOk="0">
                    <a:moveTo>
                      <a:pt x="0" y="2700"/>
                    </a:moveTo>
                    <a:cubicBezTo>
                      <a:pt x="0" y="1209"/>
                      <a:pt x="4835" y="0"/>
                      <a:pt x="10800" y="0"/>
                    </a:cubicBezTo>
                    <a:cubicBezTo>
                      <a:pt x="16765" y="0"/>
                      <a:pt x="21600" y="1209"/>
                      <a:pt x="21600" y="2700"/>
                    </a:cubicBezTo>
                    <a:lnTo>
                      <a:pt x="21600" y="18900"/>
                    </a:lnTo>
                    <a:cubicBezTo>
                      <a:pt x="21600" y="20391"/>
                      <a:pt x="16765" y="21600"/>
                      <a:pt x="10800" y="21600"/>
                    </a:cubicBezTo>
                    <a:cubicBezTo>
                      <a:pt x="4835" y="21600"/>
                      <a:pt x="0" y="20391"/>
                      <a:pt x="0" y="18900"/>
                    </a:cubicBezTo>
                    <a:close/>
                  </a:path>
                </a:pathLst>
              </a:custGeom>
              <a:solidFill>
                <a:srgbClr val="815BD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28" name="椭圆形">
                <a:extLst>
                  <a:ext uri="{FF2B5EF4-FFF2-40B4-BE49-F238E27FC236}">
                    <a16:creationId xmlns:a16="http://schemas.microsoft.com/office/drawing/2014/main" id="{E549BC4A-60AF-2983-6D40-5576F2376707}"/>
                  </a:ext>
                </a:extLst>
              </p:cNvPr>
              <p:cNvSpPr/>
              <p:nvPr/>
            </p:nvSpPr>
            <p:spPr>
              <a:xfrm>
                <a:off x="0" y="-1"/>
                <a:ext cx="1343378" cy="130677"/>
              </a:xfrm>
              <a:prstGeom prst="ellipse">
                <a:avLst/>
              </a:prstGeom>
              <a:solidFill>
                <a:srgbClr val="FFFFFF">
                  <a:alpha val="40000"/>
                </a:srgb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grpSp>
        <p:sp>
          <p:nvSpPr>
            <p:cNvPr id="26" name="合并报表系统">
              <a:extLst>
                <a:ext uri="{FF2B5EF4-FFF2-40B4-BE49-F238E27FC236}">
                  <a16:creationId xmlns:a16="http://schemas.microsoft.com/office/drawing/2014/main" id="{29450D72-0D48-0DAE-1F2D-A622E1FE57FB}"/>
                </a:ext>
              </a:extLst>
            </p:cNvPr>
            <p:cNvSpPr txBox="1"/>
            <p:nvPr/>
          </p:nvSpPr>
          <p:spPr>
            <a:xfrm>
              <a:off x="59152" y="-18179"/>
              <a:ext cx="1225075" cy="624397"/>
            </a:xfrm>
            <a:prstGeom prst="rect">
              <a:avLst/>
            </a:prstGeom>
            <a:noFill/>
            <a:ln w="12700" cap="flat">
              <a:noFill/>
              <a:miter lim="400000"/>
            </a:ln>
            <a:effectLst/>
          </p:spPr>
          <p:txBody>
            <a:bodyPr wrap="none" lIns="45719" tIns="45719" rIns="45719" bIns="45719" numCol="1" anchor="ctr">
              <a:spAutoFit/>
            </a:bodyPr>
            <a:lstStyle>
              <a:lvl1pPr algn="ctr">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合并报表系统</a:t>
              </a:r>
              <a:endParaRPr kumimoji="0"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9" name="Text Box 2519">
            <a:extLst>
              <a:ext uri="{FF2B5EF4-FFF2-40B4-BE49-F238E27FC236}">
                <a16:creationId xmlns:a16="http://schemas.microsoft.com/office/drawing/2014/main" id="{E24017DE-231D-7807-A190-A0137B770A79}"/>
              </a:ext>
            </a:extLst>
          </p:cNvPr>
          <p:cNvSpPr txBox="1"/>
          <p:nvPr/>
        </p:nvSpPr>
        <p:spPr>
          <a:xfrm>
            <a:off x="5355455" y="2644390"/>
            <a:ext cx="701487" cy="253916"/>
          </a:xfrm>
          <a:prstGeom prst="rect">
            <a:avLst/>
          </a:prstGeom>
          <a:ln w="12700">
            <a:miter lim="400000"/>
          </a:ln>
        </p:spPr>
        <p:txBody>
          <a:bodyPr lIns="57150" tIns="57150" rIns="57150" bIns="57150">
            <a:spAutoFit/>
          </a:bodyPr>
          <a:lstStyle>
            <a:lvl1pPr algn="ctr" defTabSz="1143000">
              <a:spcBef>
                <a:spcPts val="700"/>
              </a:spcBef>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700"/>
              </a:spcBef>
              <a:spcAft>
                <a:spcPts val="0"/>
              </a:spcAft>
              <a:buClrTx/>
              <a:buSzTx/>
              <a:buFontTx/>
              <a:buNone/>
              <a:tabLst/>
              <a:defRPr/>
            </a:pPr>
            <a:r>
              <a:rPr kumimoji="0" sz="900" b="1"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数据录入</a:t>
            </a:r>
            <a:endParaRPr kumimoji="0"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Text Box 2519">
            <a:extLst>
              <a:ext uri="{FF2B5EF4-FFF2-40B4-BE49-F238E27FC236}">
                <a16:creationId xmlns:a16="http://schemas.microsoft.com/office/drawing/2014/main" id="{7B890BD3-F9DB-EC36-954C-241665F4E905}"/>
              </a:ext>
            </a:extLst>
          </p:cNvPr>
          <p:cNvSpPr txBox="1"/>
          <p:nvPr/>
        </p:nvSpPr>
        <p:spPr>
          <a:xfrm>
            <a:off x="6499379" y="2644390"/>
            <a:ext cx="805848" cy="253916"/>
          </a:xfrm>
          <a:prstGeom prst="rect">
            <a:avLst/>
          </a:prstGeom>
          <a:ln w="12700">
            <a:miter lim="400000"/>
          </a:ln>
        </p:spPr>
        <p:txBody>
          <a:bodyPr lIns="57150" tIns="57150" rIns="57150" bIns="57150">
            <a:spAutoFit/>
          </a:bodyPr>
          <a:lstStyle>
            <a:lvl1pPr algn="ctr" defTabSz="1143000">
              <a:spcBef>
                <a:spcPts val="700"/>
              </a:spcBef>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700"/>
              </a:spcBef>
              <a:spcAft>
                <a:spcPts val="0"/>
              </a:spcAft>
              <a:buClrTx/>
              <a:buSzTx/>
              <a:buFontTx/>
              <a:buNone/>
              <a:tabLst/>
              <a:defRPr/>
            </a:pPr>
            <a:r>
              <a:rPr kumimoji="0" sz="900" b="1"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报表展现</a:t>
            </a:r>
          </a:p>
        </p:txBody>
      </p:sp>
      <p:sp>
        <p:nvSpPr>
          <p:cNvPr id="31" name="Rectangle 109">
            <a:extLst>
              <a:ext uri="{FF2B5EF4-FFF2-40B4-BE49-F238E27FC236}">
                <a16:creationId xmlns:a16="http://schemas.microsoft.com/office/drawing/2014/main" id="{0F59C201-EBF5-CC49-BAC2-91A2F77032A8}"/>
              </a:ext>
            </a:extLst>
          </p:cNvPr>
          <p:cNvSpPr txBox="1"/>
          <p:nvPr/>
        </p:nvSpPr>
        <p:spPr>
          <a:xfrm>
            <a:off x="9104402" y="3825525"/>
            <a:ext cx="793750" cy="238527"/>
          </a:xfrm>
          <a:prstGeom prst="rect">
            <a:avLst/>
          </a:prstGeom>
          <a:ln w="12700">
            <a:miter lim="400000"/>
          </a:ln>
        </p:spPr>
        <p:txBody>
          <a:bodyPr lIns="57150" tIns="57150" rIns="57150" bIns="57150" anchor="ctr">
            <a:spAutoFit/>
          </a:bodyPr>
          <a:lstStyle>
            <a:lvl1pPr defTabSz="1143000">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11430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扩展平台</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2" name="AutoShape 51">
            <a:extLst>
              <a:ext uri="{FF2B5EF4-FFF2-40B4-BE49-F238E27FC236}">
                <a16:creationId xmlns:a16="http://schemas.microsoft.com/office/drawing/2014/main" id="{DB8C88D4-0AEB-9D5D-6C36-18BF72C8580B}"/>
              </a:ext>
            </a:extLst>
          </p:cNvPr>
          <p:cNvGrpSpPr/>
          <p:nvPr/>
        </p:nvGrpSpPr>
        <p:grpSpPr>
          <a:xfrm>
            <a:off x="8112578" y="3818774"/>
            <a:ext cx="860085" cy="258125"/>
            <a:chOff x="0" y="-1"/>
            <a:chExt cx="1020097" cy="546135"/>
          </a:xfrm>
        </p:grpSpPr>
        <p:grpSp>
          <p:nvGrpSpPr>
            <p:cNvPr id="33" name="成组">
              <a:extLst>
                <a:ext uri="{FF2B5EF4-FFF2-40B4-BE49-F238E27FC236}">
                  <a16:creationId xmlns:a16="http://schemas.microsoft.com/office/drawing/2014/main" id="{051D59E5-2B6C-201A-2EFB-8A3CA6F213FD}"/>
                </a:ext>
              </a:extLst>
            </p:cNvPr>
            <p:cNvGrpSpPr/>
            <p:nvPr/>
          </p:nvGrpSpPr>
          <p:grpSpPr>
            <a:xfrm>
              <a:off x="0" y="-1"/>
              <a:ext cx="1020097" cy="507846"/>
              <a:chOff x="0" y="0"/>
              <a:chExt cx="1020095" cy="507845"/>
            </a:xfrm>
          </p:grpSpPr>
          <p:sp>
            <p:nvSpPr>
              <p:cNvPr id="35" name="形状">
                <a:extLst>
                  <a:ext uri="{FF2B5EF4-FFF2-40B4-BE49-F238E27FC236}">
                    <a16:creationId xmlns:a16="http://schemas.microsoft.com/office/drawing/2014/main" id="{6D73443D-6A98-88B8-A462-91CF3264735F}"/>
                  </a:ext>
                </a:extLst>
              </p:cNvPr>
              <p:cNvSpPr/>
              <p:nvPr/>
            </p:nvSpPr>
            <p:spPr>
              <a:xfrm>
                <a:off x="0" y="-1"/>
                <a:ext cx="1020096" cy="507847"/>
              </a:xfrm>
              <a:custGeom>
                <a:avLst/>
                <a:gdLst/>
                <a:ahLst/>
                <a:cxnLst>
                  <a:cxn ang="0">
                    <a:pos x="wd2" y="hd2"/>
                  </a:cxn>
                  <a:cxn ang="5400000">
                    <a:pos x="wd2" y="hd2"/>
                  </a:cxn>
                  <a:cxn ang="10800000">
                    <a:pos x="wd2" y="hd2"/>
                  </a:cxn>
                  <a:cxn ang="16200000">
                    <a:pos x="wd2" y="hd2"/>
                  </a:cxn>
                </a:cxnLst>
                <a:rect l="0" t="0" r="r" b="b"/>
                <a:pathLst>
                  <a:path w="21600" h="21600" extrusionOk="0">
                    <a:moveTo>
                      <a:pt x="0" y="2700"/>
                    </a:moveTo>
                    <a:cubicBezTo>
                      <a:pt x="0" y="1209"/>
                      <a:pt x="4835" y="0"/>
                      <a:pt x="10800" y="0"/>
                    </a:cubicBezTo>
                    <a:cubicBezTo>
                      <a:pt x="16765" y="0"/>
                      <a:pt x="21600" y="1209"/>
                      <a:pt x="21600" y="2700"/>
                    </a:cubicBezTo>
                    <a:lnTo>
                      <a:pt x="21600" y="18900"/>
                    </a:lnTo>
                    <a:cubicBezTo>
                      <a:pt x="21600" y="20391"/>
                      <a:pt x="16765" y="21600"/>
                      <a:pt x="10800" y="21600"/>
                    </a:cubicBezTo>
                    <a:cubicBezTo>
                      <a:pt x="4835" y="21600"/>
                      <a:pt x="0" y="20391"/>
                      <a:pt x="0" y="18900"/>
                    </a:cubicBezTo>
                    <a:close/>
                  </a:path>
                </a:pathLst>
              </a:custGeom>
              <a:solidFill>
                <a:srgbClr val="815BD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36" name="椭圆形">
                <a:extLst>
                  <a:ext uri="{FF2B5EF4-FFF2-40B4-BE49-F238E27FC236}">
                    <a16:creationId xmlns:a16="http://schemas.microsoft.com/office/drawing/2014/main" id="{78B8BB66-174A-6D4B-73D2-0191924FD316}"/>
                  </a:ext>
                </a:extLst>
              </p:cNvPr>
              <p:cNvSpPr/>
              <p:nvPr/>
            </p:nvSpPr>
            <p:spPr>
              <a:xfrm>
                <a:off x="0" y="-1"/>
                <a:ext cx="1020096" cy="126964"/>
              </a:xfrm>
              <a:prstGeom prst="ellipse">
                <a:avLst/>
              </a:prstGeom>
              <a:solidFill>
                <a:srgbClr val="FFFFFF">
                  <a:alpha val="40000"/>
                </a:srgb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grpSp>
        <p:sp>
          <p:nvSpPr>
            <p:cNvPr id="34" name="数据同步">
              <a:extLst>
                <a:ext uri="{FF2B5EF4-FFF2-40B4-BE49-F238E27FC236}">
                  <a16:creationId xmlns:a16="http://schemas.microsoft.com/office/drawing/2014/main" id="{0A11D473-810E-01BD-6050-9FF53F669844}"/>
                </a:ext>
              </a:extLst>
            </p:cNvPr>
            <p:cNvSpPr txBox="1"/>
            <p:nvPr/>
          </p:nvSpPr>
          <p:spPr>
            <a:xfrm>
              <a:off x="151097" y="25191"/>
              <a:ext cx="717902" cy="520943"/>
            </a:xfrm>
            <a:prstGeom prst="rect">
              <a:avLst/>
            </a:prstGeom>
            <a:noFill/>
            <a:ln w="12700" cap="flat">
              <a:noFill/>
              <a:miter lim="400000"/>
            </a:ln>
            <a:effectLst/>
          </p:spPr>
          <p:txBody>
            <a:bodyPr wrap="none" lIns="45719" tIns="45719" rIns="45719" bIns="45719" numCol="1" anchor="ctr">
              <a:spAutoFit/>
            </a:bodyPr>
            <a:lstStyle>
              <a:lvl1pPr algn="ctr">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数据同步</a:t>
              </a:r>
            </a:p>
          </p:txBody>
        </p:sp>
      </p:grpSp>
      <p:sp>
        <p:nvSpPr>
          <p:cNvPr id="37" name="Text Box 2519">
            <a:extLst>
              <a:ext uri="{FF2B5EF4-FFF2-40B4-BE49-F238E27FC236}">
                <a16:creationId xmlns:a16="http://schemas.microsoft.com/office/drawing/2014/main" id="{3D641EED-A7A7-BD62-9DCE-E81BF1F43837}"/>
              </a:ext>
            </a:extLst>
          </p:cNvPr>
          <p:cNvSpPr txBox="1"/>
          <p:nvPr/>
        </p:nvSpPr>
        <p:spPr>
          <a:xfrm>
            <a:off x="9049691" y="2644390"/>
            <a:ext cx="773510" cy="253916"/>
          </a:xfrm>
          <a:prstGeom prst="rect">
            <a:avLst/>
          </a:prstGeom>
          <a:ln w="12700">
            <a:miter lim="400000"/>
          </a:ln>
        </p:spPr>
        <p:txBody>
          <a:bodyPr lIns="57150" tIns="57150" rIns="57150" bIns="57150">
            <a:spAutoFit/>
          </a:bodyPr>
          <a:lstStyle>
            <a:lvl1pPr algn="ctr" defTabSz="1143000">
              <a:spcBef>
                <a:spcPts val="700"/>
              </a:spcBef>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700"/>
              </a:spcBef>
              <a:spcAft>
                <a:spcPts val="0"/>
              </a:spcAft>
              <a:buClrTx/>
              <a:buSzTx/>
              <a:buFontTx/>
              <a:buNone/>
              <a:tabLst/>
              <a:defRPr/>
            </a:pPr>
            <a:r>
              <a:rPr kumimoji="0" sz="900" b="1"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工作底稿</a:t>
            </a:r>
            <a:endParaRPr kumimoji="0"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Rectangle 135">
            <a:extLst>
              <a:ext uri="{FF2B5EF4-FFF2-40B4-BE49-F238E27FC236}">
                <a16:creationId xmlns:a16="http://schemas.microsoft.com/office/drawing/2014/main" id="{623C98DD-BFE5-DE90-BCBA-D497E314648C}"/>
              </a:ext>
            </a:extLst>
          </p:cNvPr>
          <p:cNvSpPr/>
          <p:nvPr/>
        </p:nvSpPr>
        <p:spPr>
          <a:xfrm>
            <a:off x="10569857" y="3595598"/>
            <a:ext cx="1213077" cy="409043"/>
          </a:xfrm>
          <a:prstGeom prst="roundRect">
            <a:avLst>
              <a:gd name="adj" fmla="val 9330"/>
            </a:avLst>
          </a:prstGeom>
          <a:solidFill>
            <a:schemeClr val="accent2">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Rectangle 135">
            <a:extLst>
              <a:ext uri="{FF2B5EF4-FFF2-40B4-BE49-F238E27FC236}">
                <a16:creationId xmlns:a16="http://schemas.microsoft.com/office/drawing/2014/main" id="{65D06F53-3FBA-CEA0-ED01-767B96738E1C}"/>
              </a:ext>
            </a:extLst>
          </p:cNvPr>
          <p:cNvSpPr/>
          <p:nvPr/>
        </p:nvSpPr>
        <p:spPr>
          <a:xfrm>
            <a:off x="10564527" y="4060832"/>
            <a:ext cx="1213077" cy="409043"/>
          </a:xfrm>
          <a:prstGeom prst="roundRect">
            <a:avLst>
              <a:gd name="adj" fmla="val 7862"/>
            </a:avLst>
          </a:prstGeom>
          <a:solidFill>
            <a:schemeClr val="accent2">
              <a:lumMod val="20000"/>
              <a:lumOff val="80000"/>
            </a:schemeClr>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 name="Text Box 2519">
            <a:extLst>
              <a:ext uri="{FF2B5EF4-FFF2-40B4-BE49-F238E27FC236}">
                <a16:creationId xmlns:a16="http://schemas.microsoft.com/office/drawing/2014/main" id="{36A8B801-3F29-5406-2850-E4B1F30BE69C}"/>
              </a:ext>
            </a:extLst>
          </p:cNvPr>
          <p:cNvSpPr txBox="1"/>
          <p:nvPr/>
        </p:nvSpPr>
        <p:spPr>
          <a:xfrm>
            <a:off x="10666715" y="2644390"/>
            <a:ext cx="858447" cy="253916"/>
          </a:xfrm>
          <a:prstGeom prst="rect">
            <a:avLst/>
          </a:prstGeom>
          <a:ln w="12700">
            <a:miter lim="400000"/>
          </a:ln>
        </p:spPr>
        <p:txBody>
          <a:bodyPr lIns="57150" tIns="57150" rIns="57150" bIns="57150">
            <a:spAutoFit/>
          </a:bodyPr>
          <a:lstStyle>
            <a:lvl1pPr algn="ctr" defTabSz="1143000">
              <a:spcBef>
                <a:spcPts val="700"/>
              </a:spcBef>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700"/>
              </a:spcBef>
              <a:spcAft>
                <a:spcPts val="0"/>
              </a:spcAft>
              <a:buClrTx/>
              <a:buSzTx/>
              <a:buFontTx/>
              <a:buNone/>
              <a:tabLst/>
              <a:defRPr/>
            </a:pPr>
            <a:r>
              <a:rPr kumimoji="0" sz="900" b="1"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报告披露</a:t>
            </a:r>
            <a:endParaRPr kumimoji="0" sz="900" b="1"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41" name="Picture 3" descr="Picture 3">
            <a:extLst>
              <a:ext uri="{FF2B5EF4-FFF2-40B4-BE49-F238E27FC236}">
                <a16:creationId xmlns:a16="http://schemas.microsoft.com/office/drawing/2014/main" id="{F51C1A96-1AB3-FE2E-CA0A-587E8371D279}"/>
              </a:ext>
            </a:extLst>
          </p:cNvPr>
          <p:cNvPicPr>
            <a:picLocks noChangeAspect="1"/>
          </p:cNvPicPr>
          <p:nvPr/>
        </p:nvPicPr>
        <p:blipFill>
          <a:blip r:embed="rId6"/>
          <a:stretch>
            <a:fillRect/>
          </a:stretch>
        </p:blipFill>
        <p:spPr>
          <a:xfrm>
            <a:off x="6451828" y="2877702"/>
            <a:ext cx="849210" cy="387823"/>
          </a:xfrm>
          <a:prstGeom prst="rect">
            <a:avLst/>
          </a:prstGeom>
          <a:ln w="12700">
            <a:miter lim="400000"/>
            <a:headEnd/>
            <a:tailEnd/>
          </a:ln>
        </p:spPr>
      </p:pic>
      <p:pic>
        <p:nvPicPr>
          <p:cNvPr id="42" name="Picture 3" descr="Picture 3">
            <a:extLst>
              <a:ext uri="{FF2B5EF4-FFF2-40B4-BE49-F238E27FC236}">
                <a16:creationId xmlns:a16="http://schemas.microsoft.com/office/drawing/2014/main" id="{B9E72E59-FB55-AE62-6C57-EECA8D50D22B}"/>
              </a:ext>
            </a:extLst>
          </p:cNvPr>
          <p:cNvPicPr>
            <a:picLocks noChangeAspect="1"/>
          </p:cNvPicPr>
          <p:nvPr/>
        </p:nvPicPr>
        <p:blipFill>
          <a:blip r:embed="rId7"/>
          <a:stretch>
            <a:fillRect/>
          </a:stretch>
        </p:blipFill>
        <p:spPr>
          <a:xfrm>
            <a:off x="11057369" y="3636586"/>
            <a:ext cx="630283" cy="308228"/>
          </a:xfrm>
          <a:prstGeom prst="rect">
            <a:avLst/>
          </a:prstGeom>
          <a:ln w="12700">
            <a:miter lim="400000"/>
            <a:headEnd/>
            <a:tailEnd/>
          </a:ln>
        </p:spPr>
      </p:pic>
      <p:pic>
        <p:nvPicPr>
          <p:cNvPr id="43" name="Picture 2" descr="Picture 2">
            <a:extLst>
              <a:ext uri="{FF2B5EF4-FFF2-40B4-BE49-F238E27FC236}">
                <a16:creationId xmlns:a16="http://schemas.microsoft.com/office/drawing/2014/main" id="{BC6DFF69-88FE-1F8E-36E7-7464F39BF2E2}"/>
              </a:ext>
            </a:extLst>
          </p:cNvPr>
          <p:cNvPicPr>
            <a:picLocks noChangeAspect="1"/>
          </p:cNvPicPr>
          <p:nvPr/>
        </p:nvPicPr>
        <p:blipFill>
          <a:blip r:embed="rId8"/>
          <a:stretch>
            <a:fillRect/>
          </a:stretch>
        </p:blipFill>
        <p:spPr>
          <a:xfrm>
            <a:off x="11066418" y="4099977"/>
            <a:ext cx="628195" cy="339130"/>
          </a:xfrm>
          <a:prstGeom prst="rect">
            <a:avLst/>
          </a:prstGeom>
          <a:ln w="12700">
            <a:miter lim="400000"/>
            <a:headEnd/>
            <a:tailEnd/>
          </a:ln>
        </p:spPr>
      </p:pic>
      <p:sp>
        <p:nvSpPr>
          <p:cNvPr id="44" name="圆角矩形">
            <a:extLst>
              <a:ext uri="{FF2B5EF4-FFF2-40B4-BE49-F238E27FC236}">
                <a16:creationId xmlns:a16="http://schemas.microsoft.com/office/drawing/2014/main" id="{06171C30-3563-0CD2-0300-38DF2B59DE49}"/>
              </a:ext>
            </a:extLst>
          </p:cNvPr>
          <p:cNvSpPr/>
          <p:nvPr/>
        </p:nvSpPr>
        <p:spPr>
          <a:xfrm>
            <a:off x="6973134" y="4761686"/>
            <a:ext cx="462856" cy="203933"/>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5" name="SAP">
            <a:extLst>
              <a:ext uri="{FF2B5EF4-FFF2-40B4-BE49-F238E27FC236}">
                <a16:creationId xmlns:a16="http://schemas.microsoft.com/office/drawing/2014/main" id="{A896A381-B593-BDE7-0347-51D15490660A}"/>
              </a:ext>
            </a:extLst>
          </p:cNvPr>
          <p:cNvSpPr txBox="1"/>
          <p:nvPr/>
        </p:nvSpPr>
        <p:spPr>
          <a:xfrm>
            <a:off x="6990894" y="4786709"/>
            <a:ext cx="427337" cy="153888"/>
          </a:xfrm>
          <a:prstGeom prst="rect">
            <a:avLst/>
          </a:prstGeom>
          <a:noFill/>
          <a:ln w="12700" cap="flat">
            <a:noFill/>
            <a:miter lim="400000"/>
          </a:ln>
          <a:effectLst/>
        </p:spPr>
        <p:txBody>
          <a:bodyPr wrap="square" lIns="0" tIns="0" rIns="0" bIns="0" numCol="1"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SAP</a:t>
            </a:r>
          </a:p>
        </p:txBody>
      </p:sp>
      <p:sp>
        <p:nvSpPr>
          <p:cNvPr id="46" name="圆角矩形">
            <a:extLst>
              <a:ext uri="{FF2B5EF4-FFF2-40B4-BE49-F238E27FC236}">
                <a16:creationId xmlns:a16="http://schemas.microsoft.com/office/drawing/2014/main" id="{819FCEB0-BF36-7EC3-70CF-6123F4E3D551}"/>
              </a:ext>
            </a:extLst>
          </p:cNvPr>
          <p:cNvSpPr/>
          <p:nvPr/>
        </p:nvSpPr>
        <p:spPr>
          <a:xfrm>
            <a:off x="7703228" y="4761686"/>
            <a:ext cx="462856" cy="203933"/>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47" name="手工">
            <a:extLst>
              <a:ext uri="{FF2B5EF4-FFF2-40B4-BE49-F238E27FC236}">
                <a16:creationId xmlns:a16="http://schemas.microsoft.com/office/drawing/2014/main" id="{FB6EF8DD-FD46-14A5-B405-4F3551269993}"/>
              </a:ext>
            </a:extLst>
          </p:cNvPr>
          <p:cNvSpPr txBox="1"/>
          <p:nvPr/>
        </p:nvSpPr>
        <p:spPr>
          <a:xfrm>
            <a:off x="7720987" y="4786709"/>
            <a:ext cx="427337" cy="153888"/>
          </a:xfrm>
          <a:prstGeom prst="rect">
            <a:avLst/>
          </a:prstGeom>
          <a:noFill/>
          <a:ln w="12700" cap="flat">
            <a:noFill/>
            <a:miter lim="400000"/>
          </a:ln>
          <a:effectLst/>
        </p:spPr>
        <p:txBody>
          <a:bodyPr wrap="square" lIns="0" tIns="0" rIns="0" bIns="0" numCol="1"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手工</a:t>
            </a:r>
          </a:p>
        </p:txBody>
      </p:sp>
      <p:sp>
        <p:nvSpPr>
          <p:cNvPr id="48" name="圆角矩形">
            <a:extLst>
              <a:ext uri="{FF2B5EF4-FFF2-40B4-BE49-F238E27FC236}">
                <a16:creationId xmlns:a16="http://schemas.microsoft.com/office/drawing/2014/main" id="{E7CC327C-6739-D316-07AA-C99C21361F21}"/>
              </a:ext>
            </a:extLst>
          </p:cNvPr>
          <p:cNvSpPr/>
          <p:nvPr/>
        </p:nvSpPr>
        <p:spPr>
          <a:xfrm>
            <a:off x="8737304" y="4761686"/>
            <a:ext cx="462856" cy="203933"/>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49" name="用友">
            <a:extLst>
              <a:ext uri="{FF2B5EF4-FFF2-40B4-BE49-F238E27FC236}">
                <a16:creationId xmlns:a16="http://schemas.microsoft.com/office/drawing/2014/main" id="{0703FB2D-6D08-BF82-F713-4909B63A99A7}"/>
              </a:ext>
            </a:extLst>
          </p:cNvPr>
          <p:cNvSpPr txBox="1"/>
          <p:nvPr/>
        </p:nvSpPr>
        <p:spPr>
          <a:xfrm>
            <a:off x="8755064" y="4786709"/>
            <a:ext cx="427337" cy="153888"/>
          </a:xfrm>
          <a:prstGeom prst="rect">
            <a:avLst/>
          </a:prstGeom>
          <a:noFill/>
          <a:ln w="12700" cap="flat">
            <a:noFill/>
            <a:miter lim="400000"/>
          </a:ln>
          <a:effectLst/>
        </p:spPr>
        <p:txBody>
          <a:bodyPr wrap="square" lIns="0" tIns="0" rIns="0" bIns="0" numCol="1"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用友</a:t>
            </a:r>
          </a:p>
        </p:txBody>
      </p:sp>
      <p:sp>
        <p:nvSpPr>
          <p:cNvPr id="50" name="圆角矩形">
            <a:extLst>
              <a:ext uri="{FF2B5EF4-FFF2-40B4-BE49-F238E27FC236}">
                <a16:creationId xmlns:a16="http://schemas.microsoft.com/office/drawing/2014/main" id="{E4CC76D4-F1A6-CDC6-ED02-D4F5FE087F42}"/>
              </a:ext>
            </a:extLst>
          </p:cNvPr>
          <p:cNvSpPr/>
          <p:nvPr/>
        </p:nvSpPr>
        <p:spPr>
          <a:xfrm>
            <a:off x="9384680" y="4761686"/>
            <a:ext cx="462856" cy="203933"/>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51" name="金蝶">
            <a:extLst>
              <a:ext uri="{FF2B5EF4-FFF2-40B4-BE49-F238E27FC236}">
                <a16:creationId xmlns:a16="http://schemas.microsoft.com/office/drawing/2014/main" id="{4876466A-D89E-469E-5FF4-B76563529082}"/>
              </a:ext>
            </a:extLst>
          </p:cNvPr>
          <p:cNvSpPr txBox="1"/>
          <p:nvPr/>
        </p:nvSpPr>
        <p:spPr>
          <a:xfrm>
            <a:off x="9402439" y="4786709"/>
            <a:ext cx="427337" cy="153888"/>
          </a:xfrm>
          <a:prstGeom prst="rect">
            <a:avLst/>
          </a:prstGeom>
          <a:noFill/>
          <a:ln w="12700" cap="flat">
            <a:noFill/>
            <a:miter lim="400000"/>
          </a:ln>
          <a:effectLst/>
        </p:spPr>
        <p:txBody>
          <a:bodyPr wrap="square" lIns="0" tIns="0" rIns="0" bIns="0" numCol="1"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金蝶</a:t>
            </a:r>
          </a:p>
        </p:txBody>
      </p:sp>
      <p:sp>
        <p:nvSpPr>
          <p:cNvPr id="52" name="圆角矩形">
            <a:extLst>
              <a:ext uri="{FF2B5EF4-FFF2-40B4-BE49-F238E27FC236}">
                <a16:creationId xmlns:a16="http://schemas.microsoft.com/office/drawing/2014/main" id="{871647B7-4455-8636-FF4F-9EC2078BB29C}"/>
              </a:ext>
            </a:extLst>
          </p:cNvPr>
          <p:cNvSpPr/>
          <p:nvPr/>
        </p:nvSpPr>
        <p:spPr>
          <a:xfrm>
            <a:off x="10001483" y="4761686"/>
            <a:ext cx="462856" cy="203933"/>
          </a:xfrm>
          <a:prstGeom prst="roundRect">
            <a:avLst>
              <a:gd name="adj" fmla="val 16667"/>
            </a:avLst>
          </a:prstGeom>
          <a:solidFill>
            <a:schemeClr val="accent1">
              <a:lumMod val="20000"/>
              <a:lumOff val="80000"/>
            </a:scheme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191848"/>
              </a:solidFill>
              <a:effectLst/>
              <a:uLnTx/>
              <a:uFillTx/>
              <a:latin typeface="等线"/>
              <a:ea typeface="+mn-ea"/>
              <a:cs typeface="+mn-cs"/>
            </a:endParaRPr>
          </a:p>
        </p:txBody>
      </p:sp>
      <p:sp>
        <p:nvSpPr>
          <p:cNvPr id="53" name="其他">
            <a:extLst>
              <a:ext uri="{FF2B5EF4-FFF2-40B4-BE49-F238E27FC236}">
                <a16:creationId xmlns:a16="http://schemas.microsoft.com/office/drawing/2014/main" id="{AE60800E-AA42-C686-EA13-31BBA7DD806A}"/>
              </a:ext>
            </a:extLst>
          </p:cNvPr>
          <p:cNvSpPr txBox="1"/>
          <p:nvPr/>
        </p:nvSpPr>
        <p:spPr>
          <a:xfrm>
            <a:off x="10019242" y="4786709"/>
            <a:ext cx="427337" cy="153888"/>
          </a:xfrm>
          <a:prstGeom prst="rect">
            <a:avLst/>
          </a:prstGeom>
          <a:noFill/>
          <a:ln w="12700" cap="flat">
            <a:noFill/>
            <a:miter lim="400000"/>
          </a:ln>
          <a:effectLst/>
        </p:spPr>
        <p:txBody>
          <a:bodyPr wrap="square" lIns="0" tIns="0" rIns="0" bIns="0" numCol="1" anchor="ctr">
            <a:spAutoFit/>
          </a:bodyPr>
          <a:lstStyle>
            <a:lvl1pPr algn="ctr">
              <a:defRPr sz="12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其他</a:t>
            </a:r>
          </a:p>
        </p:txBody>
      </p:sp>
      <p:grpSp>
        <p:nvGrpSpPr>
          <p:cNvPr id="54" name="流程图: 磁盘 119">
            <a:extLst>
              <a:ext uri="{FF2B5EF4-FFF2-40B4-BE49-F238E27FC236}">
                <a16:creationId xmlns:a16="http://schemas.microsoft.com/office/drawing/2014/main" id="{05DD8A4D-DC1A-D95B-4DDB-C7BB38499429}"/>
              </a:ext>
            </a:extLst>
          </p:cNvPr>
          <p:cNvGrpSpPr/>
          <p:nvPr/>
        </p:nvGrpSpPr>
        <p:grpSpPr>
          <a:xfrm>
            <a:off x="5369063" y="4109717"/>
            <a:ext cx="1785850" cy="273874"/>
            <a:chOff x="-1" y="-1"/>
            <a:chExt cx="2118095" cy="579457"/>
          </a:xfrm>
        </p:grpSpPr>
        <p:grpSp>
          <p:nvGrpSpPr>
            <p:cNvPr id="55" name="成组">
              <a:extLst>
                <a:ext uri="{FF2B5EF4-FFF2-40B4-BE49-F238E27FC236}">
                  <a16:creationId xmlns:a16="http://schemas.microsoft.com/office/drawing/2014/main" id="{2363CFB0-F0B4-6FB7-27E7-76E302F123C1}"/>
                </a:ext>
              </a:extLst>
            </p:cNvPr>
            <p:cNvGrpSpPr/>
            <p:nvPr/>
          </p:nvGrpSpPr>
          <p:grpSpPr>
            <a:xfrm>
              <a:off x="-1" y="-1"/>
              <a:ext cx="2118095" cy="579457"/>
              <a:chOff x="0" y="0"/>
              <a:chExt cx="2118094" cy="579454"/>
            </a:xfrm>
          </p:grpSpPr>
          <p:sp>
            <p:nvSpPr>
              <p:cNvPr id="57" name="形状">
                <a:extLst>
                  <a:ext uri="{FF2B5EF4-FFF2-40B4-BE49-F238E27FC236}">
                    <a16:creationId xmlns:a16="http://schemas.microsoft.com/office/drawing/2014/main" id="{986D9C24-BA8C-6DC8-2010-AF9F1A66B003}"/>
                  </a:ext>
                </a:extLst>
              </p:cNvPr>
              <p:cNvSpPr/>
              <p:nvPr/>
            </p:nvSpPr>
            <p:spPr>
              <a:xfrm>
                <a:off x="-1" y="-1"/>
                <a:ext cx="2118095" cy="579456"/>
              </a:xfrm>
              <a:custGeom>
                <a:avLst/>
                <a:gdLst/>
                <a:ahLst/>
                <a:cxnLst>
                  <a:cxn ang="0">
                    <a:pos x="wd2" y="hd2"/>
                  </a:cxn>
                  <a:cxn ang="5400000">
                    <a:pos x="wd2" y="hd2"/>
                  </a:cxn>
                  <a:cxn ang="10800000">
                    <a:pos x="wd2" y="hd2"/>
                  </a:cxn>
                  <a:cxn ang="16200000">
                    <a:pos x="wd2" y="hd2"/>
                  </a:cxn>
                </a:cxnLst>
                <a:rect l="0" t="0" r="r" b="b"/>
                <a:pathLst>
                  <a:path w="21600" h="21600" extrusionOk="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path>
                </a:pathLst>
              </a:custGeom>
              <a:solidFill>
                <a:schemeClr val="accent1"/>
              </a:solidFill>
              <a:ln w="12700" cap="flat">
                <a:noFill/>
                <a:miter lim="400000"/>
              </a:ln>
              <a:effectLst/>
            </p:spPr>
            <p:txBody>
              <a:bodyPr wrap="square" lIns="45719" tIns="45719" rIns="45719" bIns="45719" numCol="1" anchor="ctr">
                <a:noAutofit/>
              </a:bodyPr>
              <a:lstStyle/>
              <a:p>
                <a:pPr marL="0" marR="0" lvl="0" indent="0" algn="ctr" defTabSz="1143000" rtl="0" eaLnBrk="1" fontAlgn="auto" latinLnBrk="0" hangingPunct="1">
                  <a:lnSpc>
                    <a:spcPct val="100000"/>
                  </a:lnSpc>
                  <a:spcBef>
                    <a:spcPts val="0"/>
                  </a:spcBef>
                  <a:spcAft>
                    <a:spcPts val="0"/>
                  </a:spcAft>
                  <a:buClrTx/>
                  <a:buSzTx/>
                  <a:buFontTx/>
                  <a:buNone/>
                  <a:tabLst/>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形状">
                <a:extLst>
                  <a:ext uri="{FF2B5EF4-FFF2-40B4-BE49-F238E27FC236}">
                    <a16:creationId xmlns:a16="http://schemas.microsoft.com/office/drawing/2014/main" id="{485EC68F-F34B-D769-3C75-445F6B8D8C02}"/>
                  </a:ext>
                </a:extLst>
              </p:cNvPr>
              <p:cNvSpPr/>
              <p:nvPr/>
            </p:nvSpPr>
            <p:spPr>
              <a:xfrm>
                <a:off x="-1" y="-1"/>
                <a:ext cx="2118095" cy="579456"/>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path>
                </a:pathLst>
              </a:custGeom>
              <a:noFill/>
              <a:ln w="12700" cap="flat">
                <a:solidFill>
                  <a:srgbClr val="FFFFFF"/>
                </a:solidFill>
                <a:prstDash val="solid"/>
                <a:miter lim="800000"/>
              </a:ln>
              <a:effectLst/>
            </p:spPr>
            <p:txBody>
              <a:bodyPr wrap="square" lIns="45719" tIns="45719" rIns="45719" bIns="45719" numCol="1" anchor="ctr">
                <a:noAutofit/>
              </a:bodyPr>
              <a:lstStyle/>
              <a:p>
                <a:pPr marL="0" marR="0" lvl="0" indent="0" algn="ctr" defTabSz="1143000" rtl="0" eaLnBrk="1" fontAlgn="auto" latinLnBrk="0" hangingPunct="1">
                  <a:lnSpc>
                    <a:spcPct val="100000"/>
                  </a:lnSpc>
                  <a:spcBef>
                    <a:spcPts val="0"/>
                  </a:spcBef>
                  <a:spcAft>
                    <a:spcPts val="0"/>
                  </a:spcAft>
                  <a:buClrTx/>
                  <a:buSzTx/>
                  <a:buFontTx/>
                  <a:buNone/>
                  <a:tabLst/>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6" name="SAP-BW数据仓库">
              <a:extLst>
                <a:ext uri="{FF2B5EF4-FFF2-40B4-BE49-F238E27FC236}">
                  <a16:creationId xmlns:a16="http://schemas.microsoft.com/office/drawing/2014/main" id="{686327A8-87D6-447E-EE61-FFE7EB744C93}"/>
                </a:ext>
              </a:extLst>
            </p:cNvPr>
            <p:cNvSpPr txBox="1"/>
            <p:nvPr/>
          </p:nvSpPr>
          <p:spPr>
            <a:xfrm>
              <a:off x="6349" y="175219"/>
              <a:ext cx="2105395" cy="325593"/>
            </a:xfrm>
            <a:prstGeom prst="rect">
              <a:avLst/>
            </a:prstGeom>
            <a:noFill/>
            <a:ln w="12700" cap="flat">
              <a:noFill/>
              <a:miter lim="400000"/>
            </a:ln>
            <a:effectLst/>
          </p:spPr>
          <p:txBody>
            <a:bodyPr wrap="square" lIns="0" tIns="0" rIns="0" bIns="0" numCol="1" anchor="ctr">
              <a:spAutoFit/>
            </a:bodyPr>
            <a:lstStyle/>
            <a:p>
              <a:pPr marL="0" marR="0" lvl="0" indent="0" algn="ctr" defTabSz="1143000" rtl="0" eaLnBrk="1" fontAlgn="auto" latinLnBrk="0" hangingPunct="1">
                <a:lnSpc>
                  <a:spcPct val="100000"/>
                </a:lnSpc>
                <a:spcBef>
                  <a:spcPts val="0"/>
                </a:spcBef>
                <a:spcAft>
                  <a:spcPts val="0"/>
                </a:spcAft>
                <a:buClrTx/>
                <a:buSzTx/>
                <a:buFontTx/>
                <a:buNone/>
                <a:tabLst/>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SAP-</a:t>
              </a:r>
              <a:r>
                <a:rPr kumimoji="0" sz="1000" b="0" i="0" u="none" strike="noStrike" kern="1200" cap="none" spc="0" normalizeH="0" baseline="0" noProof="0" dirty="0" err="1">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BW数据仓库</a:t>
              </a:r>
              <a:endParaRPr kumimoji="0" sz="1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9" name="流程图: 磁盘 120">
            <a:extLst>
              <a:ext uri="{FF2B5EF4-FFF2-40B4-BE49-F238E27FC236}">
                <a16:creationId xmlns:a16="http://schemas.microsoft.com/office/drawing/2014/main" id="{C419BBB6-4205-40DB-FA0A-98C2675F66CE}"/>
              </a:ext>
            </a:extLst>
          </p:cNvPr>
          <p:cNvGrpSpPr/>
          <p:nvPr/>
        </p:nvGrpSpPr>
        <p:grpSpPr>
          <a:xfrm>
            <a:off x="8272684" y="4123256"/>
            <a:ext cx="1449171" cy="273874"/>
            <a:chOff x="-1" y="-1"/>
            <a:chExt cx="1718780" cy="579457"/>
          </a:xfrm>
        </p:grpSpPr>
        <p:grpSp>
          <p:nvGrpSpPr>
            <p:cNvPr id="60" name="成组">
              <a:extLst>
                <a:ext uri="{FF2B5EF4-FFF2-40B4-BE49-F238E27FC236}">
                  <a16:creationId xmlns:a16="http://schemas.microsoft.com/office/drawing/2014/main" id="{FD5CEC63-5656-80B9-6071-96C97BB9CDC8}"/>
                </a:ext>
              </a:extLst>
            </p:cNvPr>
            <p:cNvGrpSpPr/>
            <p:nvPr/>
          </p:nvGrpSpPr>
          <p:grpSpPr>
            <a:xfrm>
              <a:off x="-1" y="-1"/>
              <a:ext cx="1718780" cy="579457"/>
              <a:chOff x="0" y="0"/>
              <a:chExt cx="1718778" cy="579454"/>
            </a:xfrm>
          </p:grpSpPr>
          <p:sp>
            <p:nvSpPr>
              <p:cNvPr id="62" name="形状">
                <a:extLst>
                  <a:ext uri="{FF2B5EF4-FFF2-40B4-BE49-F238E27FC236}">
                    <a16:creationId xmlns:a16="http://schemas.microsoft.com/office/drawing/2014/main" id="{29C54627-DBD0-F6B1-6C50-E117E301CB94}"/>
                  </a:ext>
                </a:extLst>
              </p:cNvPr>
              <p:cNvSpPr/>
              <p:nvPr/>
            </p:nvSpPr>
            <p:spPr>
              <a:xfrm>
                <a:off x="-1" y="-1"/>
                <a:ext cx="1718780" cy="579456"/>
              </a:xfrm>
              <a:custGeom>
                <a:avLst/>
                <a:gdLst/>
                <a:ahLst/>
                <a:cxnLst>
                  <a:cxn ang="0">
                    <a:pos x="wd2" y="hd2"/>
                  </a:cxn>
                  <a:cxn ang="5400000">
                    <a:pos x="wd2" y="hd2"/>
                  </a:cxn>
                  <a:cxn ang="10800000">
                    <a:pos x="wd2" y="hd2"/>
                  </a:cxn>
                  <a:cxn ang="16200000">
                    <a:pos x="wd2" y="hd2"/>
                  </a:cxn>
                </a:cxnLst>
                <a:rect l="0" t="0" r="r" b="b"/>
                <a:pathLst>
                  <a:path w="21600" h="21600" extrusionOk="0">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path>
                </a:pathLst>
              </a:custGeom>
              <a:solidFill>
                <a:schemeClr val="accent1"/>
              </a:solidFill>
              <a:ln w="12700" cap="flat">
                <a:noFill/>
                <a:miter lim="400000"/>
              </a:ln>
              <a:effectLst/>
            </p:spPr>
            <p:txBody>
              <a:bodyPr wrap="square" lIns="45719" tIns="45719" rIns="45719" bIns="45719" numCol="1" anchor="ctr">
                <a:noAutofit/>
              </a:bodyPr>
              <a:lstStyle/>
              <a:p>
                <a:pPr marL="0" marR="0" lvl="0" indent="0" algn="ctr" defTabSz="1143000" rtl="0" eaLnBrk="1" fontAlgn="auto" latinLnBrk="0" hangingPunct="1">
                  <a:lnSpc>
                    <a:spcPct val="100000"/>
                  </a:lnSpc>
                  <a:spcBef>
                    <a:spcPts val="0"/>
                  </a:spcBef>
                  <a:spcAft>
                    <a:spcPts val="0"/>
                  </a:spcAft>
                  <a:buClrTx/>
                  <a:buSzTx/>
                  <a:buFontTx/>
                  <a:buNone/>
                  <a:tabLst/>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形状">
                <a:extLst>
                  <a:ext uri="{FF2B5EF4-FFF2-40B4-BE49-F238E27FC236}">
                    <a16:creationId xmlns:a16="http://schemas.microsoft.com/office/drawing/2014/main" id="{31EE790B-977D-2BF5-34E9-6CF3C24060E6}"/>
                  </a:ext>
                </a:extLst>
              </p:cNvPr>
              <p:cNvSpPr/>
              <p:nvPr/>
            </p:nvSpPr>
            <p:spPr>
              <a:xfrm>
                <a:off x="-1" y="-1"/>
                <a:ext cx="1718780" cy="579456"/>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cubicBezTo>
                      <a:pt x="21600" y="5588"/>
                      <a:pt x="16765" y="7200"/>
                      <a:pt x="10800" y="7200"/>
                    </a:cubicBezTo>
                    <a:cubicBezTo>
                      <a:pt x="4835" y="7200"/>
                      <a:pt x="0" y="5588"/>
                      <a:pt x="0" y="3600"/>
                    </a:cubicBezTo>
                    <a:moveTo>
                      <a:pt x="0" y="3600"/>
                    </a:moveTo>
                    <a:cubicBezTo>
                      <a:pt x="0" y="1612"/>
                      <a:pt x="4835" y="0"/>
                      <a:pt x="10800" y="0"/>
                    </a:cubicBezTo>
                    <a:cubicBezTo>
                      <a:pt x="16765" y="0"/>
                      <a:pt x="21600" y="1612"/>
                      <a:pt x="21600" y="3600"/>
                    </a:cubicBezTo>
                    <a:lnTo>
                      <a:pt x="21600" y="18000"/>
                    </a:lnTo>
                    <a:cubicBezTo>
                      <a:pt x="21600" y="19988"/>
                      <a:pt x="16765" y="21600"/>
                      <a:pt x="10800" y="21600"/>
                    </a:cubicBezTo>
                    <a:cubicBezTo>
                      <a:pt x="4835" y="21600"/>
                      <a:pt x="0" y="19988"/>
                      <a:pt x="0" y="18000"/>
                    </a:cubicBezTo>
                    <a:close/>
                  </a:path>
                </a:pathLst>
              </a:custGeom>
              <a:noFill/>
              <a:ln w="12700" cap="flat">
                <a:solidFill>
                  <a:srgbClr val="FFFFFF"/>
                </a:solidFill>
                <a:prstDash val="solid"/>
                <a:miter lim="800000"/>
              </a:ln>
              <a:effectLst/>
            </p:spPr>
            <p:txBody>
              <a:bodyPr wrap="square" lIns="45719" tIns="45719" rIns="45719" bIns="45719" numCol="1" anchor="ctr">
                <a:noAutofit/>
              </a:bodyPr>
              <a:lstStyle/>
              <a:p>
                <a:pPr marL="0" marR="0" lvl="0" indent="0" algn="ctr" defTabSz="1143000" rtl="0" eaLnBrk="1" fontAlgn="auto" latinLnBrk="0" hangingPunct="1">
                  <a:lnSpc>
                    <a:spcPct val="100000"/>
                  </a:lnSpc>
                  <a:spcBef>
                    <a:spcPts val="0"/>
                  </a:spcBef>
                  <a:spcAft>
                    <a:spcPts val="0"/>
                  </a:spcAft>
                  <a:buClrTx/>
                  <a:buSzTx/>
                  <a:buFontTx/>
                  <a:buNone/>
                  <a:tabLst/>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1" name="采集平台">
              <a:extLst>
                <a:ext uri="{FF2B5EF4-FFF2-40B4-BE49-F238E27FC236}">
                  <a16:creationId xmlns:a16="http://schemas.microsoft.com/office/drawing/2014/main" id="{1AA6D76C-BF30-416C-75AC-29D37C51AF1C}"/>
                </a:ext>
              </a:extLst>
            </p:cNvPr>
            <p:cNvSpPr txBox="1"/>
            <p:nvPr/>
          </p:nvSpPr>
          <p:spPr>
            <a:xfrm>
              <a:off x="6349" y="175219"/>
              <a:ext cx="1706080" cy="325593"/>
            </a:xfrm>
            <a:prstGeom prst="rect">
              <a:avLst/>
            </a:prstGeom>
            <a:noFill/>
            <a:ln w="12700" cap="flat">
              <a:noFill/>
              <a:miter lim="400000"/>
            </a:ln>
            <a:effectLst/>
          </p:spPr>
          <p:txBody>
            <a:bodyPr wrap="square" lIns="0" tIns="0" rIns="0" bIns="0" numCol="1" anchor="ctr">
              <a:spAutoFit/>
            </a:bodyPr>
            <a:lstStyle>
              <a:lvl1pPr algn="ctr" defTabSz="1143000">
                <a:defRPr sz="12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采集平台</a:t>
              </a:r>
            </a:p>
          </p:txBody>
        </p:sp>
      </p:grpSp>
      <p:sp>
        <p:nvSpPr>
          <p:cNvPr id="64" name="文本框 121">
            <a:extLst>
              <a:ext uri="{FF2B5EF4-FFF2-40B4-BE49-F238E27FC236}">
                <a16:creationId xmlns:a16="http://schemas.microsoft.com/office/drawing/2014/main" id="{092B062F-7BC8-90DE-16D3-882B01C30727}"/>
              </a:ext>
            </a:extLst>
          </p:cNvPr>
          <p:cNvSpPr txBox="1"/>
          <p:nvPr/>
        </p:nvSpPr>
        <p:spPr>
          <a:xfrm>
            <a:off x="8886554" y="2871803"/>
            <a:ext cx="1184760" cy="338554"/>
          </a:xfrm>
          <a:prstGeom prst="rect">
            <a:avLst/>
          </a:prstGeom>
          <a:ln w="12700">
            <a:miter lim="400000"/>
          </a:ln>
        </p:spPr>
        <p:txBody>
          <a:bodyPr wrap="square" lIns="45719" r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单家数据+调整</a:t>
            </a:r>
            <a:r>
              <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抵销</a:t>
            </a:r>
            <a:r>
              <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合并节点调整</a:t>
            </a:r>
            <a:r>
              <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合并数据</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 name="Text Box 2519">
            <a:extLst>
              <a:ext uri="{FF2B5EF4-FFF2-40B4-BE49-F238E27FC236}">
                <a16:creationId xmlns:a16="http://schemas.microsoft.com/office/drawing/2014/main" id="{C1361812-241B-43BD-2093-FFCAFDC7DCD6}"/>
              </a:ext>
            </a:extLst>
          </p:cNvPr>
          <p:cNvSpPr txBox="1"/>
          <p:nvPr/>
        </p:nvSpPr>
        <p:spPr>
          <a:xfrm>
            <a:off x="7697820" y="2644390"/>
            <a:ext cx="773510" cy="253916"/>
          </a:xfrm>
          <a:prstGeom prst="rect">
            <a:avLst/>
          </a:prstGeom>
          <a:ln w="12700">
            <a:miter lim="400000"/>
          </a:ln>
        </p:spPr>
        <p:txBody>
          <a:bodyPr lIns="57150" tIns="57150" rIns="57150" bIns="57150">
            <a:spAutoFit/>
          </a:bodyPr>
          <a:lstStyle>
            <a:lvl1pPr algn="ctr" defTabSz="1143000">
              <a:spcBef>
                <a:spcPts val="700"/>
              </a:spcBef>
              <a:defRPr sz="12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ctr" defTabSz="1143000" rtl="0" eaLnBrk="1" fontAlgn="auto" latinLnBrk="0" hangingPunct="1">
              <a:lnSpc>
                <a:spcPct val="100000"/>
              </a:lnSpc>
              <a:spcBef>
                <a:spcPts val="700"/>
              </a:spcBef>
              <a:spcAft>
                <a:spcPts val="0"/>
              </a:spcAft>
              <a:buClrTx/>
              <a:buSzTx/>
              <a:buFontTx/>
              <a:buNone/>
              <a:tabLst/>
              <a:defRPr/>
            </a:pPr>
            <a:r>
              <a:rPr kumimoji="0" sz="900" b="1" i="0" u="none" strike="noStrike" kern="1200" cap="none" spc="0" normalizeH="0" baseline="0" noProof="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对账报告</a:t>
            </a:r>
          </a:p>
        </p:txBody>
      </p:sp>
      <p:sp>
        <p:nvSpPr>
          <p:cNvPr id="66" name="文本框 123">
            <a:extLst>
              <a:ext uri="{FF2B5EF4-FFF2-40B4-BE49-F238E27FC236}">
                <a16:creationId xmlns:a16="http://schemas.microsoft.com/office/drawing/2014/main" id="{CB43A99E-7E13-8A56-41A0-FE3BA2E1B489}"/>
              </a:ext>
            </a:extLst>
          </p:cNvPr>
          <p:cNvSpPr txBox="1"/>
          <p:nvPr/>
        </p:nvSpPr>
        <p:spPr>
          <a:xfrm>
            <a:off x="7610805" y="2895045"/>
            <a:ext cx="1011994" cy="338554"/>
          </a:xfrm>
          <a:prstGeom prst="rect">
            <a:avLst/>
          </a:prstGeom>
          <a:ln w="12700">
            <a:miter lim="400000"/>
          </a:ln>
        </p:spPr>
        <p:txBody>
          <a:bodyPr wrap="square" lIns="45719" r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快速定位</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tabLst/>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消逻辑</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文本框 124">
            <a:extLst>
              <a:ext uri="{FF2B5EF4-FFF2-40B4-BE49-F238E27FC236}">
                <a16:creationId xmlns:a16="http://schemas.microsoft.com/office/drawing/2014/main" id="{81F1C836-5E34-F2C2-BA05-B37B82F7F990}"/>
              </a:ext>
            </a:extLst>
          </p:cNvPr>
          <p:cNvSpPr txBox="1"/>
          <p:nvPr/>
        </p:nvSpPr>
        <p:spPr>
          <a:xfrm>
            <a:off x="10478679" y="2899233"/>
            <a:ext cx="1225702" cy="338554"/>
          </a:xfrm>
          <a:prstGeom prst="rect">
            <a:avLst/>
          </a:prstGeom>
          <a:ln w="12700">
            <a:miter lim="400000"/>
          </a:ln>
        </p:spPr>
        <p:txBody>
          <a:bodyPr wrap="square" lIns="45719" r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自动生成Word格式年报</a:t>
            </a:r>
            <a:r>
              <a:rPr kumimoji="0" lang="zh-CN" altLang="en-US"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a:t>
            </a: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生成日常的管理报告</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文本框 4">
            <a:extLst>
              <a:ext uri="{FF2B5EF4-FFF2-40B4-BE49-F238E27FC236}">
                <a16:creationId xmlns:a16="http://schemas.microsoft.com/office/drawing/2014/main" id="{314D3221-4B5F-222F-08F7-BAE513AC7EFF}"/>
              </a:ext>
            </a:extLst>
          </p:cNvPr>
          <p:cNvSpPr txBox="1"/>
          <p:nvPr/>
        </p:nvSpPr>
        <p:spPr>
          <a:xfrm>
            <a:off x="5386051" y="4737158"/>
            <a:ext cx="1200714" cy="246221"/>
          </a:xfrm>
          <a:prstGeom prst="rect">
            <a:avLst/>
          </a:prstGeom>
          <a:ln w="12700">
            <a:miter lim="400000"/>
          </a:ln>
        </p:spPr>
        <p:txBody>
          <a:bodyPr wrap="square" lIns="45719" rIns="45719">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10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数据源现有系统</a:t>
            </a:r>
            <a:endParaRPr kumimoji="0" sz="10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文本框 72">
            <a:extLst>
              <a:ext uri="{FF2B5EF4-FFF2-40B4-BE49-F238E27FC236}">
                <a16:creationId xmlns:a16="http://schemas.microsoft.com/office/drawing/2014/main" id="{F00B57E1-E17E-416A-A257-5FE17136C17B}"/>
              </a:ext>
            </a:extLst>
          </p:cNvPr>
          <p:cNvSpPr txBox="1"/>
          <p:nvPr/>
        </p:nvSpPr>
        <p:spPr>
          <a:xfrm>
            <a:off x="10640529" y="4088044"/>
            <a:ext cx="323163" cy="369332"/>
          </a:xfrm>
          <a:prstGeom prst="rect">
            <a:avLst/>
          </a:prstGeom>
          <a:ln w="12700">
            <a:miter lim="400000"/>
          </a:ln>
        </p:spPr>
        <p:txBody>
          <a:bodyPr wrap="none" lIns="45719" rIns="45719">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900" b="0" i="0" u="none" strike="noStrike" kern="1200" cap="none" spc="0" normalizeH="0" baseline="0" noProof="0">
                <a:ln>
                  <a:noFill/>
                </a:ln>
                <a:solidFill>
                  <a:srgbClr val="FCFAF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其他</a:t>
            </a:r>
          </a:p>
          <a:p>
            <a:pPr marL="0" marR="0" lvl="0" indent="0" algn="l" defTabSz="914400" rtl="0" eaLnBrk="1" fontAlgn="auto" latinLnBrk="0" hangingPunct="1">
              <a:lnSpc>
                <a:spcPct val="100000"/>
              </a:lnSpc>
              <a:spcBef>
                <a:spcPts val="0"/>
              </a:spcBef>
              <a:spcAft>
                <a:spcPts val="0"/>
              </a:spcAft>
              <a:buClrTx/>
              <a:buSzTx/>
              <a:buFontTx/>
              <a:buNone/>
              <a:tabLst/>
              <a:defRPr sz="14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900" b="0" i="0" u="none" strike="noStrike" kern="1200" cap="none" spc="0" normalizeH="0" baseline="0" noProof="0">
                <a:ln>
                  <a:noFill/>
                </a:ln>
                <a:solidFill>
                  <a:srgbClr val="FCFAF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接口</a:t>
            </a:r>
          </a:p>
        </p:txBody>
      </p:sp>
      <p:sp>
        <p:nvSpPr>
          <p:cNvPr id="70" name="文本框 73">
            <a:extLst>
              <a:ext uri="{FF2B5EF4-FFF2-40B4-BE49-F238E27FC236}">
                <a16:creationId xmlns:a16="http://schemas.microsoft.com/office/drawing/2014/main" id="{83B313CD-2CCD-7DCB-B3D4-EF7709C55A23}"/>
              </a:ext>
            </a:extLst>
          </p:cNvPr>
          <p:cNvSpPr txBox="1"/>
          <p:nvPr/>
        </p:nvSpPr>
        <p:spPr>
          <a:xfrm>
            <a:off x="10640529" y="3681425"/>
            <a:ext cx="372857" cy="230832"/>
          </a:xfrm>
          <a:prstGeom prst="rect">
            <a:avLst/>
          </a:prstGeom>
          <a:ln w="12700">
            <a:miter lim="400000"/>
          </a:ln>
        </p:spPr>
        <p:txBody>
          <a:bodyPr wrap="none" lIns="45719" rIns="45719">
            <a:spAutoFit/>
          </a:bodyPr>
          <a:lstStyle>
            <a:lvl1pPr defTabSz="1143000">
              <a:spcBef>
                <a:spcPts val="800"/>
              </a:spcBef>
              <a:defRPr sz="1400">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pPr marL="0" marR="0" lvl="0" indent="0" algn="l" defTabSz="1143000" rtl="0" eaLnBrk="1" fontAlgn="auto" latinLnBrk="0" hangingPunct="1">
              <a:lnSpc>
                <a:spcPct val="100000"/>
              </a:lnSpc>
              <a:spcBef>
                <a:spcPts val="800"/>
              </a:spcBef>
              <a:spcAft>
                <a:spcPts val="0"/>
              </a:spcAft>
              <a:buClrTx/>
              <a:buSzTx/>
              <a:buFontTx/>
              <a:buNone/>
              <a:tabLst/>
              <a:defRPr/>
            </a:pPr>
            <a:r>
              <a:rPr kumimoji="0" sz="900" b="0" i="0" u="none" strike="noStrike" kern="1200" cap="none" spc="0" normalizeH="0" baseline="0" noProof="0" dirty="0">
                <a:ln>
                  <a:noFill/>
                </a:ln>
                <a:solidFill>
                  <a:srgbClr val="FCFAF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XBRL</a:t>
            </a:r>
          </a:p>
        </p:txBody>
      </p:sp>
      <p:sp>
        <p:nvSpPr>
          <p:cNvPr id="71" name="右箭头 6">
            <a:extLst>
              <a:ext uri="{FF2B5EF4-FFF2-40B4-BE49-F238E27FC236}">
                <a16:creationId xmlns:a16="http://schemas.microsoft.com/office/drawing/2014/main" id="{B864545D-FBA6-BEA0-61DD-2729ABE44151}"/>
              </a:ext>
            </a:extLst>
          </p:cNvPr>
          <p:cNvSpPr/>
          <p:nvPr/>
        </p:nvSpPr>
        <p:spPr>
          <a:xfrm rot="2700000">
            <a:off x="10122300" y="4179264"/>
            <a:ext cx="255278" cy="145201"/>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2" name="右箭头 74">
            <a:extLst>
              <a:ext uri="{FF2B5EF4-FFF2-40B4-BE49-F238E27FC236}">
                <a16:creationId xmlns:a16="http://schemas.microsoft.com/office/drawing/2014/main" id="{CCC8D39C-C6B2-1B87-B510-F176FBF689EA}"/>
              </a:ext>
            </a:extLst>
          </p:cNvPr>
          <p:cNvSpPr/>
          <p:nvPr/>
        </p:nvSpPr>
        <p:spPr>
          <a:xfrm>
            <a:off x="10089535" y="3844713"/>
            <a:ext cx="372745" cy="72679"/>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3" name="右箭头 75">
            <a:extLst>
              <a:ext uri="{FF2B5EF4-FFF2-40B4-BE49-F238E27FC236}">
                <a16:creationId xmlns:a16="http://schemas.microsoft.com/office/drawing/2014/main" id="{06549097-C06B-B99D-E1EC-9D8BD8802133}"/>
              </a:ext>
            </a:extLst>
          </p:cNvPr>
          <p:cNvSpPr/>
          <p:nvPr/>
        </p:nvSpPr>
        <p:spPr>
          <a:xfrm rot="18900000">
            <a:off x="9984501" y="3442566"/>
            <a:ext cx="455390" cy="81395"/>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4" name="圆角矩形 7">
            <a:extLst>
              <a:ext uri="{FF2B5EF4-FFF2-40B4-BE49-F238E27FC236}">
                <a16:creationId xmlns:a16="http://schemas.microsoft.com/office/drawing/2014/main" id="{C3C11C97-6828-E332-2B0E-6608B5B23664}"/>
              </a:ext>
            </a:extLst>
          </p:cNvPr>
          <p:cNvSpPr/>
          <p:nvPr/>
        </p:nvSpPr>
        <p:spPr>
          <a:xfrm>
            <a:off x="5131037" y="4671026"/>
            <a:ext cx="5639744" cy="370284"/>
          </a:xfrm>
          <a:prstGeom prst="roundRect">
            <a:avLst>
              <a:gd name="adj" fmla="val 16667"/>
            </a:avLst>
          </a:prstGeom>
          <a:ln w="12700">
            <a:solidFill>
              <a:schemeClr val="accent1"/>
            </a:solidFill>
            <a:prstDash val="sysDash"/>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5" name="右箭头 76">
            <a:extLst>
              <a:ext uri="{FF2B5EF4-FFF2-40B4-BE49-F238E27FC236}">
                <a16:creationId xmlns:a16="http://schemas.microsoft.com/office/drawing/2014/main" id="{0ED20A85-96BF-3B4B-A28A-B478CFDFAC0C}"/>
              </a:ext>
            </a:extLst>
          </p:cNvPr>
          <p:cNvSpPr/>
          <p:nvPr/>
        </p:nvSpPr>
        <p:spPr>
          <a:xfrm rot="7902455">
            <a:off x="7551236" y="4179264"/>
            <a:ext cx="255278" cy="145201"/>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6" name="右箭头 77">
            <a:extLst>
              <a:ext uri="{FF2B5EF4-FFF2-40B4-BE49-F238E27FC236}">
                <a16:creationId xmlns:a16="http://schemas.microsoft.com/office/drawing/2014/main" id="{DE1BD479-224B-D163-6604-80D985AA7CF8}"/>
              </a:ext>
            </a:extLst>
          </p:cNvPr>
          <p:cNvSpPr/>
          <p:nvPr/>
        </p:nvSpPr>
        <p:spPr>
          <a:xfrm>
            <a:off x="7486196" y="3844713"/>
            <a:ext cx="372745" cy="72679"/>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7" name="右箭头 78">
            <a:extLst>
              <a:ext uri="{FF2B5EF4-FFF2-40B4-BE49-F238E27FC236}">
                <a16:creationId xmlns:a16="http://schemas.microsoft.com/office/drawing/2014/main" id="{CC35ACD3-D000-E2C6-DDB4-5A2F1C416149}"/>
              </a:ext>
            </a:extLst>
          </p:cNvPr>
          <p:cNvSpPr/>
          <p:nvPr/>
        </p:nvSpPr>
        <p:spPr>
          <a:xfrm rot="2700000" flipH="1">
            <a:off x="7521692" y="3442566"/>
            <a:ext cx="455390" cy="81395"/>
          </a:xfrm>
          <a:prstGeom prst="rightArrow">
            <a:avLst>
              <a:gd name="adj1" fmla="val 50000"/>
              <a:gd name="adj2" fmla="val 50000"/>
            </a:avLst>
          </a:pr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8" name="上箭头 8">
            <a:extLst>
              <a:ext uri="{FF2B5EF4-FFF2-40B4-BE49-F238E27FC236}">
                <a16:creationId xmlns:a16="http://schemas.microsoft.com/office/drawing/2014/main" id="{BD8EB0C2-8FA2-AB15-E723-CC80149CF08F}"/>
              </a:ext>
            </a:extLst>
          </p:cNvPr>
          <p:cNvSpPr/>
          <p:nvPr/>
        </p:nvSpPr>
        <p:spPr>
          <a:xfrm>
            <a:off x="8348511" y="3352095"/>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79" name="上箭头 80">
            <a:extLst>
              <a:ext uri="{FF2B5EF4-FFF2-40B4-BE49-F238E27FC236}">
                <a16:creationId xmlns:a16="http://schemas.microsoft.com/office/drawing/2014/main" id="{54D1C681-CE60-200F-0546-7C71385408F7}"/>
              </a:ext>
            </a:extLst>
          </p:cNvPr>
          <p:cNvSpPr/>
          <p:nvPr/>
        </p:nvSpPr>
        <p:spPr>
          <a:xfrm>
            <a:off x="9492047" y="3352095"/>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0" name="上下箭头 9">
            <a:extLst>
              <a:ext uri="{FF2B5EF4-FFF2-40B4-BE49-F238E27FC236}">
                <a16:creationId xmlns:a16="http://schemas.microsoft.com/office/drawing/2014/main" id="{2D1C3926-05C5-6C81-6724-E5D3C20911CE}"/>
              </a:ext>
            </a:extLst>
          </p:cNvPr>
          <p:cNvSpPr/>
          <p:nvPr/>
        </p:nvSpPr>
        <p:spPr>
          <a:xfrm>
            <a:off x="5642388" y="3311909"/>
            <a:ext cx="134203" cy="121995"/>
          </a:xfrm>
          <a:custGeom>
            <a:avLst/>
            <a:gdLst/>
            <a:ahLst/>
            <a:cxnLst>
              <a:cxn ang="0">
                <a:pos x="wd2" y="hd2"/>
              </a:cxn>
              <a:cxn ang="5400000">
                <a:pos x="wd2" y="hd2"/>
              </a:cxn>
              <a:cxn ang="10800000">
                <a:pos x="wd2" y="hd2"/>
              </a:cxn>
              <a:cxn ang="16200000">
                <a:pos x="wd2" y="hd2"/>
              </a:cxn>
            </a:cxnLst>
            <a:rect l="0" t="0" r="r" b="b"/>
            <a:pathLst>
              <a:path w="21600" h="21600" extrusionOk="0">
                <a:moveTo>
                  <a:pt x="0" y="4478"/>
                </a:moveTo>
                <a:lnTo>
                  <a:pt x="10800" y="0"/>
                </a:lnTo>
                <a:lnTo>
                  <a:pt x="21600" y="4478"/>
                </a:lnTo>
                <a:lnTo>
                  <a:pt x="16200" y="4478"/>
                </a:lnTo>
                <a:lnTo>
                  <a:pt x="16200" y="17122"/>
                </a:lnTo>
                <a:lnTo>
                  <a:pt x="21600" y="17122"/>
                </a:lnTo>
                <a:lnTo>
                  <a:pt x="10800" y="21600"/>
                </a:lnTo>
                <a:lnTo>
                  <a:pt x="0" y="17122"/>
                </a:lnTo>
                <a:lnTo>
                  <a:pt x="5400" y="17122"/>
                </a:lnTo>
                <a:lnTo>
                  <a:pt x="5400" y="4478"/>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1" name="文本框 86">
            <a:extLst>
              <a:ext uri="{FF2B5EF4-FFF2-40B4-BE49-F238E27FC236}">
                <a16:creationId xmlns:a16="http://schemas.microsoft.com/office/drawing/2014/main" id="{526B53E5-79F6-2F7B-6E7C-CA0BF916B667}"/>
              </a:ext>
            </a:extLst>
          </p:cNvPr>
          <p:cNvSpPr txBox="1"/>
          <p:nvPr/>
        </p:nvSpPr>
        <p:spPr>
          <a:xfrm>
            <a:off x="5204685" y="3802966"/>
            <a:ext cx="605292" cy="338554"/>
          </a:xfrm>
          <a:prstGeom prst="rect">
            <a:avLst/>
          </a:prstGeom>
          <a:ln w="12700">
            <a:miter lim="400000"/>
          </a:ln>
        </p:spPr>
        <p:txBody>
          <a:bodyPr wrap="none" lIns="45719" rIns="45719">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BPC</a:t>
            </a:r>
          </a:p>
          <a:p>
            <a:pPr marL="0" marR="0" lvl="0" indent="0" algn="l" defTabSz="914400" rtl="0" eaLnBrk="1" fontAlgn="auto" latinLnBrk="0" hangingPunct="1">
              <a:lnSpc>
                <a:spcPct val="100000"/>
              </a:lnSpc>
              <a:spcBef>
                <a:spcPts val="0"/>
              </a:spcBef>
              <a:spcAft>
                <a:spcPts val="0"/>
              </a:spcAft>
              <a:buClrTx/>
              <a:buSzTx/>
              <a:buFontTx/>
              <a:buNone/>
              <a:tabLst/>
              <a:defRPr sz="14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kumimoji="0" sz="800" b="0" i="0" u="none" strike="noStrike" kern="1200" cap="none" spc="0" normalizeH="0" baseline="0" noProof="0" dirty="0" err="1">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应用服务器</a:t>
            </a:r>
            <a:endParaRPr kumimoji="0" sz="800" b="0" i="0" u="none" strike="noStrike" kern="1200" cap="none" spc="0" normalizeH="0" baseline="0" noProof="0" dirty="0">
              <a:ln>
                <a:noFill/>
              </a:ln>
              <a:solidFill>
                <a:srgbClr val="191848"/>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2" name="上箭头 87">
            <a:extLst>
              <a:ext uri="{FF2B5EF4-FFF2-40B4-BE49-F238E27FC236}">
                <a16:creationId xmlns:a16="http://schemas.microsoft.com/office/drawing/2014/main" id="{5C34B0D5-06B9-D597-8648-AFD93A49AB80}"/>
              </a:ext>
            </a:extLst>
          </p:cNvPr>
          <p:cNvSpPr/>
          <p:nvPr/>
        </p:nvSpPr>
        <p:spPr>
          <a:xfrm>
            <a:off x="6304945" y="4480720"/>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3" name="上箭头 88">
            <a:extLst>
              <a:ext uri="{FF2B5EF4-FFF2-40B4-BE49-F238E27FC236}">
                <a16:creationId xmlns:a16="http://schemas.microsoft.com/office/drawing/2014/main" id="{6421145E-5C66-2975-BD64-F6FAEB8E7C13}"/>
              </a:ext>
            </a:extLst>
          </p:cNvPr>
          <p:cNvSpPr/>
          <p:nvPr/>
        </p:nvSpPr>
        <p:spPr>
          <a:xfrm>
            <a:off x="7033079" y="4480720"/>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4" name="上箭头 89">
            <a:extLst>
              <a:ext uri="{FF2B5EF4-FFF2-40B4-BE49-F238E27FC236}">
                <a16:creationId xmlns:a16="http://schemas.microsoft.com/office/drawing/2014/main" id="{382AC050-F12D-911C-B251-0B45A1219CC6}"/>
              </a:ext>
            </a:extLst>
          </p:cNvPr>
          <p:cNvSpPr/>
          <p:nvPr/>
        </p:nvSpPr>
        <p:spPr>
          <a:xfrm>
            <a:off x="8114572" y="4480720"/>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5" name="上箭头 90">
            <a:extLst>
              <a:ext uri="{FF2B5EF4-FFF2-40B4-BE49-F238E27FC236}">
                <a16:creationId xmlns:a16="http://schemas.microsoft.com/office/drawing/2014/main" id="{F52CB6B6-CC66-AB45-8DD5-EE07697CDE3E}"/>
              </a:ext>
            </a:extLst>
          </p:cNvPr>
          <p:cNvSpPr/>
          <p:nvPr/>
        </p:nvSpPr>
        <p:spPr>
          <a:xfrm>
            <a:off x="8767752" y="4480720"/>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6" name="上箭头 91">
            <a:extLst>
              <a:ext uri="{FF2B5EF4-FFF2-40B4-BE49-F238E27FC236}">
                <a16:creationId xmlns:a16="http://schemas.microsoft.com/office/drawing/2014/main" id="{449A4568-ECE8-F6D8-ADC1-D91D3A3F3FE4}"/>
              </a:ext>
            </a:extLst>
          </p:cNvPr>
          <p:cNvSpPr/>
          <p:nvPr/>
        </p:nvSpPr>
        <p:spPr>
          <a:xfrm>
            <a:off x="9388809" y="4480720"/>
            <a:ext cx="134203" cy="188241"/>
          </a:xfrm>
          <a:custGeom>
            <a:avLst/>
            <a:gdLst/>
            <a:ahLst/>
            <a:cxnLst>
              <a:cxn ang="0">
                <a:pos x="wd2" y="hd2"/>
              </a:cxn>
              <a:cxn ang="5400000">
                <a:pos x="wd2" y="hd2"/>
              </a:cxn>
              <a:cxn ang="10800000">
                <a:pos x="wd2" y="hd2"/>
              </a:cxn>
              <a:cxn ang="16200000">
                <a:pos x="wd2" y="hd2"/>
              </a:cxn>
            </a:cxnLst>
            <a:rect l="0" t="0" r="r" b="b"/>
            <a:pathLst>
              <a:path w="21600" h="21600" extrusionOk="0">
                <a:moveTo>
                  <a:pt x="0" y="4316"/>
                </a:moveTo>
                <a:lnTo>
                  <a:pt x="10800" y="0"/>
                </a:lnTo>
                <a:lnTo>
                  <a:pt x="21600" y="4316"/>
                </a:lnTo>
                <a:lnTo>
                  <a:pt x="16200" y="4316"/>
                </a:lnTo>
                <a:lnTo>
                  <a:pt x="16200" y="21600"/>
                </a:lnTo>
                <a:lnTo>
                  <a:pt x="5400" y="21600"/>
                </a:lnTo>
                <a:lnTo>
                  <a:pt x="5400" y="4316"/>
                </a:lnTo>
                <a:close/>
              </a:path>
            </a:pathLst>
          </a:custGeom>
          <a:solidFill>
            <a:schemeClr val="tx1">
              <a:lumMod val="10000"/>
              <a:lumOff val="90000"/>
            </a:scheme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000" b="0" i="0" u="none" strike="noStrike" kern="1200" cap="none" spc="0" normalizeH="0" baseline="0" noProof="0">
              <a:ln>
                <a:noFill/>
              </a:ln>
              <a:solidFill>
                <a:srgbClr val="FFFFFF"/>
              </a:solidFill>
              <a:effectLst/>
              <a:uLnTx/>
              <a:uFillTx/>
              <a:latin typeface="等线"/>
              <a:ea typeface="+mn-ea"/>
              <a:cs typeface="+mn-cs"/>
            </a:endParaRPr>
          </a:p>
        </p:txBody>
      </p:sp>
      <p:sp>
        <p:nvSpPr>
          <p:cNvPr id="88" name="圆角矩形 158">
            <a:extLst>
              <a:ext uri="{FF2B5EF4-FFF2-40B4-BE49-F238E27FC236}">
                <a16:creationId xmlns:a16="http://schemas.microsoft.com/office/drawing/2014/main" id="{8D321350-4940-06E4-7A47-F89E63DA2CE6}"/>
              </a:ext>
            </a:extLst>
          </p:cNvPr>
          <p:cNvSpPr/>
          <p:nvPr/>
        </p:nvSpPr>
        <p:spPr>
          <a:xfrm>
            <a:off x="5274186" y="3506488"/>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折算</a:t>
            </a:r>
          </a:p>
        </p:txBody>
      </p:sp>
      <p:sp>
        <p:nvSpPr>
          <p:cNvPr id="89" name="圆角矩形 159">
            <a:extLst>
              <a:ext uri="{FF2B5EF4-FFF2-40B4-BE49-F238E27FC236}">
                <a16:creationId xmlns:a16="http://schemas.microsoft.com/office/drawing/2014/main" id="{2C07DB1E-8CDF-283B-99DD-7AD56B68EB43}"/>
              </a:ext>
            </a:extLst>
          </p:cNvPr>
          <p:cNvSpPr/>
          <p:nvPr/>
        </p:nvSpPr>
        <p:spPr>
          <a:xfrm>
            <a:off x="5986111" y="3506488"/>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校验</a:t>
            </a:r>
          </a:p>
        </p:txBody>
      </p:sp>
      <p:sp>
        <p:nvSpPr>
          <p:cNvPr id="90" name="圆角矩形 160">
            <a:extLst>
              <a:ext uri="{FF2B5EF4-FFF2-40B4-BE49-F238E27FC236}">
                <a16:creationId xmlns:a16="http://schemas.microsoft.com/office/drawing/2014/main" id="{BBE077A7-1524-DEA9-C88D-349A3AD44931}"/>
              </a:ext>
            </a:extLst>
          </p:cNvPr>
          <p:cNvSpPr/>
          <p:nvPr/>
        </p:nvSpPr>
        <p:spPr>
          <a:xfrm>
            <a:off x="6710539" y="3506488"/>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录入</a:t>
            </a:r>
          </a:p>
        </p:txBody>
      </p:sp>
      <p:sp>
        <p:nvSpPr>
          <p:cNvPr id="91" name="圆角矩形 161">
            <a:extLst>
              <a:ext uri="{FF2B5EF4-FFF2-40B4-BE49-F238E27FC236}">
                <a16:creationId xmlns:a16="http://schemas.microsoft.com/office/drawing/2014/main" id="{B1DCEBA5-79E1-4F19-48A2-4C7B7222FC45}"/>
              </a:ext>
            </a:extLst>
          </p:cNvPr>
          <p:cNvSpPr/>
          <p:nvPr/>
        </p:nvSpPr>
        <p:spPr>
          <a:xfrm>
            <a:off x="5274186" y="3651903"/>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抵销</a:t>
            </a:r>
          </a:p>
        </p:txBody>
      </p:sp>
      <p:sp>
        <p:nvSpPr>
          <p:cNvPr id="92" name="圆角矩形 162">
            <a:extLst>
              <a:ext uri="{FF2B5EF4-FFF2-40B4-BE49-F238E27FC236}">
                <a16:creationId xmlns:a16="http://schemas.microsoft.com/office/drawing/2014/main" id="{C18D2839-A01D-6B83-131E-7F561F44A27A}"/>
              </a:ext>
            </a:extLst>
          </p:cNvPr>
          <p:cNvSpPr/>
          <p:nvPr/>
        </p:nvSpPr>
        <p:spPr>
          <a:xfrm>
            <a:off x="5986111" y="3651903"/>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日记账</a:t>
            </a:r>
          </a:p>
        </p:txBody>
      </p:sp>
      <p:sp>
        <p:nvSpPr>
          <p:cNvPr id="93" name="圆角矩形 163">
            <a:extLst>
              <a:ext uri="{FF2B5EF4-FFF2-40B4-BE49-F238E27FC236}">
                <a16:creationId xmlns:a16="http://schemas.microsoft.com/office/drawing/2014/main" id="{2EB005F9-A749-FC34-EA3D-673EB54A1FEA}"/>
              </a:ext>
            </a:extLst>
          </p:cNvPr>
          <p:cNvSpPr/>
          <p:nvPr/>
        </p:nvSpPr>
        <p:spPr>
          <a:xfrm>
            <a:off x="6710539" y="3651903"/>
            <a:ext cx="628625" cy="13432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流程</a:t>
            </a:r>
          </a:p>
        </p:txBody>
      </p:sp>
      <p:sp>
        <p:nvSpPr>
          <p:cNvPr id="94" name="圆角矩形 164">
            <a:extLst>
              <a:ext uri="{FF2B5EF4-FFF2-40B4-BE49-F238E27FC236}">
                <a16:creationId xmlns:a16="http://schemas.microsoft.com/office/drawing/2014/main" id="{0D7572D1-DF36-9878-7D97-798D5BBB4935}"/>
              </a:ext>
            </a:extLst>
          </p:cNvPr>
          <p:cNvSpPr/>
          <p:nvPr/>
        </p:nvSpPr>
        <p:spPr>
          <a:xfrm>
            <a:off x="8141776" y="3607690"/>
            <a:ext cx="497471" cy="13599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对账</a:t>
            </a:r>
          </a:p>
        </p:txBody>
      </p:sp>
      <p:sp>
        <p:nvSpPr>
          <p:cNvPr id="95" name="圆角矩形 165">
            <a:extLst>
              <a:ext uri="{FF2B5EF4-FFF2-40B4-BE49-F238E27FC236}">
                <a16:creationId xmlns:a16="http://schemas.microsoft.com/office/drawing/2014/main" id="{15A74C15-333A-95B6-F316-5F0A49B0A7EE}"/>
              </a:ext>
            </a:extLst>
          </p:cNvPr>
          <p:cNvSpPr/>
          <p:nvPr/>
        </p:nvSpPr>
        <p:spPr>
          <a:xfrm>
            <a:off x="8747373" y="3607690"/>
            <a:ext cx="497471" cy="13599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底稿</a:t>
            </a:r>
          </a:p>
        </p:txBody>
      </p:sp>
      <p:sp>
        <p:nvSpPr>
          <p:cNvPr id="96" name="圆角矩形 166">
            <a:extLst>
              <a:ext uri="{FF2B5EF4-FFF2-40B4-BE49-F238E27FC236}">
                <a16:creationId xmlns:a16="http://schemas.microsoft.com/office/drawing/2014/main" id="{70D74254-D875-8B3D-982B-9F7E6F2D5FFF}"/>
              </a:ext>
            </a:extLst>
          </p:cNvPr>
          <p:cNvSpPr/>
          <p:nvPr/>
        </p:nvSpPr>
        <p:spPr>
          <a:xfrm>
            <a:off x="9361988" y="3607690"/>
            <a:ext cx="497471" cy="13599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FFFFFF"/>
                </a:solidFill>
                <a:effectLst/>
                <a:uLnTx/>
                <a:uFillTx/>
                <a:latin typeface="Microsoft YaHei" panose="020B0503020204020204" pitchFamily="34" charset="-122"/>
                <a:ea typeface="Microsoft YaHei" panose="020B0503020204020204" pitchFamily="34" charset="-122"/>
                <a:cs typeface="+mn-cs"/>
                <a:sym typeface="Arial" panose="020B0604020202020204" pitchFamily="34" charset="0"/>
              </a:rPr>
              <a:t>输出</a:t>
            </a:r>
          </a:p>
        </p:txBody>
      </p:sp>
    </p:spTree>
    <p:extLst>
      <p:ext uri="{BB962C8B-B14F-4D97-AF65-F5344CB8AC3E}">
        <p14:creationId xmlns:p14="http://schemas.microsoft.com/office/powerpoint/2010/main" val="2580487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文本框 183">
            <a:extLst>
              <a:ext uri="{FF2B5EF4-FFF2-40B4-BE49-F238E27FC236}">
                <a16:creationId xmlns:a16="http://schemas.microsoft.com/office/drawing/2014/main" id="{408F57F7-78BF-7BD7-05E6-A5C2D0D967C7}"/>
              </a:ext>
            </a:extLst>
          </p:cNvPr>
          <p:cNvSpPr txBox="1"/>
          <p:nvPr/>
        </p:nvSpPr>
        <p:spPr>
          <a:xfrm>
            <a:off x="5773995" y="4515978"/>
            <a:ext cx="6050612" cy="511015"/>
          </a:xfrm>
          <a:prstGeom prst="rect">
            <a:avLst/>
          </a:prstGeom>
          <a:solidFill>
            <a:schemeClr val="accent1">
              <a:lumMod val="20000"/>
              <a:lumOff val="80000"/>
            </a:schemeClr>
          </a:solidFill>
        </p:spPr>
        <p:txBody>
          <a:bodyPr wrap="square" lIns="90000" rtlCol="0" anchor="ctr">
            <a:noAutofit/>
          </a:bodyPr>
          <a:lstStyle/>
          <a:p>
            <a:pPr algn="ctr"/>
            <a:endParaRPr kumimoji="1" lang="zh-CN" altLang="en-US" sz="800" dirty="0">
              <a:latin typeface="Microsoft YaHei" panose="020B0503020204020204" pitchFamily="34" charset="-122"/>
              <a:ea typeface="Microsoft YaHei" panose="020B0503020204020204" pitchFamily="34" charset="-122"/>
            </a:endParaRPr>
          </a:p>
        </p:txBody>
      </p:sp>
      <p:sp>
        <p:nvSpPr>
          <p:cNvPr id="183" name="文本框 182">
            <a:extLst>
              <a:ext uri="{FF2B5EF4-FFF2-40B4-BE49-F238E27FC236}">
                <a16:creationId xmlns:a16="http://schemas.microsoft.com/office/drawing/2014/main" id="{18981E36-7E31-9DE0-39FA-E7D276C719B2}"/>
              </a:ext>
            </a:extLst>
          </p:cNvPr>
          <p:cNvSpPr txBox="1"/>
          <p:nvPr/>
        </p:nvSpPr>
        <p:spPr>
          <a:xfrm>
            <a:off x="6539103" y="4125605"/>
            <a:ext cx="5285503" cy="332220"/>
          </a:xfrm>
          <a:prstGeom prst="rect">
            <a:avLst/>
          </a:prstGeom>
          <a:solidFill>
            <a:schemeClr val="accent1">
              <a:lumMod val="20000"/>
              <a:lumOff val="80000"/>
            </a:schemeClr>
          </a:solidFill>
        </p:spPr>
        <p:txBody>
          <a:bodyPr wrap="square" lIns="90000" rtlCol="0" anchor="ctr">
            <a:noAutofit/>
          </a:bodyPr>
          <a:lstStyle/>
          <a:p>
            <a:pPr algn="ctr"/>
            <a:endParaRPr kumimoji="1" lang="zh-CN" altLang="en-US" sz="800" dirty="0">
              <a:latin typeface="Microsoft YaHei" panose="020B0503020204020204" pitchFamily="34" charset="-122"/>
              <a:ea typeface="Microsoft YaHei" panose="020B0503020204020204" pitchFamily="34" charset="-122"/>
            </a:endParaRPr>
          </a:p>
        </p:txBody>
      </p:sp>
      <p:sp>
        <p:nvSpPr>
          <p:cNvPr id="2" name="标题 1">
            <a:extLst>
              <a:ext uri="{FF2B5EF4-FFF2-40B4-BE49-F238E27FC236}">
                <a16:creationId xmlns:a16="http://schemas.microsoft.com/office/drawing/2014/main" id="{19B71C6C-940E-05E7-9123-6151DA27C61E}"/>
              </a:ext>
            </a:extLst>
          </p:cNvPr>
          <p:cNvSpPr>
            <a:spLocks noGrp="1"/>
          </p:cNvSpPr>
          <p:nvPr>
            <p:ph type="title"/>
          </p:nvPr>
        </p:nvSpPr>
        <p:spPr>
          <a:xfrm>
            <a:off x="783590" y="194993"/>
            <a:ext cx="11041017" cy="772160"/>
          </a:xfrm>
        </p:spPr>
        <p:txBody>
          <a:bodyPr/>
          <a:lstStyle/>
          <a:p>
            <a:r>
              <a:rPr lang="zh-CN" altLang="en-US" dirty="0"/>
              <a:t>中化国际</a:t>
            </a:r>
            <a:r>
              <a:rPr lang="en-US" altLang="zh-CN" dirty="0"/>
              <a:t>-</a:t>
            </a:r>
            <a:r>
              <a:rPr lang="zh-CN" altLang="en-US" dirty="0"/>
              <a:t>创新应用推动集团财务管理升级</a:t>
            </a:r>
          </a:p>
        </p:txBody>
      </p:sp>
      <p:sp>
        <p:nvSpPr>
          <p:cNvPr id="29" name="矩形 28">
            <a:extLst>
              <a:ext uri="{FF2B5EF4-FFF2-40B4-BE49-F238E27FC236}">
                <a16:creationId xmlns:a16="http://schemas.microsoft.com/office/drawing/2014/main" id="{9CA4F833-83C7-992D-DBD5-22B7280B2B2D}"/>
              </a:ext>
            </a:extLst>
          </p:cNvPr>
          <p:cNvSpPr/>
          <p:nvPr/>
        </p:nvSpPr>
        <p:spPr>
          <a:xfrm>
            <a:off x="5138619" y="5411303"/>
            <a:ext cx="6723961" cy="12654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0" name="圆角矩形 11">
            <a:extLst>
              <a:ext uri="{FF2B5EF4-FFF2-40B4-BE49-F238E27FC236}">
                <a16:creationId xmlns:a16="http://schemas.microsoft.com/office/drawing/2014/main" id="{49B66390-590D-C0D2-C1F9-CF6F741A95C3}"/>
              </a:ext>
            </a:extLst>
          </p:cNvPr>
          <p:cNvSpPr/>
          <p:nvPr/>
        </p:nvSpPr>
        <p:spPr>
          <a:xfrm>
            <a:off x="785194" y="929270"/>
            <a:ext cx="4046559" cy="1942533"/>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32" name="矩形 31">
            <a:extLst>
              <a:ext uri="{FF2B5EF4-FFF2-40B4-BE49-F238E27FC236}">
                <a16:creationId xmlns:a16="http://schemas.microsoft.com/office/drawing/2014/main" id="{440AD4CB-7AC6-592B-B3CB-F9E5D0C26268}"/>
              </a:ext>
            </a:extLst>
          </p:cNvPr>
          <p:cNvSpPr/>
          <p:nvPr/>
        </p:nvSpPr>
        <p:spPr>
          <a:xfrm>
            <a:off x="5138619" y="929272"/>
            <a:ext cx="6723961" cy="14252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3" name="文本框 32">
            <a:extLst>
              <a:ext uri="{FF2B5EF4-FFF2-40B4-BE49-F238E27FC236}">
                <a16:creationId xmlns:a16="http://schemas.microsoft.com/office/drawing/2014/main" id="{CC439A5D-13BF-982A-9729-B9DEB12430A9}"/>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背景</a:t>
            </a:r>
          </a:p>
        </p:txBody>
      </p:sp>
      <p:sp>
        <p:nvSpPr>
          <p:cNvPr id="34" name="文本框 33">
            <a:extLst>
              <a:ext uri="{FF2B5EF4-FFF2-40B4-BE49-F238E27FC236}">
                <a16:creationId xmlns:a16="http://schemas.microsoft.com/office/drawing/2014/main" id="{48E61845-4D73-01A1-AE81-6B85874A4821}"/>
              </a:ext>
            </a:extLst>
          </p:cNvPr>
          <p:cNvSpPr txBox="1"/>
          <p:nvPr/>
        </p:nvSpPr>
        <p:spPr>
          <a:xfrm>
            <a:off x="5133655" y="2465038"/>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方案</a:t>
            </a:r>
          </a:p>
        </p:txBody>
      </p:sp>
      <p:sp>
        <p:nvSpPr>
          <p:cNvPr id="35" name="Flowchart: Alternate Process 23">
            <a:extLst>
              <a:ext uri="{FF2B5EF4-FFF2-40B4-BE49-F238E27FC236}">
                <a16:creationId xmlns:a16="http://schemas.microsoft.com/office/drawing/2014/main" id="{6736F075-4AEE-8602-2C4C-C04D33DEE461}"/>
              </a:ext>
            </a:extLst>
          </p:cNvPr>
          <p:cNvSpPr/>
          <p:nvPr/>
        </p:nvSpPr>
        <p:spPr>
          <a:xfrm>
            <a:off x="2177013" y="3009885"/>
            <a:ext cx="1274935"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关联交易对账</a:t>
            </a:r>
          </a:p>
        </p:txBody>
      </p:sp>
      <p:sp>
        <p:nvSpPr>
          <p:cNvPr id="37" name="文本框 36">
            <a:extLst>
              <a:ext uri="{FF2B5EF4-FFF2-40B4-BE49-F238E27FC236}">
                <a16:creationId xmlns:a16="http://schemas.microsoft.com/office/drawing/2014/main" id="{605317EB-EC08-5E55-91DD-C3EF0EF9836C}"/>
              </a:ext>
            </a:extLst>
          </p:cNvPr>
          <p:cNvSpPr txBox="1"/>
          <p:nvPr/>
        </p:nvSpPr>
        <p:spPr>
          <a:xfrm>
            <a:off x="1077340" y="1104585"/>
            <a:ext cx="3532759" cy="1703223"/>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中化国际（控股）股份有限公司</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是在中间体及新材料、聚合物添加剂、天然橡胶等领域具有核心竞争力的国际化经营大型国有控股上市公司，客户遍及全球</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多个国家和地区，公司连续多年被</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财富</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杂志评为中国上市公司</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100</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强。先胜业财为集团打造了全天候、凭证级、自动化的全新对账模式，提升报表质量的同时整体对账工作由原来的</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天缩短至</a:t>
            </a:r>
            <a:r>
              <a:rPr kumimoji="1" lang="en-US" altLang="zh-CN"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0.5</a:t>
            </a:r>
            <a:r>
              <a:rPr kumimoji="1" lang="zh-CN" altLang="en-US" sz="12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天。</a:t>
            </a:r>
          </a:p>
        </p:txBody>
      </p:sp>
      <p:grpSp>
        <p:nvGrpSpPr>
          <p:cNvPr id="38" name="组合 37">
            <a:extLst>
              <a:ext uri="{FF2B5EF4-FFF2-40B4-BE49-F238E27FC236}">
                <a16:creationId xmlns:a16="http://schemas.microsoft.com/office/drawing/2014/main" id="{078A118C-3CC6-B0FC-7989-859D3E6C1023}"/>
              </a:ext>
            </a:extLst>
          </p:cNvPr>
          <p:cNvGrpSpPr/>
          <p:nvPr/>
        </p:nvGrpSpPr>
        <p:grpSpPr>
          <a:xfrm>
            <a:off x="485785" y="3512796"/>
            <a:ext cx="4552559" cy="2869092"/>
            <a:chOff x="485785" y="3512796"/>
            <a:chExt cx="4552559" cy="2869092"/>
          </a:xfrm>
        </p:grpSpPr>
        <p:pic>
          <p:nvPicPr>
            <p:cNvPr id="39" name="图片 38">
              <a:extLst>
                <a:ext uri="{FF2B5EF4-FFF2-40B4-BE49-F238E27FC236}">
                  <a16:creationId xmlns:a16="http://schemas.microsoft.com/office/drawing/2014/main" id="{7B0C2E12-A654-4A4F-91C4-FB7684D87790}"/>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40" name="矩形 39">
              <a:extLst>
                <a:ext uri="{FF2B5EF4-FFF2-40B4-BE49-F238E27FC236}">
                  <a16:creationId xmlns:a16="http://schemas.microsoft.com/office/drawing/2014/main" id="{1FA6647E-0DEE-BB6F-2755-5755DD23639B}"/>
                </a:ext>
              </a:extLst>
            </p:cNvPr>
            <p:cNvSpPr/>
            <p:nvPr/>
          </p:nvSpPr>
          <p:spPr>
            <a:xfrm>
              <a:off x="1036020" y="3817257"/>
              <a:ext cx="3440038" cy="19906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grpSp>
      <p:sp>
        <p:nvSpPr>
          <p:cNvPr id="41" name="文本框 40">
            <a:extLst>
              <a:ext uri="{FF2B5EF4-FFF2-40B4-BE49-F238E27FC236}">
                <a16:creationId xmlns:a16="http://schemas.microsoft.com/office/drawing/2014/main" id="{7F91166B-9B4C-EBC5-5ABB-FE346EDF87DE}"/>
              </a:ext>
            </a:extLst>
          </p:cNvPr>
          <p:cNvSpPr txBox="1"/>
          <p:nvPr/>
        </p:nvSpPr>
        <p:spPr>
          <a:xfrm>
            <a:off x="5155247" y="5115945"/>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    价值</a:t>
            </a:r>
          </a:p>
        </p:txBody>
      </p:sp>
      <p:sp>
        <p:nvSpPr>
          <p:cNvPr id="42" name="文本框 41">
            <a:extLst>
              <a:ext uri="{FF2B5EF4-FFF2-40B4-BE49-F238E27FC236}">
                <a16:creationId xmlns:a16="http://schemas.microsoft.com/office/drawing/2014/main" id="{360706BE-7FBB-2887-88BF-1AAEC492C818}"/>
              </a:ext>
            </a:extLst>
          </p:cNvPr>
          <p:cNvSpPr txBox="1"/>
          <p:nvPr/>
        </p:nvSpPr>
        <p:spPr>
          <a:xfrm>
            <a:off x="5307727" y="1316776"/>
            <a:ext cx="2152684" cy="926920"/>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关联交易业务量大，时间紧任务重</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中化国际关联交易业务量大、业务类型繁多，关账后仅有</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天的时间用来对账，这对业务人员来说无疑是巨大的挑战</a:t>
            </a:r>
          </a:p>
        </p:txBody>
      </p:sp>
      <p:sp>
        <p:nvSpPr>
          <p:cNvPr id="43" name="文本框 42">
            <a:extLst>
              <a:ext uri="{FF2B5EF4-FFF2-40B4-BE49-F238E27FC236}">
                <a16:creationId xmlns:a16="http://schemas.microsoft.com/office/drawing/2014/main" id="{150BC512-3717-5ED5-43A6-92B37D7465A7}"/>
              </a:ext>
            </a:extLst>
          </p:cNvPr>
          <p:cNvSpPr txBox="1"/>
          <p:nvPr/>
        </p:nvSpPr>
        <p:spPr>
          <a:xfrm>
            <a:off x="5293756" y="5503452"/>
            <a:ext cx="2182971" cy="1096198"/>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全天候</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每天定时接取凭证，实时查看对账差异，及时邮件通知差异方进行账务处理，打破月末对账紧张的僵局，每月调整日记账数量减少</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70%</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p>
          <a:p>
            <a:pPr marR="0" lvl="0" algn="l" defTabSz="914400" rtl="0" eaLnBrk="1" fontAlgn="auto" latinLnBrk="0" hangingPunct="1">
              <a:lnSpc>
                <a:spcPct val="110000"/>
              </a:lnSpc>
              <a:spcBef>
                <a:spcPts val="0"/>
              </a:spcBef>
              <a:spcAft>
                <a:spcPts val="0"/>
              </a:spcAft>
              <a:buClrTx/>
              <a:buSzTx/>
              <a:tabLst/>
              <a:defRPr/>
            </a:pPr>
            <a:endPar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46" name="文本框 45">
            <a:extLst>
              <a:ext uri="{FF2B5EF4-FFF2-40B4-BE49-F238E27FC236}">
                <a16:creationId xmlns:a16="http://schemas.microsoft.com/office/drawing/2014/main" id="{BDB53294-D10E-4316-43B1-D2409FD519B7}"/>
              </a:ext>
            </a:extLst>
          </p:cNvPr>
          <p:cNvSpPr txBox="1"/>
          <p:nvPr/>
        </p:nvSpPr>
        <p:spPr>
          <a:xfrm>
            <a:off x="7429910" y="5503452"/>
            <a:ext cx="2261185" cy="926920"/>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凭证级</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明细对账工作台展示关联交易双方凭证，便于实时查看余额差异的具体构成情况，确保关联方交易数据质量，关联交易对账准确率达</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100%</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p>
        </p:txBody>
      </p:sp>
      <p:sp>
        <p:nvSpPr>
          <p:cNvPr id="47" name="文本框 46">
            <a:extLst>
              <a:ext uri="{FF2B5EF4-FFF2-40B4-BE49-F238E27FC236}">
                <a16:creationId xmlns:a16="http://schemas.microsoft.com/office/drawing/2014/main" id="{E51A6594-6635-30A1-C733-DAE54D0E8F6C}"/>
              </a:ext>
            </a:extLst>
          </p:cNvPr>
          <p:cNvSpPr txBox="1"/>
          <p:nvPr/>
        </p:nvSpPr>
        <p:spPr>
          <a:xfrm>
            <a:off x="9641636" y="5503452"/>
            <a:ext cx="2182971" cy="1265475"/>
          </a:xfrm>
          <a:prstGeom prst="rect">
            <a:avLst/>
          </a:prstGeom>
          <a:noFill/>
        </p:spPr>
        <p:txBody>
          <a:bodyPr wrap="square">
            <a:spAutoFit/>
          </a:bodyPr>
          <a:lstStyle/>
          <a:p>
            <a:pPr marR="0" lvl="0" algn="l" defTabSz="914400" rtl="0" eaLnBrk="1" fontAlgn="auto" latinLnBrk="0" hangingPunct="1">
              <a:lnSpc>
                <a:spcPct val="110000"/>
              </a:lnSpc>
              <a:spcBef>
                <a:spcPts val="0"/>
              </a:spcBef>
              <a:spcAft>
                <a:spcPts val="0"/>
              </a:spcAft>
              <a:buClrTx/>
              <a:buSzTx/>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自动化</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R="0" lvl="0" algn="l" defTabSz="914400" rtl="0" eaLnBrk="1" fontAlgn="auto" latinLnBrk="0" hangingPunct="1">
              <a:lnSpc>
                <a:spcPct val="110000"/>
              </a:lnSpc>
              <a:spcBef>
                <a:spcPts val="0"/>
              </a:spcBef>
              <a:spcAft>
                <a:spcPts val="0"/>
              </a:spcAft>
              <a:buClrTx/>
              <a:buSzTx/>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系统通过发票等自动匹配规则关联双方凭证，便于用户快速定位差异原因。当然，也可以自动生成调整凭证，每月轻松处理</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20</a:t>
            </a:r>
            <a:r>
              <a:rPr kumimoji="1" lang="en"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w+</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凭证数据，整体对账效率提升</a:t>
            </a:r>
            <a:r>
              <a:rPr kumimoji="1" lang="en-US" altLang="zh-CN"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70%</a:t>
            </a: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p>
          <a:p>
            <a:pPr marR="0" lvl="0" algn="l" defTabSz="914400" rtl="0" eaLnBrk="1" fontAlgn="auto" latinLnBrk="0" hangingPunct="1">
              <a:lnSpc>
                <a:spcPct val="110000"/>
              </a:lnSpc>
              <a:spcBef>
                <a:spcPts val="0"/>
              </a:spcBef>
              <a:spcAft>
                <a:spcPts val="0"/>
              </a:spcAft>
              <a:buClrTx/>
              <a:buSzTx/>
              <a:tabLst/>
              <a:defRPr/>
            </a:pPr>
            <a:endPar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pic>
        <p:nvPicPr>
          <p:cNvPr id="128" name="图片 127">
            <a:extLst>
              <a:ext uri="{FF2B5EF4-FFF2-40B4-BE49-F238E27FC236}">
                <a16:creationId xmlns:a16="http://schemas.microsoft.com/office/drawing/2014/main" id="{3B5F2EDC-ABC1-A1BD-1055-EC5D9252F0DA}"/>
              </a:ext>
            </a:extLst>
          </p:cNvPr>
          <p:cNvPicPr>
            <a:picLocks noChangeAspect="1"/>
          </p:cNvPicPr>
          <p:nvPr/>
        </p:nvPicPr>
        <p:blipFill>
          <a:blip r:embed="rId3"/>
          <a:stretch>
            <a:fillRect/>
          </a:stretch>
        </p:blipFill>
        <p:spPr>
          <a:xfrm>
            <a:off x="1092937" y="3850992"/>
            <a:ext cx="3345824" cy="1927759"/>
          </a:xfrm>
          <a:prstGeom prst="rect">
            <a:avLst/>
          </a:prstGeom>
        </p:spPr>
      </p:pic>
      <p:sp>
        <p:nvSpPr>
          <p:cNvPr id="129" name="文本框 128">
            <a:extLst>
              <a:ext uri="{FF2B5EF4-FFF2-40B4-BE49-F238E27FC236}">
                <a16:creationId xmlns:a16="http://schemas.microsoft.com/office/drawing/2014/main" id="{AEFB8376-9EDC-91E1-9833-239E0F29FA74}"/>
              </a:ext>
            </a:extLst>
          </p:cNvPr>
          <p:cNvSpPr txBox="1"/>
          <p:nvPr/>
        </p:nvSpPr>
        <p:spPr>
          <a:xfrm>
            <a:off x="7484161" y="1316776"/>
            <a:ext cx="2152684" cy="926920"/>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余额级对账，数据质量难保证</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原有系统仅支持余额对账，需要人工耗费大量时间在核算系统中挖掘明细对账数据，并将差异定位到具体业务，关联双方数据质量难保证</a:t>
            </a:r>
          </a:p>
        </p:txBody>
      </p:sp>
      <p:sp>
        <p:nvSpPr>
          <p:cNvPr id="130" name="文本框 129">
            <a:extLst>
              <a:ext uri="{FF2B5EF4-FFF2-40B4-BE49-F238E27FC236}">
                <a16:creationId xmlns:a16="http://schemas.microsoft.com/office/drawing/2014/main" id="{37326CF6-72A6-7CE5-CF8D-2912994B131A}"/>
              </a:ext>
            </a:extLst>
          </p:cNvPr>
          <p:cNvSpPr txBox="1"/>
          <p:nvPr/>
        </p:nvSpPr>
        <p:spPr>
          <a:xfrm>
            <a:off x="9675916" y="1316776"/>
            <a:ext cx="2152684" cy="926920"/>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缺乏数据支撑，管理效率低</a:t>
            </a:r>
            <a:endParaRPr kumimoji="1" lang="en-US" altLang="zh-CN"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00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关联交易对账管理缺乏数据支撑，无法快速分析原因并定位问题，以及找到具体解决方案，整体管理效率有待提升</a:t>
            </a:r>
          </a:p>
        </p:txBody>
      </p:sp>
      <p:sp>
        <p:nvSpPr>
          <p:cNvPr id="132" name="文本框 131">
            <a:extLst>
              <a:ext uri="{FF2B5EF4-FFF2-40B4-BE49-F238E27FC236}">
                <a16:creationId xmlns:a16="http://schemas.microsoft.com/office/drawing/2014/main" id="{EA8196C3-4E49-1D13-2BDF-41F2559B677E}"/>
              </a:ext>
            </a:extLst>
          </p:cNvPr>
          <p:cNvSpPr txBox="1"/>
          <p:nvPr/>
        </p:nvSpPr>
        <p:spPr>
          <a:xfrm>
            <a:off x="5180228" y="2831194"/>
            <a:ext cx="496177" cy="201469"/>
          </a:xfrm>
          <a:prstGeom prst="rect">
            <a:avLst/>
          </a:prstGeom>
          <a:solidFill>
            <a:schemeClr val="bg2">
              <a:lumMod val="75000"/>
            </a:schemeClr>
          </a:solidFill>
        </p:spPr>
        <p:txBody>
          <a:bodyPr wrap="square" lIns="90000" rtlCol="0" anchor="ctr">
            <a:noAutofit/>
          </a:bodyPr>
          <a:lstStyle/>
          <a:p>
            <a:pPr algn="ctr"/>
            <a:r>
              <a:rPr kumimoji="1" lang="zh-CN" altLang="en-US" sz="1000" dirty="0">
                <a:solidFill>
                  <a:srgbClr val="FFFFFF"/>
                </a:solidFill>
                <a:latin typeface="Microsoft YaHei" panose="020B0503020204020204" pitchFamily="34" charset="-122"/>
                <a:ea typeface="Microsoft YaHei" panose="020B0503020204020204" pitchFamily="34" charset="-122"/>
              </a:rPr>
              <a:t>首页</a:t>
            </a:r>
          </a:p>
        </p:txBody>
      </p:sp>
      <p:sp>
        <p:nvSpPr>
          <p:cNvPr id="133" name="文本框 132">
            <a:extLst>
              <a:ext uri="{FF2B5EF4-FFF2-40B4-BE49-F238E27FC236}">
                <a16:creationId xmlns:a16="http://schemas.microsoft.com/office/drawing/2014/main" id="{35DA9CE7-D1D0-5A78-5988-B904D056BD07}"/>
              </a:ext>
            </a:extLst>
          </p:cNvPr>
          <p:cNvSpPr txBox="1"/>
          <p:nvPr/>
        </p:nvSpPr>
        <p:spPr>
          <a:xfrm>
            <a:off x="5180228" y="3077476"/>
            <a:ext cx="496177" cy="1008573"/>
          </a:xfrm>
          <a:prstGeom prst="rect">
            <a:avLst/>
          </a:prstGeom>
          <a:solidFill>
            <a:schemeClr val="bg2">
              <a:lumMod val="75000"/>
            </a:schemeClr>
          </a:solidFill>
        </p:spPr>
        <p:txBody>
          <a:bodyPr wrap="square" lIns="90000" rtlCol="0" anchor="ctr">
            <a:noAutofit/>
          </a:bodyPr>
          <a:lstStyle/>
          <a:p>
            <a:pPr algn="ctr"/>
            <a:r>
              <a:rPr kumimoji="1" lang="zh-CN" altLang="en-US" sz="1000" dirty="0">
                <a:solidFill>
                  <a:srgbClr val="FFFFFF"/>
                </a:solidFill>
                <a:latin typeface="Microsoft YaHei" panose="020B0503020204020204" pitchFamily="34" charset="-122"/>
                <a:ea typeface="Microsoft YaHei" panose="020B0503020204020204" pitchFamily="34" charset="-122"/>
              </a:rPr>
              <a:t>应用功能</a:t>
            </a:r>
          </a:p>
        </p:txBody>
      </p:sp>
      <p:sp>
        <p:nvSpPr>
          <p:cNvPr id="134" name="文本框 133">
            <a:extLst>
              <a:ext uri="{FF2B5EF4-FFF2-40B4-BE49-F238E27FC236}">
                <a16:creationId xmlns:a16="http://schemas.microsoft.com/office/drawing/2014/main" id="{B1EC9499-DB0A-E258-5F92-99012B3A1F56}"/>
              </a:ext>
            </a:extLst>
          </p:cNvPr>
          <p:cNvSpPr txBox="1"/>
          <p:nvPr/>
        </p:nvSpPr>
        <p:spPr>
          <a:xfrm>
            <a:off x="5180228" y="4146391"/>
            <a:ext cx="496177" cy="311434"/>
          </a:xfrm>
          <a:prstGeom prst="rect">
            <a:avLst/>
          </a:prstGeom>
          <a:solidFill>
            <a:schemeClr val="bg2">
              <a:lumMod val="75000"/>
            </a:schemeClr>
          </a:solidFill>
        </p:spPr>
        <p:txBody>
          <a:bodyPr wrap="square" lIns="90000" rtlCol="0" anchor="ctr">
            <a:noAutofit/>
          </a:bodyPr>
          <a:lstStyle/>
          <a:p>
            <a:pPr algn="ctr"/>
            <a:r>
              <a:rPr kumimoji="1" lang="zh-CN" altLang="en-US" sz="1000" dirty="0">
                <a:solidFill>
                  <a:srgbClr val="FFFFFF"/>
                </a:solidFill>
                <a:latin typeface="Microsoft YaHei" panose="020B0503020204020204" pitchFamily="34" charset="-122"/>
                <a:ea typeface="Microsoft YaHei" panose="020B0503020204020204" pitchFamily="34" charset="-122"/>
              </a:rPr>
              <a:t>系统</a:t>
            </a:r>
            <a:endParaRPr kumimoji="1" lang="en-US" altLang="zh-CN" sz="1000" dirty="0">
              <a:solidFill>
                <a:srgbClr val="FFFFFF"/>
              </a:solidFill>
              <a:latin typeface="Microsoft YaHei" panose="020B0503020204020204" pitchFamily="34" charset="-122"/>
              <a:ea typeface="Microsoft YaHei" panose="020B0503020204020204" pitchFamily="34" charset="-122"/>
            </a:endParaRPr>
          </a:p>
          <a:p>
            <a:pPr algn="ctr"/>
            <a:r>
              <a:rPr kumimoji="1" lang="zh-CN" altLang="en-US" sz="1000" dirty="0">
                <a:solidFill>
                  <a:srgbClr val="FFFFFF"/>
                </a:solidFill>
                <a:latin typeface="Microsoft YaHei" panose="020B0503020204020204" pitchFamily="34" charset="-122"/>
                <a:ea typeface="Microsoft YaHei" panose="020B0503020204020204" pitchFamily="34" charset="-122"/>
              </a:rPr>
              <a:t>功能</a:t>
            </a:r>
          </a:p>
        </p:txBody>
      </p:sp>
      <p:sp>
        <p:nvSpPr>
          <p:cNvPr id="135" name="文本框 134">
            <a:extLst>
              <a:ext uri="{FF2B5EF4-FFF2-40B4-BE49-F238E27FC236}">
                <a16:creationId xmlns:a16="http://schemas.microsoft.com/office/drawing/2014/main" id="{DAAF3B7D-0B8E-2F13-4FFC-4097836E9420}"/>
              </a:ext>
            </a:extLst>
          </p:cNvPr>
          <p:cNvSpPr txBox="1"/>
          <p:nvPr/>
        </p:nvSpPr>
        <p:spPr>
          <a:xfrm>
            <a:off x="5180228" y="4518167"/>
            <a:ext cx="496177" cy="511015"/>
          </a:xfrm>
          <a:prstGeom prst="rect">
            <a:avLst/>
          </a:prstGeom>
          <a:solidFill>
            <a:schemeClr val="bg2">
              <a:lumMod val="75000"/>
            </a:schemeClr>
          </a:solidFill>
        </p:spPr>
        <p:txBody>
          <a:bodyPr wrap="square" lIns="90000" rtlCol="0" anchor="ctr">
            <a:noAutofit/>
          </a:bodyPr>
          <a:lstStyle/>
          <a:p>
            <a:pPr algn="ctr"/>
            <a:r>
              <a:rPr kumimoji="1" lang="zh-CN" altLang="en-US" sz="1000" dirty="0">
                <a:solidFill>
                  <a:srgbClr val="FFFFFF"/>
                </a:solidFill>
                <a:latin typeface="Microsoft YaHei" panose="020B0503020204020204" pitchFamily="34" charset="-122"/>
                <a:ea typeface="Microsoft YaHei" panose="020B0503020204020204" pitchFamily="34" charset="-122"/>
              </a:rPr>
              <a:t>数据层</a:t>
            </a:r>
          </a:p>
        </p:txBody>
      </p:sp>
      <p:sp>
        <p:nvSpPr>
          <p:cNvPr id="136" name="文本框 135">
            <a:extLst>
              <a:ext uri="{FF2B5EF4-FFF2-40B4-BE49-F238E27FC236}">
                <a16:creationId xmlns:a16="http://schemas.microsoft.com/office/drawing/2014/main" id="{D7A940DB-C80C-4A2B-09D7-43948F0F27F3}"/>
              </a:ext>
            </a:extLst>
          </p:cNvPr>
          <p:cNvSpPr txBox="1"/>
          <p:nvPr/>
        </p:nvSpPr>
        <p:spPr>
          <a:xfrm>
            <a:off x="5773994"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待办事项</a:t>
            </a:r>
          </a:p>
        </p:txBody>
      </p:sp>
      <p:sp>
        <p:nvSpPr>
          <p:cNvPr id="137" name="文本框 136">
            <a:extLst>
              <a:ext uri="{FF2B5EF4-FFF2-40B4-BE49-F238E27FC236}">
                <a16:creationId xmlns:a16="http://schemas.microsoft.com/office/drawing/2014/main" id="{BCE1D20C-3FE1-4352-4954-B5012D806EE5}"/>
              </a:ext>
            </a:extLst>
          </p:cNvPr>
          <p:cNvSpPr txBox="1"/>
          <p:nvPr/>
        </p:nvSpPr>
        <p:spPr>
          <a:xfrm>
            <a:off x="6652232"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仪表盘</a:t>
            </a:r>
          </a:p>
        </p:txBody>
      </p:sp>
      <p:sp>
        <p:nvSpPr>
          <p:cNvPr id="138" name="文本框 137">
            <a:extLst>
              <a:ext uri="{FF2B5EF4-FFF2-40B4-BE49-F238E27FC236}">
                <a16:creationId xmlns:a16="http://schemas.microsoft.com/office/drawing/2014/main" id="{655C6F42-4B82-5968-FF32-2B18DF60AD8C}"/>
              </a:ext>
            </a:extLst>
          </p:cNvPr>
          <p:cNvSpPr txBox="1"/>
          <p:nvPr/>
        </p:nvSpPr>
        <p:spPr>
          <a:xfrm>
            <a:off x="7530470"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系统公告</a:t>
            </a:r>
          </a:p>
        </p:txBody>
      </p:sp>
      <p:sp>
        <p:nvSpPr>
          <p:cNvPr id="139" name="文本框 138">
            <a:extLst>
              <a:ext uri="{FF2B5EF4-FFF2-40B4-BE49-F238E27FC236}">
                <a16:creationId xmlns:a16="http://schemas.microsoft.com/office/drawing/2014/main" id="{D3AD2D9A-B721-6E5C-F5FF-94F7944AC498}"/>
              </a:ext>
            </a:extLst>
          </p:cNvPr>
          <p:cNvSpPr txBox="1"/>
          <p:nvPr/>
        </p:nvSpPr>
        <p:spPr>
          <a:xfrm>
            <a:off x="8408708"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任务通知</a:t>
            </a:r>
          </a:p>
        </p:txBody>
      </p:sp>
      <p:sp>
        <p:nvSpPr>
          <p:cNvPr id="140" name="文本框 139">
            <a:extLst>
              <a:ext uri="{FF2B5EF4-FFF2-40B4-BE49-F238E27FC236}">
                <a16:creationId xmlns:a16="http://schemas.microsoft.com/office/drawing/2014/main" id="{9763F380-47DC-C920-53AA-99E237514639}"/>
              </a:ext>
            </a:extLst>
          </p:cNvPr>
          <p:cNvSpPr txBox="1"/>
          <p:nvPr/>
        </p:nvSpPr>
        <p:spPr>
          <a:xfrm>
            <a:off x="9286946"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快捷入口</a:t>
            </a:r>
          </a:p>
        </p:txBody>
      </p:sp>
      <p:sp>
        <p:nvSpPr>
          <p:cNvPr id="141" name="文本框 140">
            <a:extLst>
              <a:ext uri="{FF2B5EF4-FFF2-40B4-BE49-F238E27FC236}">
                <a16:creationId xmlns:a16="http://schemas.microsoft.com/office/drawing/2014/main" id="{1C64F9C8-BA43-C17E-79B5-0C60C85EDDFD}"/>
              </a:ext>
            </a:extLst>
          </p:cNvPr>
          <p:cNvSpPr txBox="1"/>
          <p:nvPr/>
        </p:nvSpPr>
        <p:spPr>
          <a:xfrm>
            <a:off x="10165184"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常用下载</a:t>
            </a:r>
          </a:p>
        </p:txBody>
      </p:sp>
      <p:sp>
        <p:nvSpPr>
          <p:cNvPr id="142" name="文本框 141">
            <a:extLst>
              <a:ext uri="{FF2B5EF4-FFF2-40B4-BE49-F238E27FC236}">
                <a16:creationId xmlns:a16="http://schemas.microsoft.com/office/drawing/2014/main" id="{8D5746EF-7AC5-7EC0-846D-22D913A8D3DE}"/>
              </a:ext>
            </a:extLst>
          </p:cNvPr>
          <p:cNvSpPr txBox="1"/>
          <p:nvPr/>
        </p:nvSpPr>
        <p:spPr>
          <a:xfrm>
            <a:off x="11043423" y="2831194"/>
            <a:ext cx="781184" cy="201469"/>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多语言</a:t>
            </a:r>
          </a:p>
        </p:txBody>
      </p:sp>
      <p:sp>
        <p:nvSpPr>
          <p:cNvPr id="143" name="文本框 142">
            <a:extLst>
              <a:ext uri="{FF2B5EF4-FFF2-40B4-BE49-F238E27FC236}">
                <a16:creationId xmlns:a16="http://schemas.microsoft.com/office/drawing/2014/main" id="{D4B20AB8-0E80-8A38-2A4F-093D0AB54DA8}"/>
              </a:ext>
            </a:extLst>
          </p:cNvPr>
          <p:cNvSpPr txBox="1"/>
          <p:nvPr/>
        </p:nvSpPr>
        <p:spPr>
          <a:xfrm>
            <a:off x="5773994"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数据采集平台</a:t>
            </a:r>
          </a:p>
        </p:txBody>
      </p:sp>
      <p:sp>
        <p:nvSpPr>
          <p:cNvPr id="144" name="文本框 143">
            <a:extLst>
              <a:ext uri="{FF2B5EF4-FFF2-40B4-BE49-F238E27FC236}">
                <a16:creationId xmlns:a16="http://schemas.microsoft.com/office/drawing/2014/main" id="{2B4955A4-42BA-1A11-6116-328FD945976E}"/>
              </a:ext>
            </a:extLst>
          </p:cNvPr>
          <p:cNvSpPr txBox="1"/>
          <p:nvPr/>
        </p:nvSpPr>
        <p:spPr>
          <a:xfrm>
            <a:off x="6652232"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映射维护</a:t>
            </a:r>
          </a:p>
        </p:txBody>
      </p:sp>
      <p:sp>
        <p:nvSpPr>
          <p:cNvPr id="145" name="文本框 144">
            <a:extLst>
              <a:ext uri="{FF2B5EF4-FFF2-40B4-BE49-F238E27FC236}">
                <a16:creationId xmlns:a16="http://schemas.microsoft.com/office/drawing/2014/main" id="{C5FA82AC-301B-2CEB-FA00-7E9E5A49DEAA}"/>
              </a:ext>
            </a:extLst>
          </p:cNvPr>
          <p:cNvSpPr txBox="1"/>
          <p:nvPr/>
        </p:nvSpPr>
        <p:spPr>
          <a:xfrm>
            <a:off x="7530470"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关联交易补录</a:t>
            </a:r>
          </a:p>
        </p:txBody>
      </p:sp>
      <p:sp>
        <p:nvSpPr>
          <p:cNvPr id="146" name="文本框 145">
            <a:extLst>
              <a:ext uri="{FF2B5EF4-FFF2-40B4-BE49-F238E27FC236}">
                <a16:creationId xmlns:a16="http://schemas.microsoft.com/office/drawing/2014/main" id="{4AC73460-F0DB-5378-6D5B-72A854ADA936}"/>
              </a:ext>
            </a:extLst>
          </p:cNvPr>
          <p:cNvSpPr txBox="1"/>
          <p:nvPr/>
        </p:nvSpPr>
        <p:spPr>
          <a:xfrm>
            <a:off x="8408708"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交易对账</a:t>
            </a:r>
            <a:r>
              <a:rPr kumimoji="1" lang="en-US" altLang="zh-CN" sz="700" dirty="0">
                <a:solidFill>
                  <a:srgbClr val="FFFFFF"/>
                </a:solidFill>
                <a:latin typeface="Microsoft YaHei" panose="020B0503020204020204" pitchFamily="34" charset="-122"/>
                <a:ea typeface="Microsoft YaHei" panose="020B0503020204020204" pitchFamily="34" charset="-122"/>
              </a:rPr>
              <a:t>/</a:t>
            </a:r>
            <a:r>
              <a:rPr kumimoji="1" lang="zh-CN" altLang="en-US" sz="700" dirty="0">
                <a:solidFill>
                  <a:srgbClr val="FFFFFF"/>
                </a:solidFill>
                <a:latin typeface="Microsoft YaHei" panose="020B0503020204020204" pitchFamily="34" charset="-122"/>
                <a:ea typeface="Microsoft YaHei" panose="020B0503020204020204" pitchFamily="34" charset="-122"/>
              </a:rPr>
              <a:t>差异处理</a:t>
            </a:r>
          </a:p>
        </p:txBody>
      </p:sp>
      <p:sp>
        <p:nvSpPr>
          <p:cNvPr id="147" name="文本框 146">
            <a:extLst>
              <a:ext uri="{FF2B5EF4-FFF2-40B4-BE49-F238E27FC236}">
                <a16:creationId xmlns:a16="http://schemas.microsoft.com/office/drawing/2014/main" id="{36F4D2B8-D90A-349D-BE75-7263C2C00908}"/>
              </a:ext>
            </a:extLst>
          </p:cNvPr>
          <p:cNvSpPr txBox="1"/>
          <p:nvPr/>
        </p:nvSpPr>
        <p:spPr>
          <a:xfrm>
            <a:off x="9286946"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未实现毛利抵销</a:t>
            </a:r>
          </a:p>
        </p:txBody>
      </p:sp>
      <p:sp>
        <p:nvSpPr>
          <p:cNvPr id="148" name="文本框 147">
            <a:extLst>
              <a:ext uri="{FF2B5EF4-FFF2-40B4-BE49-F238E27FC236}">
                <a16:creationId xmlns:a16="http://schemas.microsoft.com/office/drawing/2014/main" id="{6C3417E4-DB46-E4A2-7216-E10CB9DB6BF7}"/>
              </a:ext>
            </a:extLst>
          </p:cNvPr>
          <p:cNvSpPr txBox="1"/>
          <p:nvPr/>
        </p:nvSpPr>
        <p:spPr>
          <a:xfrm>
            <a:off x="10165184"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转移定价监控</a:t>
            </a:r>
          </a:p>
        </p:txBody>
      </p:sp>
      <p:sp>
        <p:nvSpPr>
          <p:cNvPr id="149" name="文本框 148">
            <a:extLst>
              <a:ext uri="{FF2B5EF4-FFF2-40B4-BE49-F238E27FC236}">
                <a16:creationId xmlns:a16="http://schemas.microsoft.com/office/drawing/2014/main" id="{3938F5E0-3E23-D6A8-64C3-690000333283}"/>
              </a:ext>
            </a:extLst>
          </p:cNvPr>
          <p:cNvSpPr txBox="1"/>
          <p:nvPr/>
        </p:nvSpPr>
        <p:spPr>
          <a:xfrm>
            <a:off x="11043423" y="3077477"/>
            <a:ext cx="781184" cy="250962"/>
          </a:xfrm>
          <a:prstGeom prst="rect">
            <a:avLst/>
          </a:prstGeom>
          <a:solidFill>
            <a:schemeClr val="bg2">
              <a:lumMod val="75000"/>
            </a:schemeClr>
          </a:solidFill>
        </p:spPr>
        <p:txBody>
          <a:bodyPr wrap="square" lIns="90000" rtlCol="0" anchor="ctr">
            <a:noAutofit/>
          </a:bodyPr>
          <a:lstStyle/>
          <a:p>
            <a:pPr algn="ctr"/>
            <a:r>
              <a:rPr kumimoji="1" lang="zh-CN" altLang="en-US" sz="700" dirty="0">
                <a:solidFill>
                  <a:srgbClr val="FFFFFF"/>
                </a:solidFill>
                <a:latin typeface="Microsoft YaHei" panose="020B0503020204020204" pitchFamily="34" charset="-122"/>
                <a:ea typeface="Microsoft YaHei" panose="020B0503020204020204" pitchFamily="34" charset="-122"/>
              </a:rPr>
              <a:t>报表管理</a:t>
            </a:r>
          </a:p>
        </p:txBody>
      </p:sp>
      <p:sp>
        <p:nvSpPr>
          <p:cNvPr id="157" name="文本框 156">
            <a:extLst>
              <a:ext uri="{FF2B5EF4-FFF2-40B4-BE49-F238E27FC236}">
                <a16:creationId xmlns:a16="http://schemas.microsoft.com/office/drawing/2014/main" id="{17CFBD91-E0E1-65AF-A628-B08951689AF8}"/>
              </a:ext>
            </a:extLst>
          </p:cNvPr>
          <p:cNvSpPr txBox="1"/>
          <p:nvPr/>
        </p:nvSpPr>
        <p:spPr>
          <a:xfrm>
            <a:off x="5773994"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凭证数据采集</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主数据同步</a:t>
            </a:r>
          </a:p>
        </p:txBody>
      </p:sp>
      <p:sp>
        <p:nvSpPr>
          <p:cNvPr id="158" name="文本框 157">
            <a:extLst>
              <a:ext uri="{FF2B5EF4-FFF2-40B4-BE49-F238E27FC236}">
                <a16:creationId xmlns:a16="http://schemas.microsoft.com/office/drawing/2014/main" id="{10CC719B-DCBD-B41D-8B04-8AEAA11D531D}"/>
              </a:ext>
            </a:extLst>
          </p:cNvPr>
          <p:cNvSpPr txBox="1"/>
          <p:nvPr/>
        </p:nvSpPr>
        <p:spPr>
          <a:xfrm>
            <a:off x="6652232"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科目映射</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关联方映射</a:t>
            </a:r>
          </a:p>
        </p:txBody>
      </p:sp>
      <p:sp>
        <p:nvSpPr>
          <p:cNvPr id="159" name="文本框 158">
            <a:extLst>
              <a:ext uri="{FF2B5EF4-FFF2-40B4-BE49-F238E27FC236}">
                <a16:creationId xmlns:a16="http://schemas.microsoft.com/office/drawing/2014/main" id="{6BF8D3AD-3656-C229-7E3C-61782090B85C}"/>
              </a:ext>
            </a:extLst>
          </p:cNvPr>
          <p:cNvSpPr txBox="1"/>
          <p:nvPr/>
        </p:nvSpPr>
        <p:spPr>
          <a:xfrm>
            <a:off x="7530470"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关联交易系统采集</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关联交易人工补录</a:t>
            </a:r>
          </a:p>
        </p:txBody>
      </p:sp>
      <p:sp>
        <p:nvSpPr>
          <p:cNvPr id="160" name="文本框 159">
            <a:extLst>
              <a:ext uri="{FF2B5EF4-FFF2-40B4-BE49-F238E27FC236}">
                <a16:creationId xmlns:a16="http://schemas.microsoft.com/office/drawing/2014/main" id="{ABFB1D9F-E0EC-5BBA-CFDE-3D568BAAD652}"/>
              </a:ext>
            </a:extLst>
          </p:cNvPr>
          <p:cNvSpPr txBox="1"/>
          <p:nvPr/>
        </p:nvSpPr>
        <p:spPr>
          <a:xfrm>
            <a:off x="8408708"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对账规则</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对账报告</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凭证级对账报告</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差异处理</a:t>
            </a:r>
          </a:p>
        </p:txBody>
      </p:sp>
      <p:sp>
        <p:nvSpPr>
          <p:cNvPr id="161" name="文本框 160">
            <a:extLst>
              <a:ext uri="{FF2B5EF4-FFF2-40B4-BE49-F238E27FC236}">
                <a16:creationId xmlns:a16="http://schemas.microsoft.com/office/drawing/2014/main" id="{08490731-8ED7-E2FC-D1EB-63BE496192C8}"/>
              </a:ext>
            </a:extLst>
          </p:cNvPr>
          <p:cNvSpPr txBox="1"/>
          <p:nvPr/>
        </p:nvSpPr>
        <p:spPr>
          <a:xfrm>
            <a:off x="9286946"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未售出存货抵销</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固定资产采购抵销</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内部服务采购抵销</a:t>
            </a:r>
          </a:p>
        </p:txBody>
      </p:sp>
      <p:sp>
        <p:nvSpPr>
          <p:cNvPr id="162" name="文本框 161">
            <a:extLst>
              <a:ext uri="{FF2B5EF4-FFF2-40B4-BE49-F238E27FC236}">
                <a16:creationId xmlns:a16="http://schemas.microsoft.com/office/drawing/2014/main" id="{AA3BD7F0-1CE5-B595-FCBD-CB1A541D1B41}"/>
              </a:ext>
            </a:extLst>
          </p:cNvPr>
          <p:cNvSpPr txBox="1"/>
          <p:nvPr/>
        </p:nvSpPr>
        <p:spPr>
          <a:xfrm>
            <a:off x="10165184"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关联订单数据采集</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销售预测数据采集</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转移定价模型税务系统集成</a:t>
            </a:r>
          </a:p>
        </p:txBody>
      </p:sp>
      <p:sp>
        <p:nvSpPr>
          <p:cNvPr id="163" name="文本框 162">
            <a:extLst>
              <a:ext uri="{FF2B5EF4-FFF2-40B4-BE49-F238E27FC236}">
                <a16:creationId xmlns:a16="http://schemas.microsoft.com/office/drawing/2014/main" id="{1DC6F530-9DF8-6F56-DCB3-844E829DB766}"/>
              </a:ext>
            </a:extLst>
          </p:cNvPr>
          <p:cNvSpPr txBox="1"/>
          <p:nvPr/>
        </p:nvSpPr>
        <p:spPr>
          <a:xfrm>
            <a:off x="11043423" y="3318246"/>
            <a:ext cx="781184" cy="767803"/>
          </a:xfrm>
          <a:prstGeom prst="rect">
            <a:avLst/>
          </a:prstGeom>
          <a:solidFill>
            <a:schemeClr val="accent1">
              <a:lumMod val="20000"/>
              <a:lumOff val="80000"/>
            </a:schemeClr>
          </a:solidFill>
        </p:spPr>
        <p:txBody>
          <a:bodyPr wrap="square" lIns="90000" rtlCol="0" anchor="ctr">
            <a:noAutofit/>
          </a:bodyPr>
          <a:lstStyle/>
          <a:p>
            <a:pPr algn="ctr"/>
            <a:r>
              <a:rPr kumimoji="1" lang="zh-CN" altLang="en-US" sz="700" dirty="0">
                <a:latin typeface="Microsoft YaHei" panose="020B0503020204020204" pitchFamily="34" charset="-122"/>
                <a:ea typeface="Microsoft YaHei" panose="020B0503020204020204" pitchFamily="34" charset="-122"/>
              </a:rPr>
              <a:t>关联交易汇总表</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关联交易穿透查询</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对账情况统计分析</a:t>
            </a:r>
            <a:endParaRPr kumimoji="1" lang="en-US" altLang="zh-CN" sz="700" dirty="0">
              <a:latin typeface="Microsoft YaHei" panose="020B0503020204020204" pitchFamily="34" charset="-122"/>
              <a:ea typeface="Microsoft YaHei" panose="020B0503020204020204" pitchFamily="34" charset="-122"/>
            </a:endParaRPr>
          </a:p>
          <a:p>
            <a:pPr algn="ctr"/>
            <a:r>
              <a:rPr kumimoji="1" lang="zh-CN" altLang="en-US" sz="700" dirty="0">
                <a:latin typeface="Microsoft YaHei" panose="020B0503020204020204" pitchFamily="34" charset="-122"/>
                <a:ea typeface="Microsoft YaHei" panose="020B0503020204020204" pitchFamily="34" charset="-122"/>
              </a:rPr>
              <a:t>抵销分录报告</a:t>
            </a:r>
          </a:p>
        </p:txBody>
      </p:sp>
      <p:sp>
        <p:nvSpPr>
          <p:cNvPr id="164" name="文本框 163">
            <a:extLst>
              <a:ext uri="{FF2B5EF4-FFF2-40B4-BE49-F238E27FC236}">
                <a16:creationId xmlns:a16="http://schemas.microsoft.com/office/drawing/2014/main" id="{4876AD98-EBF4-0BF5-F7F4-0E9879E004BC}"/>
              </a:ext>
            </a:extLst>
          </p:cNvPr>
          <p:cNvSpPr txBox="1"/>
          <p:nvPr/>
        </p:nvSpPr>
        <p:spPr>
          <a:xfrm>
            <a:off x="5773994" y="4125605"/>
            <a:ext cx="781184" cy="332220"/>
          </a:xfrm>
          <a:prstGeom prst="rect">
            <a:avLst/>
          </a:prstGeom>
          <a:solidFill>
            <a:schemeClr val="accent1">
              <a:lumMod val="20000"/>
              <a:lumOff val="80000"/>
            </a:schemeClr>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系统管理</a:t>
            </a:r>
          </a:p>
        </p:txBody>
      </p:sp>
      <p:sp>
        <p:nvSpPr>
          <p:cNvPr id="165" name="文本框 164">
            <a:extLst>
              <a:ext uri="{FF2B5EF4-FFF2-40B4-BE49-F238E27FC236}">
                <a16:creationId xmlns:a16="http://schemas.microsoft.com/office/drawing/2014/main" id="{5C7CD789-1390-24C6-8B42-250329EDD812}"/>
              </a:ext>
            </a:extLst>
          </p:cNvPr>
          <p:cNvSpPr txBox="1"/>
          <p:nvPr/>
        </p:nvSpPr>
        <p:spPr>
          <a:xfrm>
            <a:off x="6555178"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用户管理</a:t>
            </a:r>
          </a:p>
        </p:txBody>
      </p:sp>
      <p:sp>
        <p:nvSpPr>
          <p:cNvPr id="166" name="文本框 165">
            <a:extLst>
              <a:ext uri="{FF2B5EF4-FFF2-40B4-BE49-F238E27FC236}">
                <a16:creationId xmlns:a16="http://schemas.microsoft.com/office/drawing/2014/main" id="{BD771782-8F71-D8DD-93D2-57DF31CF1AB4}"/>
              </a:ext>
            </a:extLst>
          </p:cNvPr>
          <p:cNvSpPr txBox="1"/>
          <p:nvPr/>
        </p:nvSpPr>
        <p:spPr>
          <a:xfrm>
            <a:off x="7433416"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元数据管理</a:t>
            </a:r>
          </a:p>
        </p:txBody>
      </p:sp>
      <p:sp>
        <p:nvSpPr>
          <p:cNvPr id="167" name="文本框 166">
            <a:extLst>
              <a:ext uri="{FF2B5EF4-FFF2-40B4-BE49-F238E27FC236}">
                <a16:creationId xmlns:a16="http://schemas.microsoft.com/office/drawing/2014/main" id="{263142A1-91FF-AC5F-D5B6-BC8DB6D1AF93}"/>
              </a:ext>
            </a:extLst>
          </p:cNvPr>
          <p:cNvSpPr txBox="1"/>
          <p:nvPr/>
        </p:nvSpPr>
        <p:spPr>
          <a:xfrm>
            <a:off x="8311654"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角色权限管理</a:t>
            </a:r>
          </a:p>
        </p:txBody>
      </p:sp>
      <p:sp>
        <p:nvSpPr>
          <p:cNvPr id="168" name="文本框 167">
            <a:extLst>
              <a:ext uri="{FF2B5EF4-FFF2-40B4-BE49-F238E27FC236}">
                <a16:creationId xmlns:a16="http://schemas.microsoft.com/office/drawing/2014/main" id="{1D1DB8BB-82BB-525D-7486-D2D42ACC0F28}"/>
              </a:ext>
            </a:extLst>
          </p:cNvPr>
          <p:cNvSpPr txBox="1"/>
          <p:nvPr/>
        </p:nvSpPr>
        <p:spPr>
          <a:xfrm>
            <a:off x="9189892"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流程引擎</a:t>
            </a:r>
          </a:p>
        </p:txBody>
      </p:sp>
      <p:sp>
        <p:nvSpPr>
          <p:cNvPr id="169" name="文本框 168">
            <a:extLst>
              <a:ext uri="{FF2B5EF4-FFF2-40B4-BE49-F238E27FC236}">
                <a16:creationId xmlns:a16="http://schemas.microsoft.com/office/drawing/2014/main" id="{06487CE7-5BC5-CDF9-FF7C-31852E15F13C}"/>
              </a:ext>
            </a:extLst>
          </p:cNvPr>
          <p:cNvSpPr txBox="1"/>
          <p:nvPr/>
        </p:nvSpPr>
        <p:spPr>
          <a:xfrm>
            <a:off x="10068130"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自动对账</a:t>
            </a:r>
            <a:r>
              <a:rPr kumimoji="1" lang="en" altLang="zh-CN" sz="800" dirty="0">
                <a:solidFill>
                  <a:srgbClr val="FFFFFF"/>
                </a:solidFill>
                <a:latin typeface="Microsoft YaHei" panose="020B0503020204020204" pitchFamily="34" charset="-122"/>
                <a:ea typeface="Microsoft YaHei" panose="020B0503020204020204" pitchFamily="34" charset="-122"/>
              </a:rPr>
              <a:t>RPA</a:t>
            </a:r>
            <a:endParaRPr kumimoji="1" lang="zh-CN" altLang="en-US" sz="800" dirty="0">
              <a:solidFill>
                <a:srgbClr val="FFFFFF"/>
              </a:solidFill>
              <a:latin typeface="Microsoft YaHei" panose="020B0503020204020204" pitchFamily="34" charset="-122"/>
              <a:ea typeface="Microsoft YaHei" panose="020B0503020204020204" pitchFamily="34" charset="-122"/>
            </a:endParaRPr>
          </a:p>
        </p:txBody>
      </p:sp>
      <p:sp>
        <p:nvSpPr>
          <p:cNvPr id="170" name="文本框 169">
            <a:extLst>
              <a:ext uri="{FF2B5EF4-FFF2-40B4-BE49-F238E27FC236}">
                <a16:creationId xmlns:a16="http://schemas.microsoft.com/office/drawing/2014/main" id="{15A42355-A09E-23A4-41A5-667636CA6F9F}"/>
              </a:ext>
            </a:extLst>
          </p:cNvPr>
          <p:cNvSpPr txBox="1"/>
          <p:nvPr/>
        </p:nvSpPr>
        <p:spPr>
          <a:xfrm>
            <a:off x="10946369" y="4168458"/>
            <a:ext cx="781184" cy="239132"/>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日志管理</a:t>
            </a:r>
          </a:p>
        </p:txBody>
      </p:sp>
      <p:sp>
        <p:nvSpPr>
          <p:cNvPr id="171" name="文本框 170">
            <a:extLst>
              <a:ext uri="{FF2B5EF4-FFF2-40B4-BE49-F238E27FC236}">
                <a16:creationId xmlns:a16="http://schemas.microsoft.com/office/drawing/2014/main" id="{994E4189-E21B-AB68-3C02-77BC4FEFB470}"/>
              </a:ext>
            </a:extLst>
          </p:cNvPr>
          <p:cNvSpPr txBox="1"/>
          <p:nvPr/>
        </p:nvSpPr>
        <p:spPr>
          <a:xfrm>
            <a:off x="5887008" y="4576868"/>
            <a:ext cx="781184" cy="147195"/>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存储层</a:t>
            </a:r>
          </a:p>
        </p:txBody>
      </p:sp>
      <p:sp>
        <p:nvSpPr>
          <p:cNvPr id="173" name="文本框 172">
            <a:extLst>
              <a:ext uri="{FF2B5EF4-FFF2-40B4-BE49-F238E27FC236}">
                <a16:creationId xmlns:a16="http://schemas.microsoft.com/office/drawing/2014/main" id="{70B83F5D-E221-268D-C963-14CB1C133D40}"/>
              </a:ext>
            </a:extLst>
          </p:cNvPr>
          <p:cNvSpPr txBox="1"/>
          <p:nvPr/>
        </p:nvSpPr>
        <p:spPr>
          <a:xfrm>
            <a:off x="7530470" y="4576868"/>
            <a:ext cx="781184" cy="147195"/>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模型层</a:t>
            </a:r>
          </a:p>
        </p:txBody>
      </p:sp>
      <p:sp>
        <p:nvSpPr>
          <p:cNvPr id="175" name="文本框 174">
            <a:extLst>
              <a:ext uri="{FF2B5EF4-FFF2-40B4-BE49-F238E27FC236}">
                <a16:creationId xmlns:a16="http://schemas.microsoft.com/office/drawing/2014/main" id="{9E94658A-D936-BC5B-E2A9-5359E001CE18}"/>
              </a:ext>
            </a:extLst>
          </p:cNvPr>
          <p:cNvSpPr txBox="1"/>
          <p:nvPr/>
        </p:nvSpPr>
        <p:spPr>
          <a:xfrm>
            <a:off x="9148872" y="4576868"/>
            <a:ext cx="781184" cy="147195"/>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逻辑加工</a:t>
            </a:r>
          </a:p>
        </p:txBody>
      </p:sp>
      <p:sp>
        <p:nvSpPr>
          <p:cNvPr id="177" name="文本框 176">
            <a:extLst>
              <a:ext uri="{FF2B5EF4-FFF2-40B4-BE49-F238E27FC236}">
                <a16:creationId xmlns:a16="http://schemas.microsoft.com/office/drawing/2014/main" id="{1A220D22-1E3E-F62A-9D0D-CA877C38E2C8}"/>
              </a:ext>
            </a:extLst>
          </p:cNvPr>
          <p:cNvSpPr txBox="1"/>
          <p:nvPr/>
        </p:nvSpPr>
        <p:spPr>
          <a:xfrm>
            <a:off x="10849314" y="4576868"/>
            <a:ext cx="781184" cy="147195"/>
          </a:xfrm>
          <a:prstGeom prst="rect">
            <a:avLst/>
          </a:prstGeom>
          <a:solidFill>
            <a:schemeClr val="bg2">
              <a:lumMod val="75000"/>
            </a:schemeClr>
          </a:solidFill>
        </p:spPr>
        <p:txBody>
          <a:bodyPr wrap="square" lIns="90000" rtlCol="0" anchor="ctr">
            <a:noAutofit/>
          </a:bodyPr>
          <a:lstStyle/>
          <a:p>
            <a:pPr algn="ctr"/>
            <a:r>
              <a:rPr kumimoji="1" lang="zh-CN" altLang="en-US" sz="800" dirty="0">
                <a:solidFill>
                  <a:srgbClr val="FFFFFF"/>
                </a:solidFill>
                <a:latin typeface="Microsoft YaHei" panose="020B0503020204020204" pitchFamily="34" charset="-122"/>
                <a:ea typeface="Microsoft YaHei" panose="020B0503020204020204" pitchFamily="34" charset="-122"/>
              </a:rPr>
              <a:t>应用层</a:t>
            </a:r>
          </a:p>
        </p:txBody>
      </p:sp>
      <p:sp>
        <p:nvSpPr>
          <p:cNvPr id="178" name="文本框 177">
            <a:extLst>
              <a:ext uri="{FF2B5EF4-FFF2-40B4-BE49-F238E27FC236}">
                <a16:creationId xmlns:a16="http://schemas.microsoft.com/office/drawing/2014/main" id="{ECE67052-6360-9116-68CC-28CA37874497}"/>
              </a:ext>
            </a:extLst>
          </p:cNvPr>
          <p:cNvSpPr txBox="1"/>
          <p:nvPr/>
        </p:nvSpPr>
        <p:spPr>
          <a:xfrm>
            <a:off x="5887008" y="4807547"/>
            <a:ext cx="1074517" cy="169571"/>
          </a:xfrm>
          <a:prstGeom prst="rect">
            <a:avLst/>
          </a:prstGeom>
          <a:solidFill>
            <a:srgbClr val="FFFFFF"/>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数据字典</a:t>
            </a:r>
          </a:p>
        </p:txBody>
      </p:sp>
      <p:sp>
        <p:nvSpPr>
          <p:cNvPr id="179" name="文本框 178">
            <a:extLst>
              <a:ext uri="{FF2B5EF4-FFF2-40B4-BE49-F238E27FC236}">
                <a16:creationId xmlns:a16="http://schemas.microsoft.com/office/drawing/2014/main" id="{E49592C0-BB7C-66D4-FD34-1C49177A8FD3}"/>
              </a:ext>
            </a:extLst>
          </p:cNvPr>
          <p:cNvSpPr txBox="1"/>
          <p:nvPr/>
        </p:nvSpPr>
        <p:spPr>
          <a:xfrm>
            <a:off x="7055707" y="4807547"/>
            <a:ext cx="1074517" cy="169571"/>
          </a:xfrm>
          <a:prstGeom prst="rect">
            <a:avLst/>
          </a:prstGeom>
          <a:solidFill>
            <a:srgbClr val="FFFFFF"/>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数据标准化</a:t>
            </a:r>
          </a:p>
        </p:txBody>
      </p:sp>
      <p:sp>
        <p:nvSpPr>
          <p:cNvPr id="180" name="文本框 179">
            <a:extLst>
              <a:ext uri="{FF2B5EF4-FFF2-40B4-BE49-F238E27FC236}">
                <a16:creationId xmlns:a16="http://schemas.microsoft.com/office/drawing/2014/main" id="{990B376A-094F-60C2-35E7-EF605DED794D}"/>
              </a:ext>
            </a:extLst>
          </p:cNvPr>
          <p:cNvSpPr txBox="1"/>
          <p:nvPr/>
        </p:nvSpPr>
        <p:spPr>
          <a:xfrm>
            <a:off x="8224406" y="4807547"/>
            <a:ext cx="1074517" cy="169571"/>
          </a:xfrm>
          <a:prstGeom prst="rect">
            <a:avLst/>
          </a:prstGeom>
          <a:solidFill>
            <a:srgbClr val="FFFFFF"/>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数据质量校验</a:t>
            </a:r>
          </a:p>
        </p:txBody>
      </p:sp>
      <p:sp>
        <p:nvSpPr>
          <p:cNvPr id="181" name="文本框 180">
            <a:extLst>
              <a:ext uri="{FF2B5EF4-FFF2-40B4-BE49-F238E27FC236}">
                <a16:creationId xmlns:a16="http://schemas.microsoft.com/office/drawing/2014/main" id="{50F08F24-624C-02A8-AB6B-5757326FFBA5}"/>
              </a:ext>
            </a:extLst>
          </p:cNvPr>
          <p:cNvSpPr txBox="1"/>
          <p:nvPr/>
        </p:nvSpPr>
        <p:spPr>
          <a:xfrm>
            <a:off x="9393105" y="4807547"/>
            <a:ext cx="1074517" cy="169571"/>
          </a:xfrm>
          <a:prstGeom prst="rect">
            <a:avLst/>
          </a:prstGeom>
          <a:solidFill>
            <a:srgbClr val="FFFFFF"/>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数据确认</a:t>
            </a:r>
          </a:p>
        </p:txBody>
      </p:sp>
      <p:sp>
        <p:nvSpPr>
          <p:cNvPr id="182" name="文本框 181">
            <a:extLst>
              <a:ext uri="{FF2B5EF4-FFF2-40B4-BE49-F238E27FC236}">
                <a16:creationId xmlns:a16="http://schemas.microsoft.com/office/drawing/2014/main" id="{4E4F3E00-DE9D-378A-3718-D39F78D83100}"/>
              </a:ext>
            </a:extLst>
          </p:cNvPr>
          <p:cNvSpPr txBox="1"/>
          <p:nvPr/>
        </p:nvSpPr>
        <p:spPr>
          <a:xfrm>
            <a:off x="10561804" y="4807547"/>
            <a:ext cx="1074517" cy="169571"/>
          </a:xfrm>
          <a:prstGeom prst="rect">
            <a:avLst/>
          </a:prstGeom>
          <a:solidFill>
            <a:srgbClr val="FFFFFF"/>
          </a:solidFill>
        </p:spPr>
        <p:txBody>
          <a:bodyPr wrap="square" lIns="90000" rtlCol="0" anchor="ctr">
            <a:noAutofit/>
          </a:bodyPr>
          <a:lstStyle/>
          <a:p>
            <a:pPr algn="ctr"/>
            <a:r>
              <a:rPr kumimoji="1" lang="zh-CN" altLang="en-US" sz="800" dirty="0">
                <a:latin typeface="Microsoft YaHei" panose="020B0503020204020204" pitchFamily="34" charset="-122"/>
                <a:ea typeface="Microsoft YaHei" panose="020B0503020204020204" pitchFamily="34" charset="-122"/>
              </a:rPr>
              <a:t>数据加工</a:t>
            </a:r>
          </a:p>
        </p:txBody>
      </p:sp>
      <p:sp>
        <p:nvSpPr>
          <p:cNvPr id="185" name="右箭头 184">
            <a:extLst>
              <a:ext uri="{FF2B5EF4-FFF2-40B4-BE49-F238E27FC236}">
                <a16:creationId xmlns:a16="http://schemas.microsoft.com/office/drawing/2014/main" id="{4664B302-A7DC-5794-599A-04FE4DF0AB8E}"/>
              </a:ext>
            </a:extLst>
          </p:cNvPr>
          <p:cNvSpPr/>
          <p:nvPr/>
        </p:nvSpPr>
        <p:spPr>
          <a:xfrm>
            <a:off x="6805511" y="4616581"/>
            <a:ext cx="562579" cy="79106"/>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6" name="右箭头 185">
            <a:extLst>
              <a:ext uri="{FF2B5EF4-FFF2-40B4-BE49-F238E27FC236}">
                <a16:creationId xmlns:a16="http://schemas.microsoft.com/office/drawing/2014/main" id="{EE432D37-0C77-13F9-D888-337FAFFB2867}"/>
              </a:ext>
            </a:extLst>
          </p:cNvPr>
          <p:cNvSpPr/>
          <p:nvPr/>
        </p:nvSpPr>
        <p:spPr>
          <a:xfrm>
            <a:off x="8457030" y="4616581"/>
            <a:ext cx="562579" cy="79106"/>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7" name="右箭头 186">
            <a:extLst>
              <a:ext uri="{FF2B5EF4-FFF2-40B4-BE49-F238E27FC236}">
                <a16:creationId xmlns:a16="http://schemas.microsoft.com/office/drawing/2014/main" id="{14E9A7A0-D21D-6067-56FF-B6A1703C0261}"/>
              </a:ext>
            </a:extLst>
          </p:cNvPr>
          <p:cNvSpPr/>
          <p:nvPr/>
        </p:nvSpPr>
        <p:spPr>
          <a:xfrm>
            <a:off x="10071226" y="4616581"/>
            <a:ext cx="562579" cy="79106"/>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 name="图片 2">
            <a:extLst>
              <a:ext uri="{FF2B5EF4-FFF2-40B4-BE49-F238E27FC236}">
                <a16:creationId xmlns:a16="http://schemas.microsoft.com/office/drawing/2014/main" id="{1A1FC337-72C7-D0BB-AEC6-1B2E7CFD7D05}"/>
              </a:ext>
            </a:extLst>
          </p:cNvPr>
          <p:cNvPicPr>
            <a:picLocks noChangeAspect="1"/>
          </p:cNvPicPr>
          <p:nvPr/>
        </p:nvPicPr>
        <p:blipFill>
          <a:blip r:embed="rId4"/>
          <a:stretch>
            <a:fillRect/>
          </a:stretch>
        </p:blipFill>
        <p:spPr>
          <a:xfrm>
            <a:off x="9973810" y="300506"/>
            <a:ext cx="1883806" cy="561134"/>
          </a:xfrm>
          <a:prstGeom prst="rect">
            <a:avLst/>
          </a:prstGeom>
        </p:spPr>
      </p:pic>
    </p:spTree>
    <p:extLst>
      <p:ext uri="{BB962C8B-B14F-4D97-AF65-F5344CB8AC3E}">
        <p14:creationId xmlns:p14="http://schemas.microsoft.com/office/powerpoint/2010/main" val="1575986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2C8BB-2771-B761-9FCE-01B765BC7963}"/>
              </a:ext>
            </a:extLst>
          </p:cNvPr>
          <p:cNvSpPr>
            <a:spLocks noGrp="1"/>
          </p:cNvSpPr>
          <p:nvPr>
            <p:ph type="title"/>
          </p:nvPr>
        </p:nvSpPr>
        <p:spPr/>
        <p:txBody>
          <a:bodyPr/>
          <a:lstStyle/>
          <a:p>
            <a:r>
              <a:rPr lang="zh-CN" altLang="en-US" dirty="0"/>
              <a:t>申能集团</a:t>
            </a:r>
            <a:r>
              <a:rPr lang="en-US" altLang="zh-CN" dirty="0"/>
              <a:t>-</a:t>
            </a:r>
            <a:r>
              <a:rPr lang="zh-CN" altLang="en-US" dirty="0"/>
              <a:t>财务报表信息系统加强内部管控</a:t>
            </a:r>
            <a:r>
              <a:rPr lang="en-US" altLang="zh-CN" dirty="0"/>
              <a:t>&amp;</a:t>
            </a:r>
            <a:r>
              <a:rPr lang="zh-CN" altLang="en-US" dirty="0"/>
              <a:t>财务管理提升</a:t>
            </a:r>
          </a:p>
        </p:txBody>
      </p:sp>
      <p:pic>
        <p:nvPicPr>
          <p:cNvPr id="4" name="图片 3">
            <a:extLst>
              <a:ext uri="{FF2B5EF4-FFF2-40B4-BE49-F238E27FC236}">
                <a16:creationId xmlns:a16="http://schemas.microsoft.com/office/drawing/2014/main" id="{0769CCDC-E5CF-F978-AE5E-222B34821E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32308" y="415284"/>
            <a:ext cx="1390822" cy="361699"/>
          </a:xfrm>
          <a:prstGeom prst="rect">
            <a:avLst/>
          </a:prstGeom>
          <a:ln>
            <a:noFill/>
          </a:ln>
        </p:spPr>
      </p:pic>
      <p:sp>
        <p:nvSpPr>
          <p:cNvPr id="20" name="矩形 19">
            <a:extLst>
              <a:ext uri="{FF2B5EF4-FFF2-40B4-BE49-F238E27FC236}">
                <a16:creationId xmlns:a16="http://schemas.microsoft.com/office/drawing/2014/main" id="{F4FF6FA5-279C-CAA3-CD0A-C6A04CD45FE7}"/>
              </a:ext>
            </a:extLst>
          </p:cNvPr>
          <p:cNvSpPr/>
          <p:nvPr/>
        </p:nvSpPr>
        <p:spPr>
          <a:xfrm>
            <a:off x="5123899" y="2176438"/>
            <a:ext cx="6723961" cy="332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1" name="圆角矩形 11">
            <a:extLst>
              <a:ext uri="{FF2B5EF4-FFF2-40B4-BE49-F238E27FC236}">
                <a16:creationId xmlns:a16="http://schemas.microsoft.com/office/drawing/2014/main" id="{D8433D8D-160F-A9B7-F6D6-EB4A18114DEA}"/>
              </a:ext>
            </a:extLst>
          </p:cNvPr>
          <p:cNvSpPr/>
          <p:nvPr/>
        </p:nvSpPr>
        <p:spPr>
          <a:xfrm>
            <a:off x="785194" y="929270"/>
            <a:ext cx="4046559" cy="1808850"/>
          </a:xfrm>
          <a:prstGeom prst="roundRect">
            <a:avLst>
              <a:gd name="adj" fmla="val 0"/>
            </a:avLst>
          </a:prstGeom>
          <a:solidFill>
            <a:schemeClr val="bg2"/>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2" name="矩形 21">
            <a:extLst>
              <a:ext uri="{FF2B5EF4-FFF2-40B4-BE49-F238E27FC236}">
                <a16:creationId xmlns:a16="http://schemas.microsoft.com/office/drawing/2014/main" id="{2A5FCA47-FC2C-45BD-6ACE-71C8492E0372}"/>
              </a:ext>
            </a:extLst>
          </p:cNvPr>
          <p:cNvSpPr/>
          <p:nvPr/>
        </p:nvSpPr>
        <p:spPr>
          <a:xfrm>
            <a:off x="5138619" y="929271"/>
            <a:ext cx="6723961" cy="132624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3" name="文本框 22">
            <a:extLst>
              <a:ext uri="{FF2B5EF4-FFF2-40B4-BE49-F238E27FC236}">
                <a16:creationId xmlns:a16="http://schemas.microsoft.com/office/drawing/2014/main" id="{CB614422-057D-B904-2904-A89A7A020EFF}"/>
              </a:ext>
            </a:extLst>
          </p:cNvPr>
          <p:cNvSpPr txBox="1"/>
          <p:nvPr/>
        </p:nvSpPr>
        <p:spPr>
          <a:xfrm>
            <a:off x="5133655" y="92926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背景</a:t>
            </a:r>
          </a:p>
        </p:txBody>
      </p:sp>
      <p:sp>
        <p:nvSpPr>
          <p:cNvPr id="34" name="文本框 33">
            <a:extLst>
              <a:ext uri="{FF2B5EF4-FFF2-40B4-BE49-F238E27FC236}">
                <a16:creationId xmlns:a16="http://schemas.microsoft.com/office/drawing/2014/main" id="{B5C18B7A-560C-8B35-ECE4-C61D204DCF86}"/>
              </a:ext>
            </a:extLst>
          </p:cNvPr>
          <p:cNvSpPr txBox="1"/>
          <p:nvPr/>
        </p:nvSpPr>
        <p:spPr>
          <a:xfrm>
            <a:off x="5133655" y="2176439"/>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方案</a:t>
            </a:r>
          </a:p>
        </p:txBody>
      </p:sp>
      <p:sp>
        <p:nvSpPr>
          <p:cNvPr id="40" name="Flowchart: Alternate Process 23">
            <a:extLst>
              <a:ext uri="{FF2B5EF4-FFF2-40B4-BE49-F238E27FC236}">
                <a16:creationId xmlns:a16="http://schemas.microsoft.com/office/drawing/2014/main" id="{25645C01-69E1-89A6-4351-1CE07C6AE482}"/>
              </a:ext>
            </a:extLst>
          </p:cNvPr>
          <p:cNvSpPr/>
          <p:nvPr/>
        </p:nvSpPr>
        <p:spPr>
          <a:xfrm>
            <a:off x="1572516" y="3009885"/>
            <a:ext cx="1167262"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rPr>
              <a:t>合并报表</a:t>
            </a:r>
          </a:p>
        </p:txBody>
      </p:sp>
      <p:pic>
        <p:nvPicPr>
          <p:cNvPr id="51" name="图片 50">
            <a:extLst>
              <a:ext uri="{FF2B5EF4-FFF2-40B4-BE49-F238E27FC236}">
                <a16:creationId xmlns:a16="http://schemas.microsoft.com/office/drawing/2014/main" id="{A77F963E-9C9C-A7EB-D93F-945D0AA49EB9}"/>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53" name="文本框 52">
            <a:extLst>
              <a:ext uri="{FF2B5EF4-FFF2-40B4-BE49-F238E27FC236}">
                <a16:creationId xmlns:a16="http://schemas.microsoft.com/office/drawing/2014/main" id="{B2FC2646-D31F-86C4-77B2-AE012944BFCD}"/>
              </a:ext>
            </a:extLst>
          </p:cNvPr>
          <p:cNvSpPr txBox="1"/>
          <p:nvPr/>
        </p:nvSpPr>
        <p:spPr>
          <a:xfrm>
            <a:off x="1077340" y="1104585"/>
            <a:ext cx="3661571" cy="1703223"/>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申能集团</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是上海市国有资产监督管理委员会出资监管的国有独资企业集团。集团产融并举、多元创新、协同共赢，业务涉及电力、燃气、证券、保险、线缆、氢能、环保等领域，构建形成了电力、燃气、金融、战略新兴四大产业板块的综合性能源企业集团。集团系统全资和控股企业</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300</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余家，员工近</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万人，公司连续</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23</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年名列中国企业</a:t>
            </a:r>
            <a:r>
              <a:rPr kumimoji="1" lang="en-US" altLang="zh-CN"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500</a:t>
            </a:r>
            <a:r>
              <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a:t>
            </a:r>
          </a:p>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64" name="文本框 63">
            <a:extLst>
              <a:ext uri="{FF2B5EF4-FFF2-40B4-BE49-F238E27FC236}">
                <a16:creationId xmlns:a16="http://schemas.microsoft.com/office/drawing/2014/main" id="{68A9D6A8-E73C-2183-95C1-FB26B09E5CB0}"/>
              </a:ext>
            </a:extLst>
          </p:cNvPr>
          <p:cNvSpPr txBox="1"/>
          <p:nvPr/>
        </p:nvSpPr>
        <p:spPr>
          <a:xfrm>
            <a:off x="5133655" y="5496536"/>
            <a:ext cx="6723961" cy="276999"/>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价值</a:t>
            </a:r>
          </a:p>
        </p:txBody>
      </p:sp>
      <p:sp>
        <p:nvSpPr>
          <p:cNvPr id="68" name="矩形 67">
            <a:extLst>
              <a:ext uri="{FF2B5EF4-FFF2-40B4-BE49-F238E27FC236}">
                <a16:creationId xmlns:a16="http://schemas.microsoft.com/office/drawing/2014/main" id="{49986E65-CA23-C472-FB79-29D3D6EF4DA1}"/>
              </a:ext>
            </a:extLst>
          </p:cNvPr>
          <p:cNvSpPr/>
          <p:nvPr/>
        </p:nvSpPr>
        <p:spPr>
          <a:xfrm>
            <a:off x="5123899" y="5783992"/>
            <a:ext cx="6723961" cy="8393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69" name="文本框 68">
            <a:extLst>
              <a:ext uri="{FF2B5EF4-FFF2-40B4-BE49-F238E27FC236}">
                <a16:creationId xmlns:a16="http://schemas.microsoft.com/office/drawing/2014/main" id="{FDD505AC-0B07-E583-BCC9-C0A061203BD1}"/>
              </a:ext>
            </a:extLst>
          </p:cNvPr>
          <p:cNvSpPr txBox="1"/>
          <p:nvPr/>
        </p:nvSpPr>
        <p:spPr>
          <a:xfrm>
            <a:off x="5379291" y="5875586"/>
            <a:ext cx="1552775" cy="72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数据高效整合与自动化</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endPar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实现自动化数据采集与关联数据对账，减少人工干预，提升数据质量和报表及时性，确保账表一致性。</a:t>
            </a:r>
          </a:p>
        </p:txBody>
      </p:sp>
      <p:sp>
        <p:nvSpPr>
          <p:cNvPr id="70" name="文本框 69">
            <a:extLst>
              <a:ext uri="{FF2B5EF4-FFF2-40B4-BE49-F238E27FC236}">
                <a16:creationId xmlns:a16="http://schemas.microsoft.com/office/drawing/2014/main" id="{C145939C-7BCC-D2B5-2BB8-BB43998751FC}"/>
              </a:ext>
            </a:extLst>
          </p:cNvPr>
          <p:cNvSpPr txBox="1"/>
          <p:nvPr/>
        </p:nvSpPr>
        <p:spPr>
          <a:xfrm>
            <a:off x="5360302" y="1274914"/>
            <a:ext cx="632502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申能集团的综合性能源产业融合战略对于加强内部管控、财务管理提升和信息化建设提出更高的要求：</a:t>
            </a:r>
          </a:p>
        </p:txBody>
      </p:sp>
      <p:sp>
        <p:nvSpPr>
          <p:cNvPr id="71" name="矩形 70">
            <a:extLst>
              <a:ext uri="{FF2B5EF4-FFF2-40B4-BE49-F238E27FC236}">
                <a16:creationId xmlns:a16="http://schemas.microsoft.com/office/drawing/2014/main" id="{C3B137AC-260F-3B16-8AE3-330DB5A7491F}"/>
              </a:ext>
            </a:extLst>
          </p:cNvPr>
          <p:cNvSpPr/>
          <p:nvPr/>
        </p:nvSpPr>
        <p:spPr>
          <a:xfrm>
            <a:off x="1052925" y="3825102"/>
            <a:ext cx="3395165" cy="1946854"/>
          </a:xfrm>
          <a:prstGeom prst="rect">
            <a:avLst/>
          </a:prstGeom>
          <a:solidFill>
            <a:srgbClr val="F7F7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72" name="文本框 71">
            <a:extLst>
              <a:ext uri="{FF2B5EF4-FFF2-40B4-BE49-F238E27FC236}">
                <a16:creationId xmlns:a16="http://schemas.microsoft.com/office/drawing/2014/main" id="{41A4CEC0-2BA4-2D3D-B5F1-CBCDADCA5570}"/>
              </a:ext>
            </a:extLst>
          </p:cNvPr>
          <p:cNvSpPr txBox="1"/>
          <p:nvPr/>
        </p:nvSpPr>
        <p:spPr>
          <a:xfrm>
            <a:off x="5379291" y="1555373"/>
            <a:ext cx="2570391"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外部披露需求</a:t>
            </a: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endParaRPr kumimoji="0"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自动数据采集提高准确性，自动编制单体和合并报表，提高信息披露实效</a:t>
            </a:r>
          </a:p>
        </p:txBody>
      </p:sp>
      <p:sp>
        <p:nvSpPr>
          <p:cNvPr id="73" name="文本框 72">
            <a:extLst>
              <a:ext uri="{FF2B5EF4-FFF2-40B4-BE49-F238E27FC236}">
                <a16:creationId xmlns:a16="http://schemas.microsoft.com/office/drawing/2014/main" id="{BD749EC4-94E8-1311-22BF-FD4548DF7B51}"/>
              </a:ext>
            </a:extLst>
          </p:cNvPr>
          <p:cNvSpPr txBox="1"/>
          <p:nvPr/>
        </p:nvSpPr>
        <p:spPr>
          <a:xfrm>
            <a:off x="6970042" y="5875586"/>
            <a:ext cx="1552775" cy="72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流程规范化与透明化</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endPar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通过规范化的报表流程和实时进度跟踪，明确各级单位职责，优化从关账到报表的全流程管理，提升工作效率。</a:t>
            </a:r>
          </a:p>
        </p:txBody>
      </p:sp>
      <p:sp>
        <p:nvSpPr>
          <p:cNvPr id="74" name="文本框 73">
            <a:extLst>
              <a:ext uri="{FF2B5EF4-FFF2-40B4-BE49-F238E27FC236}">
                <a16:creationId xmlns:a16="http://schemas.microsoft.com/office/drawing/2014/main" id="{D68B7B1F-B2A5-C06B-8822-45974D1B2BC6}"/>
              </a:ext>
            </a:extLst>
          </p:cNvPr>
          <p:cNvSpPr txBox="1"/>
          <p:nvPr/>
        </p:nvSpPr>
        <p:spPr>
          <a:xfrm>
            <a:off x="8560793" y="5875586"/>
            <a:ext cx="1552775" cy="72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决策支持与管理赋能</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endPar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提供丰富的分析信息和标准化数据，支持管理层基于业务需求进行科学决策，同时满足外部信息披露要求。</a:t>
            </a:r>
          </a:p>
        </p:txBody>
      </p:sp>
      <p:sp>
        <p:nvSpPr>
          <p:cNvPr id="75" name="文本框 74">
            <a:extLst>
              <a:ext uri="{FF2B5EF4-FFF2-40B4-BE49-F238E27FC236}">
                <a16:creationId xmlns:a16="http://schemas.microsoft.com/office/drawing/2014/main" id="{B921AE18-4A32-6A6C-F4B8-0EC12D375594}"/>
              </a:ext>
            </a:extLst>
          </p:cNvPr>
          <p:cNvSpPr txBox="1"/>
          <p:nvPr/>
        </p:nvSpPr>
        <p:spPr>
          <a:xfrm>
            <a:off x="10151545" y="5875586"/>
            <a:ext cx="1552775" cy="7232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9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合规性与标准化提升</a:t>
            </a: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endParaRPr kumimoji="0"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规范审计调整、历史差异等处理方法，确保报表符合集团和证券市场合规要求，推动企业级数据标准的建立。</a:t>
            </a:r>
          </a:p>
        </p:txBody>
      </p:sp>
      <p:sp>
        <p:nvSpPr>
          <p:cNvPr id="76" name="文本框 75">
            <a:extLst>
              <a:ext uri="{FF2B5EF4-FFF2-40B4-BE49-F238E27FC236}">
                <a16:creationId xmlns:a16="http://schemas.microsoft.com/office/drawing/2014/main" id="{2CB3F440-F499-3993-5525-D219F66E9F3F}"/>
              </a:ext>
            </a:extLst>
          </p:cNvPr>
          <p:cNvSpPr txBox="1"/>
          <p:nvPr/>
        </p:nvSpPr>
        <p:spPr>
          <a:xfrm>
            <a:off x="8142459" y="1555373"/>
            <a:ext cx="3520371"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内部管理需求：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提升内部控制、管理效率和管理精细度，提高信息及时、准确、可比性，支持管理决策，实现业务和财务管理一体化</a:t>
            </a:r>
          </a:p>
        </p:txBody>
      </p:sp>
      <p:pic>
        <p:nvPicPr>
          <p:cNvPr id="77" name="图片 76">
            <a:extLst>
              <a:ext uri="{FF2B5EF4-FFF2-40B4-BE49-F238E27FC236}">
                <a16:creationId xmlns:a16="http://schemas.microsoft.com/office/drawing/2014/main" id="{C6CDC0B8-73FF-1F14-AD0D-611765BE6E13}"/>
              </a:ext>
            </a:extLst>
          </p:cNvPr>
          <p:cNvPicPr>
            <a:picLocks noChangeAspect="1"/>
          </p:cNvPicPr>
          <p:nvPr/>
        </p:nvPicPr>
        <p:blipFill>
          <a:blip r:embed="rId4"/>
          <a:stretch>
            <a:fillRect/>
          </a:stretch>
        </p:blipFill>
        <p:spPr>
          <a:xfrm>
            <a:off x="1049204" y="3854161"/>
            <a:ext cx="3413586" cy="1913322"/>
          </a:xfrm>
          <a:prstGeom prst="rect">
            <a:avLst/>
          </a:prstGeom>
        </p:spPr>
      </p:pic>
      <p:sp>
        <p:nvSpPr>
          <p:cNvPr id="78" name="圆角矩形 4">
            <a:extLst>
              <a:ext uri="{FF2B5EF4-FFF2-40B4-BE49-F238E27FC236}">
                <a16:creationId xmlns:a16="http://schemas.microsoft.com/office/drawing/2014/main" id="{B8173A19-CBF5-9A21-7FC2-A8EB8789C41D}"/>
              </a:ext>
            </a:extLst>
          </p:cNvPr>
          <p:cNvSpPr/>
          <p:nvPr/>
        </p:nvSpPr>
        <p:spPr>
          <a:xfrm>
            <a:off x="1164490" y="5098114"/>
            <a:ext cx="2227385" cy="371297"/>
          </a:xfrm>
          <a:prstGeom prst="roundRect">
            <a:avLst>
              <a:gd name="adj" fmla="val 50000"/>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对接国资系统，一键生成快报、决算报表</a:t>
            </a:r>
          </a:p>
        </p:txBody>
      </p:sp>
      <p:pic>
        <p:nvPicPr>
          <p:cNvPr id="79" name="图片 78">
            <a:extLst>
              <a:ext uri="{FF2B5EF4-FFF2-40B4-BE49-F238E27FC236}">
                <a16:creationId xmlns:a16="http://schemas.microsoft.com/office/drawing/2014/main" id="{3A76ED56-4F1A-EDEC-6223-A1C6701D37F3}"/>
              </a:ext>
            </a:extLst>
          </p:cNvPr>
          <p:cNvPicPr>
            <a:picLocks noChangeAspect="1"/>
          </p:cNvPicPr>
          <p:nvPr/>
        </p:nvPicPr>
        <p:blipFill>
          <a:blip r:embed="rId5"/>
          <a:stretch>
            <a:fillRect/>
          </a:stretch>
        </p:blipFill>
        <p:spPr>
          <a:xfrm>
            <a:off x="1011505" y="3630566"/>
            <a:ext cx="3520036" cy="2230352"/>
          </a:xfrm>
          <a:prstGeom prst="rect">
            <a:avLst/>
          </a:prstGeom>
        </p:spPr>
      </p:pic>
      <p:sp>
        <p:nvSpPr>
          <p:cNvPr id="80" name="Flowchart: Alternate Process 23">
            <a:extLst>
              <a:ext uri="{FF2B5EF4-FFF2-40B4-BE49-F238E27FC236}">
                <a16:creationId xmlns:a16="http://schemas.microsoft.com/office/drawing/2014/main" id="{44DB39DD-4FED-C828-A3BD-1A0650AF6B89}"/>
              </a:ext>
            </a:extLst>
          </p:cNvPr>
          <p:cNvSpPr/>
          <p:nvPr/>
        </p:nvSpPr>
        <p:spPr>
          <a:xfrm>
            <a:off x="2808836" y="3009885"/>
            <a:ext cx="1167262" cy="329666"/>
          </a:xfrm>
          <a:prstGeom prst="flowChartAlternateProcess">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000" dirty="0">
                <a:solidFill>
                  <a:srgbClr val="F9F9F9"/>
                </a:solidFill>
                <a:latin typeface="Century Gothic" panose="020B0502020202020204" pitchFamily="34" charset="0"/>
                <a:ea typeface="微软雅黑" panose="020B0503020204020204" pitchFamily="34" charset="-122"/>
              </a:rPr>
              <a:t>国产化替换</a:t>
            </a:r>
            <a:endParaRPr kumimoji="0" lang="zh-CN" altLang="en-US" sz="1000" b="0" i="0" u="none" strike="noStrike" kern="1200" cap="none" spc="0" normalizeH="0" baseline="0" noProof="0" dirty="0">
              <a:ln>
                <a:noFill/>
              </a:ln>
              <a:solidFill>
                <a:srgbClr val="F9F9F9"/>
              </a:solidFill>
              <a:effectLst/>
              <a:uLnTx/>
              <a:uFillTx/>
              <a:latin typeface="Century Gothic" panose="020B0502020202020204" pitchFamily="34" charset="0"/>
              <a:ea typeface="微软雅黑" panose="020B0503020204020204" pitchFamily="34" charset="-122"/>
              <a:cs typeface="+mn-cs"/>
            </a:endParaRPr>
          </a:p>
        </p:txBody>
      </p:sp>
      <p:pic>
        <p:nvPicPr>
          <p:cNvPr id="81" name="图片 80">
            <a:extLst>
              <a:ext uri="{FF2B5EF4-FFF2-40B4-BE49-F238E27FC236}">
                <a16:creationId xmlns:a16="http://schemas.microsoft.com/office/drawing/2014/main" id="{1AC0C06D-BBDD-4DC9-BDE8-469D2CF66AE0}"/>
              </a:ext>
            </a:extLst>
          </p:cNvPr>
          <p:cNvPicPr>
            <a:picLocks noChangeAspect="1"/>
          </p:cNvPicPr>
          <p:nvPr/>
        </p:nvPicPr>
        <p:blipFill>
          <a:blip r:embed="rId6"/>
          <a:stretch>
            <a:fillRect/>
          </a:stretch>
        </p:blipFill>
        <p:spPr>
          <a:xfrm>
            <a:off x="5152897" y="2524978"/>
            <a:ext cx="6669361" cy="2900017"/>
          </a:xfrm>
          <a:prstGeom prst="rect">
            <a:avLst/>
          </a:prstGeom>
        </p:spPr>
      </p:pic>
    </p:spTree>
    <p:extLst>
      <p:ext uri="{BB962C8B-B14F-4D97-AF65-F5344CB8AC3E}">
        <p14:creationId xmlns:p14="http://schemas.microsoft.com/office/powerpoint/2010/main" val="3482368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5BDD44-E3AA-E306-2F33-1FFCAB1A7239}"/>
              </a:ext>
            </a:extLst>
          </p:cNvPr>
          <p:cNvSpPr>
            <a:spLocks noGrp="1"/>
          </p:cNvSpPr>
          <p:nvPr>
            <p:ph type="title"/>
          </p:nvPr>
        </p:nvSpPr>
        <p:spPr/>
        <p:txBody>
          <a:bodyPr/>
          <a:lstStyle/>
          <a:p>
            <a:r>
              <a:rPr lang="zh-CN" altLang="en-US" dirty="0"/>
              <a:t>湖南钢铁</a:t>
            </a:r>
            <a:r>
              <a:rPr lang="en-US" altLang="zh-CN" dirty="0"/>
              <a:t>-</a:t>
            </a:r>
            <a:r>
              <a:rPr lang="zh-CN" altLang="en-US" dirty="0"/>
              <a:t>搭建合并报表平台，强化集团全级次管控</a:t>
            </a:r>
          </a:p>
        </p:txBody>
      </p:sp>
      <p:sp>
        <p:nvSpPr>
          <p:cNvPr id="3" name="矩形 2">
            <a:extLst>
              <a:ext uri="{FF2B5EF4-FFF2-40B4-BE49-F238E27FC236}">
                <a16:creationId xmlns:a16="http://schemas.microsoft.com/office/drawing/2014/main" id="{C2CE89E5-7E68-EE76-1E96-60DCC13831BF}"/>
              </a:ext>
            </a:extLst>
          </p:cNvPr>
          <p:cNvSpPr/>
          <p:nvPr/>
        </p:nvSpPr>
        <p:spPr>
          <a:xfrm>
            <a:off x="5123899" y="2269296"/>
            <a:ext cx="6723961" cy="3116520"/>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4" name="矩形 3">
            <a:extLst>
              <a:ext uri="{FF2B5EF4-FFF2-40B4-BE49-F238E27FC236}">
                <a16:creationId xmlns:a16="http://schemas.microsoft.com/office/drawing/2014/main" id="{220F80A9-D5F6-93E5-50C2-48430A59745C}"/>
              </a:ext>
            </a:extLst>
          </p:cNvPr>
          <p:cNvSpPr/>
          <p:nvPr/>
        </p:nvSpPr>
        <p:spPr>
          <a:xfrm>
            <a:off x="5232702" y="2398502"/>
            <a:ext cx="6473513" cy="9299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5" name="矩形 4">
            <a:extLst>
              <a:ext uri="{FF2B5EF4-FFF2-40B4-BE49-F238E27FC236}">
                <a16:creationId xmlns:a16="http://schemas.microsoft.com/office/drawing/2014/main" id="{090F9E94-026D-39CF-0F71-501483C9C614}"/>
              </a:ext>
            </a:extLst>
          </p:cNvPr>
          <p:cNvSpPr/>
          <p:nvPr/>
        </p:nvSpPr>
        <p:spPr>
          <a:xfrm>
            <a:off x="5869976" y="2538350"/>
            <a:ext cx="1020619" cy="75649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6" name="矩形 5">
            <a:extLst>
              <a:ext uri="{FF2B5EF4-FFF2-40B4-BE49-F238E27FC236}">
                <a16:creationId xmlns:a16="http://schemas.microsoft.com/office/drawing/2014/main" id="{C64AA242-4935-FD0F-8CD1-903AF7101C18}"/>
              </a:ext>
            </a:extLst>
          </p:cNvPr>
          <p:cNvSpPr/>
          <p:nvPr/>
        </p:nvSpPr>
        <p:spPr>
          <a:xfrm>
            <a:off x="7045424" y="2538350"/>
            <a:ext cx="2080537" cy="75649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7" name="矩形 6">
            <a:extLst>
              <a:ext uri="{FF2B5EF4-FFF2-40B4-BE49-F238E27FC236}">
                <a16:creationId xmlns:a16="http://schemas.microsoft.com/office/drawing/2014/main" id="{2B2BD7D6-1305-86F5-4071-AEF918F2E534}"/>
              </a:ext>
            </a:extLst>
          </p:cNvPr>
          <p:cNvSpPr/>
          <p:nvPr/>
        </p:nvSpPr>
        <p:spPr>
          <a:xfrm>
            <a:off x="9305910" y="2538350"/>
            <a:ext cx="1020619" cy="75649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8" name="矩形 7">
            <a:extLst>
              <a:ext uri="{FF2B5EF4-FFF2-40B4-BE49-F238E27FC236}">
                <a16:creationId xmlns:a16="http://schemas.microsoft.com/office/drawing/2014/main" id="{7D1D6D89-538E-9786-CBDB-D0F37873927C}"/>
              </a:ext>
            </a:extLst>
          </p:cNvPr>
          <p:cNvSpPr/>
          <p:nvPr/>
        </p:nvSpPr>
        <p:spPr>
          <a:xfrm>
            <a:off x="10506062" y="2538350"/>
            <a:ext cx="1020619" cy="75649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9" name="圆角矩形 11">
            <a:extLst>
              <a:ext uri="{FF2B5EF4-FFF2-40B4-BE49-F238E27FC236}">
                <a16:creationId xmlns:a16="http://schemas.microsoft.com/office/drawing/2014/main" id="{27AE4A0D-D128-6D8B-AE06-9B637FE91262}"/>
              </a:ext>
            </a:extLst>
          </p:cNvPr>
          <p:cNvSpPr/>
          <p:nvPr/>
        </p:nvSpPr>
        <p:spPr>
          <a:xfrm>
            <a:off x="785194" y="929270"/>
            <a:ext cx="4046559" cy="1954169"/>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10" name="矩形 9">
            <a:extLst>
              <a:ext uri="{FF2B5EF4-FFF2-40B4-BE49-F238E27FC236}">
                <a16:creationId xmlns:a16="http://schemas.microsoft.com/office/drawing/2014/main" id="{C442CB56-D94E-2480-19FE-449DD24E7FD1}"/>
              </a:ext>
            </a:extLst>
          </p:cNvPr>
          <p:cNvSpPr/>
          <p:nvPr/>
        </p:nvSpPr>
        <p:spPr>
          <a:xfrm>
            <a:off x="5133655" y="954221"/>
            <a:ext cx="6723961" cy="131507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11" name="文本框 10">
            <a:extLst>
              <a:ext uri="{FF2B5EF4-FFF2-40B4-BE49-F238E27FC236}">
                <a16:creationId xmlns:a16="http://schemas.microsoft.com/office/drawing/2014/main" id="{D64E8954-F60B-C9EF-996A-202535CCFB3B}"/>
              </a:ext>
            </a:extLst>
          </p:cNvPr>
          <p:cNvSpPr txBox="1"/>
          <p:nvPr/>
        </p:nvSpPr>
        <p:spPr>
          <a:xfrm>
            <a:off x="5133655" y="929269"/>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背景</a:t>
            </a:r>
          </a:p>
        </p:txBody>
      </p:sp>
      <p:sp>
        <p:nvSpPr>
          <p:cNvPr id="12" name="文本框 11">
            <a:extLst>
              <a:ext uri="{FF2B5EF4-FFF2-40B4-BE49-F238E27FC236}">
                <a16:creationId xmlns:a16="http://schemas.microsoft.com/office/drawing/2014/main" id="{6141E927-D5DC-8DB1-7417-00CD239C6E02}"/>
              </a:ext>
            </a:extLst>
          </p:cNvPr>
          <p:cNvSpPr txBox="1"/>
          <p:nvPr/>
        </p:nvSpPr>
        <p:spPr>
          <a:xfrm>
            <a:off x="5133655" y="2012151"/>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方案</a:t>
            </a:r>
          </a:p>
        </p:txBody>
      </p:sp>
      <p:sp>
        <p:nvSpPr>
          <p:cNvPr id="13" name="矩形 12">
            <a:extLst>
              <a:ext uri="{FF2B5EF4-FFF2-40B4-BE49-F238E27FC236}">
                <a16:creationId xmlns:a16="http://schemas.microsoft.com/office/drawing/2014/main" id="{7209731C-C3AA-5BF1-F174-7F17F93CBAA9}"/>
              </a:ext>
            </a:extLst>
          </p:cNvPr>
          <p:cNvSpPr/>
          <p:nvPr/>
        </p:nvSpPr>
        <p:spPr>
          <a:xfrm>
            <a:off x="5138619" y="5385290"/>
            <a:ext cx="6723961" cy="1235609"/>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14" name="文本框 13">
            <a:extLst>
              <a:ext uri="{FF2B5EF4-FFF2-40B4-BE49-F238E27FC236}">
                <a16:creationId xmlns:a16="http://schemas.microsoft.com/office/drawing/2014/main" id="{3CE6882F-1559-27B5-5300-55AC8064DD30}"/>
              </a:ext>
            </a:extLst>
          </p:cNvPr>
          <p:cNvSpPr txBox="1"/>
          <p:nvPr/>
        </p:nvSpPr>
        <p:spPr>
          <a:xfrm>
            <a:off x="5133655" y="5385816"/>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价值</a:t>
            </a:r>
          </a:p>
        </p:txBody>
      </p:sp>
      <p:sp>
        <p:nvSpPr>
          <p:cNvPr id="15" name="Flowchart: Alternate Process 23">
            <a:extLst>
              <a:ext uri="{FF2B5EF4-FFF2-40B4-BE49-F238E27FC236}">
                <a16:creationId xmlns:a16="http://schemas.microsoft.com/office/drawing/2014/main" id="{B45BD187-0CCF-3484-DEFE-580B929C3020}"/>
              </a:ext>
            </a:extLst>
          </p:cNvPr>
          <p:cNvSpPr/>
          <p:nvPr/>
        </p:nvSpPr>
        <p:spPr>
          <a:xfrm>
            <a:off x="2337677" y="3009885"/>
            <a:ext cx="848775" cy="329666"/>
          </a:xfrm>
          <a:prstGeom prst="flowChartAlternateProcess">
            <a:avLst/>
          </a:prstGeom>
          <a:solidFill>
            <a:srgbClr val="825AD9"/>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pic>
        <p:nvPicPr>
          <p:cNvPr id="16" name="图片 15">
            <a:extLst>
              <a:ext uri="{FF2B5EF4-FFF2-40B4-BE49-F238E27FC236}">
                <a16:creationId xmlns:a16="http://schemas.microsoft.com/office/drawing/2014/main" id="{E1721DB4-F67B-DAD7-2137-122EC5321744}"/>
              </a:ext>
            </a:extLst>
          </p:cNvPr>
          <p:cNvPicPr>
            <a:picLocks noChangeAspect="1"/>
          </p:cNvPicPr>
          <p:nvPr/>
        </p:nvPicPr>
        <p:blipFill>
          <a:blip r:embed="rId2"/>
          <a:stretch>
            <a:fillRect/>
          </a:stretch>
        </p:blipFill>
        <p:spPr>
          <a:xfrm>
            <a:off x="485785" y="3512796"/>
            <a:ext cx="4552559" cy="2869092"/>
          </a:xfrm>
          <a:prstGeom prst="rect">
            <a:avLst/>
          </a:prstGeom>
        </p:spPr>
      </p:pic>
      <p:sp>
        <p:nvSpPr>
          <p:cNvPr id="17" name="文本框 16">
            <a:extLst>
              <a:ext uri="{FF2B5EF4-FFF2-40B4-BE49-F238E27FC236}">
                <a16:creationId xmlns:a16="http://schemas.microsoft.com/office/drawing/2014/main" id="{CEED7C04-D420-89A2-81CE-F263BD9F6684}"/>
              </a:ext>
            </a:extLst>
          </p:cNvPr>
          <p:cNvSpPr txBox="1"/>
          <p:nvPr/>
        </p:nvSpPr>
        <p:spPr>
          <a:xfrm>
            <a:off x="1077340" y="1180636"/>
            <a:ext cx="3532759" cy="1384995"/>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湖南钢铁集团</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1997</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年底由湘钢、涟钢、衡钢联合组建，技术装备与工艺达国内外先进水平。产品涵盖宽厚板、冷热轧薄板、无缝钢管等十大类万余种规格，下辖多家全资及控股子公司，资产总额超</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2000</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亿元。作为湖南首家营收跨越千亿、两千亿的企业，集团自</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2022</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年起连续跻身世界</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500</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强。</a:t>
            </a:r>
          </a:p>
        </p:txBody>
      </p:sp>
      <p:sp>
        <p:nvSpPr>
          <p:cNvPr id="18" name="矩形 17">
            <a:extLst>
              <a:ext uri="{FF2B5EF4-FFF2-40B4-BE49-F238E27FC236}">
                <a16:creationId xmlns:a16="http://schemas.microsoft.com/office/drawing/2014/main" id="{86C2C377-D967-0DD4-3F49-0C77F0426540}"/>
              </a:ext>
            </a:extLst>
          </p:cNvPr>
          <p:cNvSpPr/>
          <p:nvPr/>
        </p:nvSpPr>
        <p:spPr>
          <a:xfrm>
            <a:off x="1036020" y="3817257"/>
            <a:ext cx="3414360" cy="1990646"/>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9" name="文本框 18">
            <a:extLst>
              <a:ext uri="{FF2B5EF4-FFF2-40B4-BE49-F238E27FC236}">
                <a16:creationId xmlns:a16="http://schemas.microsoft.com/office/drawing/2014/main" id="{402C9DF6-FF2B-5C7A-80C2-763088A4589E}"/>
              </a:ext>
            </a:extLst>
          </p:cNvPr>
          <p:cNvSpPr txBox="1"/>
          <p:nvPr/>
        </p:nvSpPr>
        <p:spPr>
          <a:xfrm>
            <a:off x="5364580" y="1291399"/>
            <a:ext cx="6483280" cy="679866"/>
          </a:xfrm>
          <a:prstGeom prst="rect">
            <a:avLst/>
          </a:prstGeom>
          <a:noFill/>
        </p:spPr>
        <p:txBody>
          <a:bodyPr wrap="square">
            <a:spAutoFit/>
          </a:bodyPr>
          <a:lstStyle/>
          <a:p>
            <a:pPr marL="0" marR="0" lvl="0" indent="0" algn="l" defTabSz="457189" rtl="0" eaLnBrk="1" fontAlgn="auto" latinLnBrk="0" hangingPunct="1">
              <a:lnSpc>
                <a:spcPct val="125000"/>
              </a:lnSpc>
              <a:spcBef>
                <a:spcPts val="0"/>
              </a:spcBef>
              <a:spcAft>
                <a:spcPts val="0"/>
              </a:spcAft>
              <a:buClrTx/>
              <a:buSzTx/>
              <a:buFontTx/>
              <a:buNone/>
              <a:tabLst/>
              <a:defRPr/>
            </a:pPr>
            <a:r>
              <a:rPr kumimoji="1"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目标</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搭建集团统一的合并报表管理平台，满足上市合并、集团合并、三钢区域合并的全场景需求</a:t>
            </a:r>
            <a:endPar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0" marR="0" lvl="0" indent="0" algn="l" defTabSz="457189" rtl="0" eaLnBrk="1" fontAlgn="auto" latinLnBrk="0" hangingPunct="1">
              <a:lnSpc>
                <a:spcPct val="125000"/>
              </a:lnSpc>
              <a:spcBef>
                <a:spcPts val="0"/>
              </a:spcBef>
              <a:spcAft>
                <a:spcPts val="0"/>
              </a:spcAft>
              <a:buClrTx/>
              <a:buSzTx/>
              <a:buFontTx/>
              <a:buNone/>
              <a:tabLst/>
              <a:defRPr/>
            </a:pPr>
            <a:r>
              <a:rPr kumimoji="1"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重点</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全级次公司覆盖、全范围数据采集、集团与三钢数据上下联动</a:t>
            </a:r>
            <a:endPar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endParaRPr>
          </a:p>
          <a:p>
            <a:pPr marL="0" marR="0" lvl="0" indent="0" algn="l" defTabSz="457189" rtl="0" eaLnBrk="1" fontAlgn="auto" latinLnBrk="0" hangingPunct="1">
              <a:lnSpc>
                <a:spcPct val="125000"/>
              </a:lnSpc>
              <a:spcBef>
                <a:spcPts val="0"/>
              </a:spcBef>
              <a:spcAft>
                <a:spcPts val="0"/>
              </a:spcAft>
              <a:buClrTx/>
              <a:buSzTx/>
              <a:buFontTx/>
              <a:buNone/>
              <a:tabLst/>
              <a:defRPr/>
            </a:pPr>
            <a:r>
              <a:rPr kumimoji="1" lang="zh-CN" altLang="en-US" sz="105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难点</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复杂多级</a:t>
            </a:r>
            <a:r>
              <a:rPr kumimoji="1" lang="en-US" altLang="zh-CN"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05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交叉股权结构处理、多异构系统数据整合与治理、海量历史数据清洗迁移</a:t>
            </a:r>
          </a:p>
        </p:txBody>
      </p:sp>
      <p:sp>
        <p:nvSpPr>
          <p:cNvPr id="20" name="文本框 19">
            <a:extLst>
              <a:ext uri="{FF2B5EF4-FFF2-40B4-BE49-F238E27FC236}">
                <a16:creationId xmlns:a16="http://schemas.microsoft.com/office/drawing/2014/main" id="{DE21FD97-2339-5EDF-5C78-3D1A6240F7BC}"/>
              </a:ext>
            </a:extLst>
          </p:cNvPr>
          <p:cNvSpPr txBox="1"/>
          <p:nvPr/>
        </p:nvSpPr>
        <p:spPr>
          <a:xfrm>
            <a:off x="5232702" y="5770721"/>
            <a:ext cx="1623578" cy="8335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强化集团全级次管控</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构建集团统一的合并管理体系，满足多层级多场景合并报表需求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1" name="文本框 20">
            <a:extLst>
              <a:ext uri="{FF2B5EF4-FFF2-40B4-BE49-F238E27FC236}">
                <a16:creationId xmlns:a16="http://schemas.microsoft.com/office/drawing/2014/main" id="{6FC742D8-2D9A-D1F8-F91C-F92AEF504A31}"/>
              </a:ext>
            </a:extLst>
          </p:cNvPr>
          <p:cNvSpPr txBox="1"/>
          <p:nvPr/>
        </p:nvSpPr>
        <p:spPr>
          <a:xfrm>
            <a:off x="6924063" y="5750587"/>
            <a:ext cx="1623578" cy="8335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大幅提升编报效率</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快报</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N+2</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出具、大合并</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N+5</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出具，报表数据自动化率提升至</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90%</a:t>
            </a:r>
          </a:p>
        </p:txBody>
      </p:sp>
      <p:sp>
        <p:nvSpPr>
          <p:cNvPr id="22" name="文本框 21">
            <a:extLst>
              <a:ext uri="{FF2B5EF4-FFF2-40B4-BE49-F238E27FC236}">
                <a16:creationId xmlns:a16="http://schemas.microsoft.com/office/drawing/2014/main" id="{4F2CC32B-6D63-DC99-567D-22EA3B615B0D}"/>
              </a:ext>
            </a:extLst>
          </p:cNvPr>
          <p:cNvSpPr txBox="1"/>
          <p:nvPr/>
        </p:nvSpPr>
        <p:spPr>
          <a:xfrm>
            <a:off x="8641724" y="5737104"/>
            <a:ext cx="1623578" cy="8335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夯实数据治理基础</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统一数据标准口径，建立长效机制，保障数据质量可靠</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3" name="文本框 22">
            <a:extLst>
              <a:ext uri="{FF2B5EF4-FFF2-40B4-BE49-F238E27FC236}">
                <a16:creationId xmlns:a16="http://schemas.microsoft.com/office/drawing/2014/main" id="{6EE91F3D-5126-9247-60D9-B75626D547E0}"/>
              </a:ext>
            </a:extLst>
          </p:cNvPr>
          <p:cNvSpPr txBox="1"/>
          <p:nvPr/>
        </p:nvSpPr>
        <p:spPr>
          <a:xfrm>
            <a:off x="10234038" y="5734353"/>
            <a:ext cx="1696326" cy="8335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强化合规风控能力</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信息披露完整性达</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100%</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，满足证监会</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国资委</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投资者的披露要求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pic>
        <p:nvPicPr>
          <p:cNvPr id="24" name="图片 23">
            <a:extLst>
              <a:ext uri="{FF2B5EF4-FFF2-40B4-BE49-F238E27FC236}">
                <a16:creationId xmlns:a16="http://schemas.microsoft.com/office/drawing/2014/main" id="{D957BED0-2208-AF70-D7FA-581E49BFD1BF}"/>
              </a:ext>
            </a:extLst>
          </p:cNvPr>
          <p:cNvPicPr>
            <a:picLocks noChangeAspect="1"/>
          </p:cNvPicPr>
          <p:nvPr/>
        </p:nvPicPr>
        <p:blipFill>
          <a:blip r:embed="rId3"/>
          <a:stretch>
            <a:fillRect/>
          </a:stretch>
        </p:blipFill>
        <p:spPr>
          <a:xfrm>
            <a:off x="1031056" y="3879008"/>
            <a:ext cx="3429186" cy="1810592"/>
          </a:xfrm>
          <a:prstGeom prst="rect">
            <a:avLst/>
          </a:prstGeom>
        </p:spPr>
      </p:pic>
      <p:sp>
        <p:nvSpPr>
          <p:cNvPr id="25" name="矩形 24">
            <a:extLst>
              <a:ext uri="{FF2B5EF4-FFF2-40B4-BE49-F238E27FC236}">
                <a16:creationId xmlns:a16="http://schemas.microsoft.com/office/drawing/2014/main" id="{33BB10ED-EFF8-8717-590F-18A31C4DDBB6}"/>
              </a:ext>
            </a:extLst>
          </p:cNvPr>
          <p:cNvSpPr/>
          <p:nvPr/>
        </p:nvSpPr>
        <p:spPr>
          <a:xfrm>
            <a:off x="5232702" y="3407601"/>
            <a:ext cx="6473513" cy="982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6" name="矩形 25">
            <a:extLst>
              <a:ext uri="{FF2B5EF4-FFF2-40B4-BE49-F238E27FC236}">
                <a16:creationId xmlns:a16="http://schemas.microsoft.com/office/drawing/2014/main" id="{FD8DE002-2679-DEDD-6670-42FBCE61BCDD}"/>
              </a:ext>
            </a:extLst>
          </p:cNvPr>
          <p:cNvSpPr/>
          <p:nvPr/>
        </p:nvSpPr>
        <p:spPr>
          <a:xfrm>
            <a:off x="5232702" y="4452449"/>
            <a:ext cx="6473513" cy="8721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27" name="文本框 26">
            <a:extLst>
              <a:ext uri="{FF2B5EF4-FFF2-40B4-BE49-F238E27FC236}">
                <a16:creationId xmlns:a16="http://schemas.microsoft.com/office/drawing/2014/main" id="{990A4C13-8F06-3B1A-D887-D4ABC6BE1181}"/>
              </a:ext>
            </a:extLst>
          </p:cNvPr>
          <p:cNvSpPr txBox="1"/>
          <p:nvPr/>
        </p:nvSpPr>
        <p:spPr>
          <a:xfrm>
            <a:off x="5337806" y="2625267"/>
            <a:ext cx="312906"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应</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用</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层</a:t>
            </a:r>
          </a:p>
        </p:txBody>
      </p:sp>
      <p:sp>
        <p:nvSpPr>
          <p:cNvPr id="28" name="文本框 27">
            <a:extLst>
              <a:ext uri="{FF2B5EF4-FFF2-40B4-BE49-F238E27FC236}">
                <a16:creationId xmlns:a16="http://schemas.microsoft.com/office/drawing/2014/main" id="{166234E7-E6FC-A3AD-6BF9-E84CE01AD81E}"/>
              </a:ext>
            </a:extLst>
          </p:cNvPr>
          <p:cNvSpPr txBox="1"/>
          <p:nvPr/>
        </p:nvSpPr>
        <p:spPr>
          <a:xfrm>
            <a:off x="5869976" y="2447991"/>
            <a:ext cx="1020619" cy="16927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单体报表</a:t>
            </a:r>
          </a:p>
        </p:txBody>
      </p:sp>
      <p:sp>
        <p:nvSpPr>
          <p:cNvPr id="29" name="文本框 28">
            <a:extLst>
              <a:ext uri="{FF2B5EF4-FFF2-40B4-BE49-F238E27FC236}">
                <a16:creationId xmlns:a16="http://schemas.microsoft.com/office/drawing/2014/main" id="{6612EF6F-8E28-CC9D-DCAF-269D4C6EB553}"/>
              </a:ext>
            </a:extLst>
          </p:cNvPr>
          <p:cNvSpPr txBox="1"/>
          <p:nvPr/>
        </p:nvSpPr>
        <p:spPr>
          <a:xfrm>
            <a:off x="5945452"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报表体系</a:t>
            </a:r>
          </a:p>
        </p:txBody>
      </p:sp>
      <p:sp>
        <p:nvSpPr>
          <p:cNvPr id="30" name="文本框 29">
            <a:extLst>
              <a:ext uri="{FF2B5EF4-FFF2-40B4-BE49-F238E27FC236}">
                <a16:creationId xmlns:a16="http://schemas.microsoft.com/office/drawing/2014/main" id="{8E9DF7E3-1DE4-1DD6-B089-BA53DBAFB059}"/>
              </a:ext>
            </a:extLst>
          </p:cNvPr>
          <p:cNvSpPr txBox="1"/>
          <p:nvPr/>
        </p:nvSpPr>
        <p:spPr>
          <a:xfrm>
            <a:off x="6415140"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任务管理</a:t>
            </a:r>
          </a:p>
        </p:txBody>
      </p:sp>
      <p:sp>
        <p:nvSpPr>
          <p:cNvPr id="31" name="文本框 30">
            <a:extLst>
              <a:ext uri="{FF2B5EF4-FFF2-40B4-BE49-F238E27FC236}">
                <a16:creationId xmlns:a16="http://schemas.microsoft.com/office/drawing/2014/main" id="{38CF4517-0D5C-AF11-1978-FF59B39B4BF0}"/>
              </a:ext>
            </a:extLst>
          </p:cNvPr>
          <p:cNvSpPr txBox="1"/>
          <p:nvPr/>
        </p:nvSpPr>
        <p:spPr>
          <a:xfrm>
            <a:off x="5945452"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报表编报</a:t>
            </a:r>
          </a:p>
        </p:txBody>
      </p:sp>
      <p:sp>
        <p:nvSpPr>
          <p:cNvPr id="32" name="文本框 31">
            <a:extLst>
              <a:ext uri="{FF2B5EF4-FFF2-40B4-BE49-F238E27FC236}">
                <a16:creationId xmlns:a16="http://schemas.microsoft.com/office/drawing/2014/main" id="{6BF8813E-956F-97CD-CC0F-1DE5C3AD194C}"/>
              </a:ext>
            </a:extLst>
          </p:cNvPr>
          <p:cNvSpPr txBox="1"/>
          <p:nvPr/>
        </p:nvSpPr>
        <p:spPr>
          <a:xfrm>
            <a:off x="6415140"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权限管理</a:t>
            </a:r>
          </a:p>
        </p:txBody>
      </p:sp>
      <p:sp>
        <p:nvSpPr>
          <p:cNvPr id="33" name="文本框 32">
            <a:extLst>
              <a:ext uri="{FF2B5EF4-FFF2-40B4-BE49-F238E27FC236}">
                <a16:creationId xmlns:a16="http://schemas.microsoft.com/office/drawing/2014/main" id="{12EE55CB-DE3C-5CBA-92BA-BF2AA3072E2B}"/>
              </a:ext>
            </a:extLst>
          </p:cNvPr>
          <p:cNvSpPr txBox="1"/>
          <p:nvPr/>
        </p:nvSpPr>
        <p:spPr>
          <a:xfrm>
            <a:off x="5945452"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查询分析</a:t>
            </a:r>
          </a:p>
        </p:txBody>
      </p:sp>
      <p:sp>
        <p:nvSpPr>
          <p:cNvPr id="34" name="文本框 33">
            <a:extLst>
              <a:ext uri="{FF2B5EF4-FFF2-40B4-BE49-F238E27FC236}">
                <a16:creationId xmlns:a16="http://schemas.microsoft.com/office/drawing/2014/main" id="{533D1884-07E3-CE79-A581-5E8950C35F8C}"/>
              </a:ext>
            </a:extLst>
          </p:cNvPr>
          <p:cNvSpPr txBox="1"/>
          <p:nvPr/>
        </p:nvSpPr>
        <p:spPr>
          <a:xfrm>
            <a:off x="6415140"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日志管理</a:t>
            </a:r>
          </a:p>
        </p:txBody>
      </p:sp>
      <p:sp>
        <p:nvSpPr>
          <p:cNvPr id="35" name="文本框 34">
            <a:extLst>
              <a:ext uri="{FF2B5EF4-FFF2-40B4-BE49-F238E27FC236}">
                <a16:creationId xmlns:a16="http://schemas.microsoft.com/office/drawing/2014/main" id="{BAA2A32E-49B5-8A49-CB11-62014F294396}"/>
              </a:ext>
            </a:extLst>
          </p:cNvPr>
          <p:cNvSpPr txBox="1"/>
          <p:nvPr/>
        </p:nvSpPr>
        <p:spPr>
          <a:xfrm>
            <a:off x="7043356" y="2447991"/>
            <a:ext cx="2078116" cy="16927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合并报表</a:t>
            </a:r>
          </a:p>
        </p:txBody>
      </p:sp>
      <p:sp>
        <p:nvSpPr>
          <p:cNvPr id="36" name="文本框 35">
            <a:extLst>
              <a:ext uri="{FF2B5EF4-FFF2-40B4-BE49-F238E27FC236}">
                <a16:creationId xmlns:a16="http://schemas.microsoft.com/office/drawing/2014/main" id="{4D77E451-00EA-E2C1-BBAD-2CF6D223CE14}"/>
              </a:ext>
            </a:extLst>
          </p:cNvPr>
          <p:cNvSpPr txBox="1"/>
          <p:nvPr/>
        </p:nvSpPr>
        <p:spPr>
          <a:xfrm>
            <a:off x="7175406"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合并体系</a:t>
            </a:r>
          </a:p>
        </p:txBody>
      </p:sp>
      <p:sp>
        <p:nvSpPr>
          <p:cNvPr id="37" name="文本框 36">
            <a:extLst>
              <a:ext uri="{FF2B5EF4-FFF2-40B4-BE49-F238E27FC236}">
                <a16:creationId xmlns:a16="http://schemas.microsoft.com/office/drawing/2014/main" id="{CFA9A5C9-EE65-117F-D2B2-1A7934C09A79}"/>
              </a:ext>
            </a:extLst>
          </p:cNvPr>
          <p:cNvSpPr txBox="1"/>
          <p:nvPr/>
        </p:nvSpPr>
        <p:spPr>
          <a:xfrm>
            <a:off x="7645094"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往来对账</a:t>
            </a:r>
          </a:p>
        </p:txBody>
      </p:sp>
      <p:sp>
        <p:nvSpPr>
          <p:cNvPr id="38" name="文本框 37">
            <a:extLst>
              <a:ext uri="{FF2B5EF4-FFF2-40B4-BE49-F238E27FC236}">
                <a16:creationId xmlns:a16="http://schemas.microsoft.com/office/drawing/2014/main" id="{79AC8CB2-2C20-ACBD-D6E9-8D9F63CA5024}"/>
              </a:ext>
            </a:extLst>
          </p:cNvPr>
          <p:cNvSpPr txBox="1"/>
          <p:nvPr/>
        </p:nvSpPr>
        <p:spPr>
          <a:xfrm>
            <a:off x="7175406"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交易抵消</a:t>
            </a:r>
          </a:p>
        </p:txBody>
      </p:sp>
      <p:sp>
        <p:nvSpPr>
          <p:cNvPr id="39" name="文本框 38">
            <a:extLst>
              <a:ext uri="{FF2B5EF4-FFF2-40B4-BE49-F238E27FC236}">
                <a16:creationId xmlns:a16="http://schemas.microsoft.com/office/drawing/2014/main" id="{99888EB0-EC28-F086-844B-0D85E11E88CC}"/>
              </a:ext>
            </a:extLst>
          </p:cNvPr>
          <p:cNvSpPr txBox="1"/>
          <p:nvPr/>
        </p:nvSpPr>
        <p:spPr>
          <a:xfrm>
            <a:off x="7645094"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工作底稿</a:t>
            </a:r>
          </a:p>
        </p:txBody>
      </p:sp>
      <p:sp>
        <p:nvSpPr>
          <p:cNvPr id="40" name="文本框 39">
            <a:extLst>
              <a:ext uri="{FF2B5EF4-FFF2-40B4-BE49-F238E27FC236}">
                <a16:creationId xmlns:a16="http://schemas.microsoft.com/office/drawing/2014/main" id="{86206E97-BE69-32A0-A2A5-D9A673881D9C}"/>
              </a:ext>
            </a:extLst>
          </p:cNvPr>
          <p:cNvSpPr txBox="1"/>
          <p:nvPr/>
        </p:nvSpPr>
        <p:spPr>
          <a:xfrm>
            <a:off x="7175406"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披露报告</a:t>
            </a:r>
          </a:p>
        </p:txBody>
      </p:sp>
      <p:sp>
        <p:nvSpPr>
          <p:cNvPr id="41" name="文本框 40">
            <a:extLst>
              <a:ext uri="{FF2B5EF4-FFF2-40B4-BE49-F238E27FC236}">
                <a16:creationId xmlns:a16="http://schemas.microsoft.com/office/drawing/2014/main" id="{C06AB351-8900-FD93-C328-5F523B075B9C}"/>
              </a:ext>
            </a:extLst>
          </p:cNvPr>
          <p:cNvSpPr txBox="1"/>
          <p:nvPr/>
        </p:nvSpPr>
        <p:spPr>
          <a:xfrm>
            <a:off x="7645094"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调整抵消</a:t>
            </a:r>
          </a:p>
        </p:txBody>
      </p:sp>
      <p:sp>
        <p:nvSpPr>
          <p:cNvPr id="42" name="文本框 41">
            <a:extLst>
              <a:ext uri="{FF2B5EF4-FFF2-40B4-BE49-F238E27FC236}">
                <a16:creationId xmlns:a16="http://schemas.microsoft.com/office/drawing/2014/main" id="{721EF799-87DF-A818-A766-A2B2B3A6B626}"/>
              </a:ext>
            </a:extLst>
          </p:cNvPr>
          <p:cNvSpPr txBox="1"/>
          <p:nvPr/>
        </p:nvSpPr>
        <p:spPr>
          <a:xfrm>
            <a:off x="8114028"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多维分析</a:t>
            </a:r>
          </a:p>
        </p:txBody>
      </p:sp>
      <p:sp>
        <p:nvSpPr>
          <p:cNvPr id="43" name="文本框 42">
            <a:extLst>
              <a:ext uri="{FF2B5EF4-FFF2-40B4-BE49-F238E27FC236}">
                <a16:creationId xmlns:a16="http://schemas.microsoft.com/office/drawing/2014/main" id="{88F0CC39-AC5E-4309-3ED7-FBD92C883FDC}"/>
              </a:ext>
            </a:extLst>
          </p:cNvPr>
          <p:cNvSpPr txBox="1"/>
          <p:nvPr/>
        </p:nvSpPr>
        <p:spPr>
          <a:xfrm>
            <a:off x="8583716"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编报准备</a:t>
            </a:r>
          </a:p>
        </p:txBody>
      </p:sp>
      <p:sp>
        <p:nvSpPr>
          <p:cNvPr id="44" name="文本框 43">
            <a:extLst>
              <a:ext uri="{FF2B5EF4-FFF2-40B4-BE49-F238E27FC236}">
                <a16:creationId xmlns:a16="http://schemas.microsoft.com/office/drawing/2014/main" id="{A3DBBAC4-9DF3-27FA-0842-41767EE9C969}"/>
              </a:ext>
            </a:extLst>
          </p:cNvPr>
          <p:cNvSpPr txBox="1"/>
          <p:nvPr/>
        </p:nvSpPr>
        <p:spPr>
          <a:xfrm>
            <a:off x="8114028"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报表编报</a:t>
            </a:r>
          </a:p>
        </p:txBody>
      </p:sp>
      <p:sp>
        <p:nvSpPr>
          <p:cNvPr id="45" name="文本框 44">
            <a:extLst>
              <a:ext uri="{FF2B5EF4-FFF2-40B4-BE49-F238E27FC236}">
                <a16:creationId xmlns:a16="http://schemas.microsoft.com/office/drawing/2014/main" id="{E1B83EFD-74C9-25F0-3965-4C7270E7D9FA}"/>
              </a:ext>
            </a:extLst>
          </p:cNvPr>
          <p:cNvSpPr txBox="1"/>
          <p:nvPr/>
        </p:nvSpPr>
        <p:spPr>
          <a:xfrm>
            <a:off x="8583716"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权益抵消</a:t>
            </a:r>
          </a:p>
        </p:txBody>
      </p:sp>
      <p:sp>
        <p:nvSpPr>
          <p:cNvPr id="46" name="文本框 45">
            <a:extLst>
              <a:ext uri="{FF2B5EF4-FFF2-40B4-BE49-F238E27FC236}">
                <a16:creationId xmlns:a16="http://schemas.microsoft.com/office/drawing/2014/main" id="{BF6C8892-25EC-D774-09ED-8ED35022D94E}"/>
              </a:ext>
            </a:extLst>
          </p:cNvPr>
          <p:cNvSpPr txBox="1"/>
          <p:nvPr/>
        </p:nvSpPr>
        <p:spPr>
          <a:xfrm>
            <a:off x="8114028"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智能合并</a:t>
            </a:r>
          </a:p>
        </p:txBody>
      </p:sp>
      <p:sp>
        <p:nvSpPr>
          <p:cNvPr id="47" name="文本框 46">
            <a:extLst>
              <a:ext uri="{FF2B5EF4-FFF2-40B4-BE49-F238E27FC236}">
                <a16:creationId xmlns:a16="http://schemas.microsoft.com/office/drawing/2014/main" id="{EA8F3C02-67B4-4793-7CF7-F034EFCA1AE9}"/>
              </a:ext>
            </a:extLst>
          </p:cNvPr>
          <p:cNvSpPr txBox="1"/>
          <p:nvPr/>
        </p:nvSpPr>
        <p:spPr>
          <a:xfrm>
            <a:off x="8583716"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数据分析</a:t>
            </a:r>
          </a:p>
        </p:txBody>
      </p:sp>
      <p:sp>
        <p:nvSpPr>
          <p:cNvPr id="48" name="文本框 47">
            <a:extLst>
              <a:ext uri="{FF2B5EF4-FFF2-40B4-BE49-F238E27FC236}">
                <a16:creationId xmlns:a16="http://schemas.microsoft.com/office/drawing/2014/main" id="{BF504D9A-75F0-EB93-6495-370CF22A5560}"/>
              </a:ext>
            </a:extLst>
          </p:cNvPr>
          <p:cNvSpPr txBox="1"/>
          <p:nvPr/>
        </p:nvSpPr>
        <p:spPr>
          <a:xfrm>
            <a:off x="9301005" y="2447991"/>
            <a:ext cx="1020619" cy="16927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披露报告</a:t>
            </a:r>
          </a:p>
        </p:txBody>
      </p:sp>
      <p:sp>
        <p:nvSpPr>
          <p:cNvPr id="49" name="文本框 48">
            <a:extLst>
              <a:ext uri="{FF2B5EF4-FFF2-40B4-BE49-F238E27FC236}">
                <a16:creationId xmlns:a16="http://schemas.microsoft.com/office/drawing/2014/main" id="{4930AA2C-8524-6CC2-D750-4A6DD892A218}"/>
              </a:ext>
            </a:extLst>
          </p:cNvPr>
          <p:cNvSpPr txBox="1"/>
          <p:nvPr/>
        </p:nvSpPr>
        <p:spPr>
          <a:xfrm>
            <a:off x="9366233"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披露体系</a:t>
            </a:r>
          </a:p>
        </p:txBody>
      </p:sp>
      <p:sp>
        <p:nvSpPr>
          <p:cNvPr id="50" name="文本框 49">
            <a:extLst>
              <a:ext uri="{FF2B5EF4-FFF2-40B4-BE49-F238E27FC236}">
                <a16:creationId xmlns:a16="http://schemas.microsoft.com/office/drawing/2014/main" id="{1E9CC8B9-447B-6CA2-0911-521FFB747A8D}"/>
              </a:ext>
            </a:extLst>
          </p:cNvPr>
          <p:cNvSpPr txBox="1"/>
          <p:nvPr/>
        </p:nvSpPr>
        <p:spPr>
          <a:xfrm>
            <a:off x="9835921"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报告定义</a:t>
            </a:r>
          </a:p>
        </p:txBody>
      </p:sp>
      <p:sp>
        <p:nvSpPr>
          <p:cNvPr id="51" name="文本框 50">
            <a:extLst>
              <a:ext uri="{FF2B5EF4-FFF2-40B4-BE49-F238E27FC236}">
                <a16:creationId xmlns:a16="http://schemas.microsoft.com/office/drawing/2014/main" id="{182D184C-6118-8DF4-9523-7AE70EECBF05}"/>
              </a:ext>
            </a:extLst>
          </p:cNvPr>
          <p:cNvSpPr txBox="1"/>
          <p:nvPr/>
        </p:nvSpPr>
        <p:spPr>
          <a:xfrm>
            <a:off x="9366233"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报告制作</a:t>
            </a:r>
          </a:p>
        </p:txBody>
      </p:sp>
      <p:sp>
        <p:nvSpPr>
          <p:cNvPr id="52" name="文本框 51">
            <a:extLst>
              <a:ext uri="{FF2B5EF4-FFF2-40B4-BE49-F238E27FC236}">
                <a16:creationId xmlns:a16="http://schemas.microsoft.com/office/drawing/2014/main" id="{986AD9AD-221A-B0E0-BD20-CBE1EBAE8C63}"/>
              </a:ext>
            </a:extLst>
          </p:cNvPr>
          <p:cNvSpPr txBox="1"/>
          <p:nvPr/>
        </p:nvSpPr>
        <p:spPr>
          <a:xfrm>
            <a:off x="9835921"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报告输出</a:t>
            </a:r>
          </a:p>
        </p:txBody>
      </p:sp>
      <p:sp>
        <p:nvSpPr>
          <p:cNvPr id="53" name="文本框 52">
            <a:extLst>
              <a:ext uri="{FF2B5EF4-FFF2-40B4-BE49-F238E27FC236}">
                <a16:creationId xmlns:a16="http://schemas.microsoft.com/office/drawing/2014/main" id="{B1BE441E-BC20-3A72-D41D-FB4902E5207C}"/>
              </a:ext>
            </a:extLst>
          </p:cNvPr>
          <p:cNvSpPr txBox="1"/>
          <p:nvPr/>
        </p:nvSpPr>
        <p:spPr>
          <a:xfrm>
            <a:off x="10501157" y="2447991"/>
            <a:ext cx="1020619" cy="16927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单体报表</a:t>
            </a:r>
          </a:p>
        </p:txBody>
      </p:sp>
      <p:sp>
        <p:nvSpPr>
          <p:cNvPr id="54" name="文本框 53">
            <a:extLst>
              <a:ext uri="{FF2B5EF4-FFF2-40B4-BE49-F238E27FC236}">
                <a16:creationId xmlns:a16="http://schemas.microsoft.com/office/drawing/2014/main" id="{FD5ADE66-59DC-4198-DCE6-6404FCB02069}"/>
              </a:ext>
            </a:extLst>
          </p:cNvPr>
          <p:cNvSpPr txBox="1"/>
          <p:nvPr/>
        </p:nvSpPr>
        <p:spPr>
          <a:xfrm>
            <a:off x="10581594"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分析建模</a:t>
            </a:r>
          </a:p>
        </p:txBody>
      </p:sp>
      <p:sp>
        <p:nvSpPr>
          <p:cNvPr id="55" name="文本框 54">
            <a:extLst>
              <a:ext uri="{FF2B5EF4-FFF2-40B4-BE49-F238E27FC236}">
                <a16:creationId xmlns:a16="http://schemas.microsoft.com/office/drawing/2014/main" id="{2F86A84B-D6B4-F4D4-5F2D-69B2B757A7CC}"/>
              </a:ext>
            </a:extLst>
          </p:cNvPr>
          <p:cNvSpPr txBox="1"/>
          <p:nvPr/>
        </p:nvSpPr>
        <p:spPr>
          <a:xfrm>
            <a:off x="11051282" y="2654717"/>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预实对比</a:t>
            </a:r>
          </a:p>
        </p:txBody>
      </p:sp>
      <p:sp>
        <p:nvSpPr>
          <p:cNvPr id="56" name="文本框 55">
            <a:extLst>
              <a:ext uri="{FF2B5EF4-FFF2-40B4-BE49-F238E27FC236}">
                <a16:creationId xmlns:a16="http://schemas.microsoft.com/office/drawing/2014/main" id="{E1DA2769-1D2F-994C-C445-F5025E90970E}"/>
              </a:ext>
            </a:extLst>
          </p:cNvPr>
          <p:cNvSpPr txBox="1"/>
          <p:nvPr/>
        </p:nvSpPr>
        <p:spPr>
          <a:xfrm>
            <a:off x="10581594"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指标查询</a:t>
            </a:r>
          </a:p>
        </p:txBody>
      </p:sp>
      <p:sp>
        <p:nvSpPr>
          <p:cNvPr id="57" name="文本框 56">
            <a:extLst>
              <a:ext uri="{FF2B5EF4-FFF2-40B4-BE49-F238E27FC236}">
                <a16:creationId xmlns:a16="http://schemas.microsoft.com/office/drawing/2014/main" id="{BBBBDE17-92B0-098E-2590-06085434BC26}"/>
              </a:ext>
            </a:extLst>
          </p:cNvPr>
          <p:cNvSpPr txBox="1"/>
          <p:nvPr/>
        </p:nvSpPr>
        <p:spPr>
          <a:xfrm>
            <a:off x="11051282" y="2860609"/>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主题分析</a:t>
            </a:r>
          </a:p>
        </p:txBody>
      </p:sp>
      <p:sp>
        <p:nvSpPr>
          <p:cNvPr id="58" name="文本框 57">
            <a:extLst>
              <a:ext uri="{FF2B5EF4-FFF2-40B4-BE49-F238E27FC236}">
                <a16:creationId xmlns:a16="http://schemas.microsoft.com/office/drawing/2014/main" id="{4837E0D6-375B-B4DE-41C9-702F4E9499A8}"/>
              </a:ext>
            </a:extLst>
          </p:cNvPr>
          <p:cNvSpPr txBox="1"/>
          <p:nvPr/>
        </p:nvSpPr>
        <p:spPr>
          <a:xfrm>
            <a:off x="10581594"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行业对标</a:t>
            </a:r>
          </a:p>
        </p:txBody>
      </p:sp>
      <p:sp>
        <p:nvSpPr>
          <p:cNvPr id="59" name="文本框 58">
            <a:extLst>
              <a:ext uri="{FF2B5EF4-FFF2-40B4-BE49-F238E27FC236}">
                <a16:creationId xmlns:a16="http://schemas.microsoft.com/office/drawing/2014/main" id="{51B3D8BF-3823-61A6-26C8-9B731B4786B4}"/>
              </a:ext>
            </a:extLst>
          </p:cNvPr>
          <p:cNvSpPr txBox="1"/>
          <p:nvPr/>
        </p:nvSpPr>
        <p:spPr>
          <a:xfrm>
            <a:off x="11051282" y="3066500"/>
            <a:ext cx="4174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即席分析</a:t>
            </a:r>
          </a:p>
        </p:txBody>
      </p:sp>
      <p:sp>
        <p:nvSpPr>
          <p:cNvPr id="60" name="文本框 59">
            <a:extLst>
              <a:ext uri="{FF2B5EF4-FFF2-40B4-BE49-F238E27FC236}">
                <a16:creationId xmlns:a16="http://schemas.microsoft.com/office/drawing/2014/main" id="{9F2C19DE-90BD-FCD9-8FE9-8F1F3D54A80D}"/>
              </a:ext>
            </a:extLst>
          </p:cNvPr>
          <p:cNvSpPr txBox="1"/>
          <p:nvPr/>
        </p:nvSpPr>
        <p:spPr>
          <a:xfrm>
            <a:off x="5273686" y="3547688"/>
            <a:ext cx="441146"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集团</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管理</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平台</a:t>
            </a:r>
          </a:p>
        </p:txBody>
      </p:sp>
      <p:sp>
        <p:nvSpPr>
          <p:cNvPr id="61" name="矩形 60">
            <a:extLst>
              <a:ext uri="{FF2B5EF4-FFF2-40B4-BE49-F238E27FC236}">
                <a16:creationId xmlns:a16="http://schemas.microsoft.com/office/drawing/2014/main" id="{4B4EF5EE-9EA4-26EF-EE72-C0C5762334ED}"/>
              </a:ext>
            </a:extLst>
          </p:cNvPr>
          <p:cNvSpPr/>
          <p:nvPr/>
        </p:nvSpPr>
        <p:spPr>
          <a:xfrm>
            <a:off x="5743914" y="3464053"/>
            <a:ext cx="5913172" cy="859740"/>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62" name="文本框 61">
            <a:extLst>
              <a:ext uri="{FF2B5EF4-FFF2-40B4-BE49-F238E27FC236}">
                <a16:creationId xmlns:a16="http://schemas.microsoft.com/office/drawing/2014/main" id="{47EDF7AF-030F-2B86-2D6A-C94BDFFAF654}"/>
              </a:ext>
            </a:extLst>
          </p:cNvPr>
          <p:cNvSpPr txBox="1"/>
          <p:nvPr/>
        </p:nvSpPr>
        <p:spPr>
          <a:xfrm>
            <a:off x="5740233" y="3545463"/>
            <a:ext cx="3898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a:t>
            </a:r>
            <a:endPar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能力</a:t>
            </a:r>
          </a:p>
        </p:txBody>
      </p:sp>
      <p:sp>
        <p:nvSpPr>
          <p:cNvPr id="63" name="文本框 62">
            <a:extLst>
              <a:ext uri="{FF2B5EF4-FFF2-40B4-BE49-F238E27FC236}">
                <a16:creationId xmlns:a16="http://schemas.microsoft.com/office/drawing/2014/main" id="{6EFB7003-CF4E-045C-78DA-D51C75D63337}"/>
              </a:ext>
            </a:extLst>
          </p:cNvPr>
          <p:cNvSpPr txBox="1"/>
          <p:nvPr/>
        </p:nvSpPr>
        <p:spPr>
          <a:xfrm>
            <a:off x="6154000" y="3525892"/>
            <a:ext cx="327533" cy="369946"/>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规则</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管理</a:t>
            </a:r>
          </a:p>
        </p:txBody>
      </p:sp>
      <p:sp>
        <p:nvSpPr>
          <p:cNvPr id="64" name="文本框 63">
            <a:extLst>
              <a:ext uri="{FF2B5EF4-FFF2-40B4-BE49-F238E27FC236}">
                <a16:creationId xmlns:a16="http://schemas.microsoft.com/office/drawing/2014/main" id="{32FEFAD1-E8D3-420D-ABE9-7F8A78A7E384}"/>
              </a:ext>
            </a:extLst>
          </p:cNvPr>
          <p:cNvSpPr txBox="1"/>
          <p:nvPr/>
        </p:nvSpPr>
        <p:spPr>
          <a:xfrm>
            <a:off x="6543137" y="3526727"/>
            <a:ext cx="583224"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年度结算规则</a:t>
            </a:r>
          </a:p>
        </p:txBody>
      </p:sp>
      <p:sp>
        <p:nvSpPr>
          <p:cNvPr id="65" name="文本框 64">
            <a:extLst>
              <a:ext uri="{FF2B5EF4-FFF2-40B4-BE49-F238E27FC236}">
                <a16:creationId xmlns:a16="http://schemas.microsoft.com/office/drawing/2014/main" id="{CC008F1A-66F0-B2A4-DCC1-81BC7B74FB17}"/>
              </a:ext>
            </a:extLst>
          </p:cNvPr>
          <p:cNvSpPr txBox="1"/>
          <p:nvPr/>
        </p:nvSpPr>
        <p:spPr>
          <a:xfrm>
            <a:off x="7178978" y="3526727"/>
            <a:ext cx="713938"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勾稽校验规则</a:t>
            </a:r>
          </a:p>
        </p:txBody>
      </p:sp>
      <p:sp>
        <p:nvSpPr>
          <p:cNvPr id="66" name="文本框 65">
            <a:extLst>
              <a:ext uri="{FF2B5EF4-FFF2-40B4-BE49-F238E27FC236}">
                <a16:creationId xmlns:a16="http://schemas.microsoft.com/office/drawing/2014/main" id="{6CB6A993-3045-6197-91C4-A74F6F73D5ED}"/>
              </a:ext>
            </a:extLst>
          </p:cNvPr>
          <p:cNvSpPr txBox="1"/>
          <p:nvPr/>
        </p:nvSpPr>
        <p:spPr>
          <a:xfrm>
            <a:off x="7985481" y="3526727"/>
            <a:ext cx="530188"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折算规则</a:t>
            </a:r>
          </a:p>
        </p:txBody>
      </p:sp>
      <p:sp>
        <p:nvSpPr>
          <p:cNvPr id="67" name="文本框 66">
            <a:extLst>
              <a:ext uri="{FF2B5EF4-FFF2-40B4-BE49-F238E27FC236}">
                <a16:creationId xmlns:a16="http://schemas.microsoft.com/office/drawing/2014/main" id="{039D2461-8607-0EF4-B7E1-08E594139483}"/>
              </a:ext>
            </a:extLst>
          </p:cNvPr>
          <p:cNvSpPr txBox="1"/>
          <p:nvPr/>
        </p:nvSpPr>
        <p:spPr>
          <a:xfrm>
            <a:off x="8591284" y="3526727"/>
            <a:ext cx="530188"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重分类规则</a:t>
            </a:r>
          </a:p>
        </p:txBody>
      </p:sp>
      <p:sp>
        <p:nvSpPr>
          <p:cNvPr id="68" name="文本框 67">
            <a:extLst>
              <a:ext uri="{FF2B5EF4-FFF2-40B4-BE49-F238E27FC236}">
                <a16:creationId xmlns:a16="http://schemas.microsoft.com/office/drawing/2014/main" id="{DF957878-7CB4-2C9B-7B4A-1DE6AC4B781F}"/>
              </a:ext>
            </a:extLst>
          </p:cNvPr>
          <p:cNvSpPr txBox="1"/>
          <p:nvPr/>
        </p:nvSpPr>
        <p:spPr>
          <a:xfrm>
            <a:off x="6543137" y="3726563"/>
            <a:ext cx="432654"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对账规则</a:t>
            </a:r>
          </a:p>
        </p:txBody>
      </p:sp>
      <p:sp>
        <p:nvSpPr>
          <p:cNvPr id="69" name="文本框 68">
            <a:extLst>
              <a:ext uri="{FF2B5EF4-FFF2-40B4-BE49-F238E27FC236}">
                <a16:creationId xmlns:a16="http://schemas.microsoft.com/office/drawing/2014/main" id="{5623D156-1B75-6822-0472-1DC6ABC9C89F}"/>
              </a:ext>
            </a:extLst>
          </p:cNvPr>
          <p:cNvSpPr txBox="1"/>
          <p:nvPr/>
        </p:nvSpPr>
        <p:spPr>
          <a:xfrm>
            <a:off x="7043356" y="3726563"/>
            <a:ext cx="713938"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权益抵消规则</a:t>
            </a:r>
          </a:p>
        </p:txBody>
      </p:sp>
      <p:sp>
        <p:nvSpPr>
          <p:cNvPr id="70" name="文本框 69">
            <a:extLst>
              <a:ext uri="{FF2B5EF4-FFF2-40B4-BE49-F238E27FC236}">
                <a16:creationId xmlns:a16="http://schemas.microsoft.com/office/drawing/2014/main" id="{4FC423BC-C41D-12B2-6685-32954F1837BD}"/>
              </a:ext>
            </a:extLst>
          </p:cNvPr>
          <p:cNvSpPr txBox="1"/>
          <p:nvPr/>
        </p:nvSpPr>
        <p:spPr>
          <a:xfrm>
            <a:off x="7811695" y="3726563"/>
            <a:ext cx="664488"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分录联动规则</a:t>
            </a:r>
          </a:p>
        </p:txBody>
      </p:sp>
      <p:sp>
        <p:nvSpPr>
          <p:cNvPr id="71" name="文本框 70">
            <a:extLst>
              <a:ext uri="{FF2B5EF4-FFF2-40B4-BE49-F238E27FC236}">
                <a16:creationId xmlns:a16="http://schemas.microsoft.com/office/drawing/2014/main" id="{474E8CB1-3E39-6EB0-F04A-33958C096380}"/>
              </a:ext>
            </a:extLst>
          </p:cNvPr>
          <p:cNvSpPr txBox="1"/>
          <p:nvPr/>
        </p:nvSpPr>
        <p:spPr>
          <a:xfrm>
            <a:off x="8530784" y="3726563"/>
            <a:ext cx="602449"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分摊归集规则</a:t>
            </a:r>
          </a:p>
        </p:txBody>
      </p:sp>
      <p:sp>
        <p:nvSpPr>
          <p:cNvPr id="72" name="文本框 71">
            <a:extLst>
              <a:ext uri="{FF2B5EF4-FFF2-40B4-BE49-F238E27FC236}">
                <a16:creationId xmlns:a16="http://schemas.microsoft.com/office/drawing/2014/main" id="{0E5003E8-7696-E1F8-B181-5D56AE386296}"/>
              </a:ext>
            </a:extLst>
          </p:cNvPr>
          <p:cNvSpPr txBox="1"/>
          <p:nvPr/>
        </p:nvSpPr>
        <p:spPr>
          <a:xfrm>
            <a:off x="9272084" y="3525892"/>
            <a:ext cx="327533" cy="369946"/>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合并</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管理</a:t>
            </a:r>
          </a:p>
        </p:txBody>
      </p:sp>
      <p:sp>
        <p:nvSpPr>
          <p:cNvPr id="73" name="文本框 72">
            <a:extLst>
              <a:ext uri="{FF2B5EF4-FFF2-40B4-BE49-F238E27FC236}">
                <a16:creationId xmlns:a16="http://schemas.microsoft.com/office/drawing/2014/main" id="{5066932A-9E8B-369B-541A-AE3C84F4262D}"/>
              </a:ext>
            </a:extLst>
          </p:cNvPr>
          <p:cNvSpPr txBox="1"/>
          <p:nvPr/>
        </p:nvSpPr>
        <p:spPr>
          <a:xfrm>
            <a:off x="9649110" y="3526727"/>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期间管理</a:t>
            </a:r>
          </a:p>
        </p:txBody>
      </p:sp>
      <p:sp>
        <p:nvSpPr>
          <p:cNvPr id="74" name="文本框 73">
            <a:extLst>
              <a:ext uri="{FF2B5EF4-FFF2-40B4-BE49-F238E27FC236}">
                <a16:creationId xmlns:a16="http://schemas.microsoft.com/office/drawing/2014/main" id="{51FA9754-A55E-16EC-1435-E5980B2346F1}"/>
              </a:ext>
            </a:extLst>
          </p:cNvPr>
          <p:cNvSpPr txBox="1"/>
          <p:nvPr/>
        </p:nvSpPr>
        <p:spPr>
          <a:xfrm>
            <a:off x="10139616" y="3526727"/>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调整抵消</a:t>
            </a:r>
          </a:p>
        </p:txBody>
      </p:sp>
      <p:sp>
        <p:nvSpPr>
          <p:cNvPr id="75" name="文本框 74">
            <a:extLst>
              <a:ext uri="{FF2B5EF4-FFF2-40B4-BE49-F238E27FC236}">
                <a16:creationId xmlns:a16="http://schemas.microsoft.com/office/drawing/2014/main" id="{ABCC15E9-CF5E-9794-2DE3-E5849A397B36}"/>
              </a:ext>
            </a:extLst>
          </p:cNvPr>
          <p:cNvSpPr txBox="1"/>
          <p:nvPr/>
        </p:nvSpPr>
        <p:spPr>
          <a:xfrm>
            <a:off x="10630122" y="3526727"/>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内部交易</a:t>
            </a:r>
          </a:p>
        </p:txBody>
      </p:sp>
      <p:sp>
        <p:nvSpPr>
          <p:cNvPr id="76" name="文本框 75">
            <a:extLst>
              <a:ext uri="{FF2B5EF4-FFF2-40B4-BE49-F238E27FC236}">
                <a16:creationId xmlns:a16="http://schemas.microsoft.com/office/drawing/2014/main" id="{C20F179F-7FC0-092A-0F4A-4CB4F539A52D}"/>
              </a:ext>
            </a:extLst>
          </p:cNvPr>
          <p:cNvSpPr txBox="1"/>
          <p:nvPr/>
        </p:nvSpPr>
        <p:spPr>
          <a:xfrm>
            <a:off x="11120628" y="3526727"/>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智能合并</a:t>
            </a:r>
          </a:p>
        </p:txBody>
      </p:sp>
      <p:sp>
        <p:nvSpPr>
          <p:cNvPr id="77" name="文本框 76">
            <a:extLst>
              <a:ext uri="{FF2B5EF4-FFF2-40B4-BE49-F238E27FC236}">
                <a16:creationId xmlns:a16="http://schemas.microsoft.com/office/drawing/2014/main" id="{DBAC482D-D7B9-ABCF-F944-F344792553CA}"/>
              </a:ext>
            </a:extLst>
          </p:cNvPr>
          <p:cNvSpPr txBox="1"/>
          <p:nvPr/>
        </p:nvSpPr>
        <p:spPr>
          <a:xfrm>
            <a:off x="9649110" y="3726563"/>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外币折算</a:t>
            </a:r>
          </a:p>
        </p:txBody>
      </p:sp>
      <p:sp>
        <p:nvSpPr>
          <p:cNvPr id="78" name="文本框 77">
            <a:extLst>
              <a:ext uri="{FF2B5EF4-FFF2-40B4-BE49-F238E27FC236}">
                <a16:creationId xmlns:a16="http://schemas.microsoft.com/office/drawing/2014/main" id="{ABF023C1-B24F-169A-A006-97F4BE285AF2}"/>
              </a:ext>
            </a:extLst>
          </p:cNvPr>
          <p:cNvSpPr txBox="1"/>
          <p:nvPr/>
        </p:nvSpPr>
        <p:spPr>
          <a:xfrm>
            <a:off x="10139616" y="3726563"/>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往来对账</a:t>
            </a:r>
          </a:p>
        </p:txBody>
      </p:sp>
      <p:sp>
        <p:nvSpPr>
          <p:cNvPr id="79" name="文本框 78">
            <a:extLst>
              <a:ext uri="{FF2B5EF4-FFF2-40B4-BE49-F238E27FC236}">
                <a16:creationId xmlns:a16="http://schemas.microsoft.com/office/drawing/2014/main" id="{F5DA787A-E858-68C3-3510-F093DAB0E140}"/>
              </a:ext>
            </a:extLst>
          </p:cNvPr>
          <p:cNvSpPr txBox="1"/>
          <p:nvPr/>
        </p:nvSpPr>
        <p:spPr>
          <a:xfrm>
            <a:off x="10630122" y="3726563"/>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权益抵消</a:t>
            </a:r>
          </a:p>
        </p:txBody>
      </p:sp>
      <p:sp>
        <p:nvSpPr>
          <p:cNvPr id="80" name="文本框 79">
            <a:extLst>
              <a:ext uri="{FF2B5EF4-FFF2-40B4-BE49-F238E27FC236}">
                <a16:creationId xmlns:a16="http://schemas.microsoft.com/office/drawing/2014/main" id="{FCC9BC5B-4CE0-2080-E21A-A7072ABACC3D}"/>
              </a:ext>
            </a:extLst>
          </p:cNvPr>
          <p:cNvSpPr txBox="1"/>
          <p:nvPr/>
        </p:nvSpPr>
        <p:spPr>
          <a:xfrm>
            <a:off x="11120628" y="3726563"/>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合并底稿</a:t>
            </a:r>
          </a:p>
        </p:txBody>
      </p:sp>
      <p:sp>
        <p:nvSpPr>
          <p:cNvPr id="81" name="文本框 80">
            <a:extLst>
              <a:ext uri="{FF2B5EF4-FFF2-40B4-BE49-F238E27FC236}">
                <a16:creationId xmlns:a16="http://schemas.microsoft.com/office/drawing/2014/main" id="{E4456B86-93B0-F078-18C6-6E5BEF03F192}"/>
              </a:ext>
            </a:extLst>
          </p:cNvPr>
          <p:cNvSpPr txBox="1"/>
          <p:nvPr/>
        </p:nvSpPr>
        <p:spPr>
          <a:xfrm>
            <a:off x="5740233" y="3933024"/>
            <a:ext cx="3898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基础</a:t>
            </a:r>
            <a:endParaRPr kumimoji="1" lang="en-US" altLang="zh-CN"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能力</a:t>
            </a:r>
          </a:p>
        </p:txBody>
      </p:sp>
      <p:sp>
        <p:nvSpPr>
          <p:cNvPr id="82" name="文本框 81">
            <a:extLst>
              <a:ext uri="{FF2B5EF4-FFF2-40B4-BE49-F238E27FC236}">
                <a16:creationId xmlns:a16="http://schemas.microsoft.com/office/drawing/2014/main" id="{098C5EE9-5D56-A27D-5B26-7E61237D0BEC}"/>
              </a:ext>
            </a:extLst>
          </p:cNvPr>
          <p:cNvSpPr txBox="1"/>
          <p:nvPr/>
        </p:nvSpPr>
        <p:spPr>
          <a:xfrm>
            <a:off x="6154000" y="3937674"/>
            <a:ext cx="327533"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报表</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组件</a:t>
            </a:r>
          </a:p>
        </p:txBody>
      </p:sp>
      <p:sp>
        <p:nvSpPr>
          <p:cNvPr id="83" name="文本框 82">
            <a:extLst>
              <a:ext uri="{FF2B5EF4-FFF2-40B4-BE49-F238E27FC236}">
                <a16:creationId xmlns:a16="http://schemas.microsoft.com/office/drawing/2014/main" id="{DF1C9D71-9031-B36C-AE18-C0756E88C679}"/>
              </a:ext>
            </a:extLst>
          </p:cNvPr>
          <p:cNvSpPr txBox="1"/>
          <p:nvPr/>
        </p:nvSpPr>
        <p:spPr>
          <a:xfrm>
            <a:off x="6531033" y="3946952"/>
            <a:ext cx="518421"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Web</a:t>
            </a: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表格控件</a:t>
            </a:r>
          </a:p>
        </p:txBody>
      </p:sp>
      <p:sp>
        <p:nvSpPr>
          <p:cNvPr id="84" name="文本框 83">
            <a:extLst>
              <a:ext uri="{FF2B5EF4-FFF2-40B4-BE49-F238E27FC236}">
                <a16:creationId xmlns:a16="http://schemas.microsoft.com/office/drawing/2014/main" id="{F9525C85-1F80-9A86-B363-36E33B3ABE83}"/>
              </a:ext>
            </a:extLst>
          </p:cNvPr>
          <p:cNvSpPr txBox="1"/>
          <p:nvPr/>
        </p:nvSpPr>
        <p:spPr>
          <a:xfrm>
            <a:off x="6531033" y="4126235"/>
            <a:ext cx="518421"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EPM</a:t>
            </a: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客户端</a:t>
            </a:r>
          </a:p>
        </p:txBody>
      </p:sp>
      <p:sp>
        <p:nvSpPr>
          <p:cNvPr id="85" name="文本框 84">
            <a:extLst>
              <a:ext uri="{FF2B5EF4-FFF2-40B4-BE49-F238E27FC236}">
                <a16:creationId xmlns:a16="http://schemas.microsoft.com/office/drawing/2014/main" id="{019A583C-00C0-EC85-89C5-E13E954A4330}"/>
              </a:ext>
            </a:extLst>
          </p:cNvPr>
          <p:cNvSpPr txBox="1"/>
          <p:nvPr/>
        </p:nvSpPr>
        <p:spPr>
          <a:xfrm>
            <a:off x="7086567" y="3937674"/>
            <a:ext cx="193001"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流</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程</a:t>
            </a:r>
          </a:p>
        </p:txBody>
      </p:sp>
      <p:sp>
        <p:nvSpPr>
          <p:cNvPr id="86" name="文本框 85">
            <a:extLst>
              <a:ext uri="{FF2B5EF4-FFF2-40B4-BE49-F238E27FC236}">
                <a16:creationId xmlns:a16="http://schemas.microsoft.com/office/drawing/2014/main" id="{29BD2C19-E061-FFD4-E3E7-C3440CA126CC}"/>
              </a:ext>
            </a:extLst>
          </p:cNvPr>
          <p:cNvSpPr txBox="1"/>
          <p:nvPr/>
        </p:nvSpPr>
        <p:spPr>
          <a:xfrm>
            <a:off x="7348536" y="3946952"/>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流程定义</a:t>
            </a:r>
          </a:p>
        </p:txBody>
      </p:sp>
      <p:sp>
        <p:nvSpPr>
          <p:cNvPr id="87" name="文本框 86">
            <a:extLst>
              <a:ext uri="{FF2B5EF4-FFF2-40B4-BE49-F238E27FC236}">
                <a16:creationId xmlns:a16="http://schemas.microsoft.com/office/drawing/2014/main" id="{38C9C391-DE86-6CD9-BF5C-22ADE171EA80}"/>
              </a:ext>
            </a:extLst>
          </p:cNvPr>
          <p:cNvSpPr txBox="1"/>
          <p:nvPr/>
        </p:nvSpPr>
        <p:spPr>
          <a:xfrm>
            <a:off x="7348536" y="4126235"/>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流程控制</a:t>
            </a:r>
          </a:p>
        </p:txBody>
      </p:sp>
      <p:sp>
        <p:nvSpPr>
          <p:cNvPr id="88" name="文本框 87">
            <a:extLst>
              <a:ext uri="{FF2B5EF4-FFF2-40B4-BE49-F238E27FC236}">
                <a16:creationId xmlns:a16="http://schemas.microsoft.com/office/drawing/2014/main" id="{E1519505-227D-754E-F9AF-D49841E6C4FB}"/>
              </a:ext>
            </a:extLst>
          </p:cNvPr>
          <p:cNvSpPr txBox="1"/>
          <p:nvPr/>
        </p:nvSpPr>
        <p:spPr>
          <a:xfrm>
            <a:off x="7782964" y="3937674"/>
            <a:ext cx="289892"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智能</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组件</a:t>
            </a:r>
          </a:p>
        </p:txBody>
      </p:sp>
      <p:sp>
        <p:nvSpPr>
          <p:cNvPr id="89" name="文本框 88">
            <a:extLst>
              <a:ext uri="{FF2B5EF4-FFF2-40B4-BE49-F238E27FC236}">
                <a16:creationId xmlns:a16="http://schemas.microsoft.com/office/drawing/2014/main" id="{6D56C845-AD9A-0946-7F33-F25FE76A77B8}"/>
              </a:ext>
            </a:extLst>
          </p:cNvPr>
          <p:cNvSpPr txBox="1"/>
          <p:nvPr/>
        </p:nvSpPr>
        <p:spPr>
          <a:xfrm>
            <a:off x="8109846" y="3946952"/>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智能调整</a:t>
            </a:r>
          </a:p>
        </p:txBody>
      </p:sp>
      <p:sp>
        <p:nvSpPr>
          <p:cNvPr id="90" name="文本框 89">
            <a:extLst>
              <a:ext uri="{FF2B5EF4-FFF2-40B4-BE49-F238E27FC236}">
                <a16:creationId xmlns:a16="http://schemas.microsoft.com/office/drawing/2014/main" id="{19FEC64C-F501-C9D6-07BA-D09AB8C85DD6}"/>
              </a:ext>
            </a:extLst>
          </p:cNvPr>
          <p:cNvSpPr txBox="1"/>
          <p:nvPr/>
        </p:nvSpPr>
        <p:spPr>
          <a:xfrm>
            <a:off x="8109846" y="4126235"/>
            <a:ext cx="443893"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报表机器人</a:t>
            </a:r>
          </a:p>
        </p:txBody>
      </p:sp>
      <p:sp>
        <p:nvSpPr>
          <p:cNvPr id="91" name="文本框 90">
            <a:extLst>
              <a:ext uri="{FF2B5EF4-FFF2-40B4-BE49-F238E27FC236}">
                <a16:creationId xmlns:a16="http://schemas.microsoft.com/office/drawing/2014/main" id="{A2F59244-C55A-C832-8DE6-13B35C233BDA}"/>
              </a:ext>
            </a:extLst>
          </p:cNvPr>
          <p:cNvSpPr txBox="1"/>
          <p:nvPr/>
        </p:nvSpPr>
        <p:spPr>
          <a:xfrm>
            <a:off x="8594418" y="3937674"/>
            <a:ext cx="277781"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披露</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分析</a:t>
            </a:r>
          </a:p>
        </p:txBody>
      </p:sp>
      <p:sp>
        <p:nvSpPr>
          <p:cNvPr id="92" name="文本框 91">
            <a:extLst>
              <a:ext uri="{FF2B5EF4-FFF2-40B4-BE49-F238E27FC236}">
                <a16:creationId xmlns:a16="http://schemas.microsoft.com/office/drawing/2014/main" id="{2FB46633-F426-F778-60B9-69876AE45514}"/>
              </a:ext>
            </a:extLst>
          </p:cNvPr>
          <p:cNvSpPr txBox="1"/>
          <p:nvPr/>
        </p:nvSpPr>
        <p:spPr>
          <a:xfrm>
            <a:off x="8919459" y="3946952"/>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报告组件</a:t>
            </a:r>
          </a:p>
        </p:txBody>
      </p:sp>
      <p:sp>
        <p:nvSpPr>
          <p:cNvPr id="93" name="文本框 92">
            <a:extLst>
              <a:ext uri="{FF2B5EF4-FFF2-40B4-BE49-F238E27FC236}">
                <a16:creationId xmlns:a16="http://schemas.microsoft.com/office/drawing/2014/main" id="{26B6C05D-6C1B-AC7E-7248-3C5C4B9D1DD7}"/>
              </a:ext>
            </a:extLst>
          </p:cNvPr>
          <p:cNvSpPr txBox="1"/>
          <p:nvPr/>
        </p:nvSpPr>
        <p:spPr>
          <a:xfrm>
            <a:off x="8919459" y="4126235"/>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分析组件</a:t>
            </a:r>
          </a:p>
        </p:txBody>
      </p:sp>
      <p:sp>
        <p:nvSpPr>
          <p:cNvPr id="94" name="文本框 93">
            <a:extLst>
              <a:ext uri="{FF2B5EF4-FFF2-40B4-BE49-F238E27FC236}">
                <a16:creationId xmlns:a16="http://schemas.microsoft.com/office/drawing/2014/main" id="{0299A0B2-C407-D989-E319-6358A87277AA}"/>
              </a:ext>
            </a:extLst>
          </p:cNvPr>
          <p:cNvSpPr txBox="1"/>
          <p:nvPr/>
        </p:nvSpPr>
        <p:spPr>
          <a:xfrm>
            <a:off x="9351371" y="3937674"/>
            <a:ext cx="277781"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任务</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管理</a:t>
            </a:r>
          </a:p>
        </p:txBody>
      </p:sp>
      <p:sp>
        <p:nvSpPr>
          <p:cNvPr id="95" name="文本框 94">
            <a:extLst>
              <a:ext uri="{FF2B5EF4-FFF2-40B4-BE49-F238E27FC236}">
                <a16:creationId xmlns:a16="http://schemas.microsoft.com/office/drawing/2014/main" id="{0F6E77BB-7B2E-6BDB-8770-9A57074A8C8D}"/>
              </a:ext>
            </a:extLst>
          </p:cNvPr>
          <p:cNvSpPr txBox="1"/>
          <p:nvPr/>
        </p:nvSpPr>
        <p:spPr>
          <a:xfrm>
            <a:off x="9676412" y="3946952"/>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任务定义</a:t>
            </a:r>
          </a:p>
        </p:txBody>
      </p:sp>
      <p:sp>
        <p:nvSpPr>
          <p:cNvPr id="96" name="文本框 95">
            <a:extLst>
              <a:ext uri="{FF2B5EF4-FFF2-40B4-BE49-F238E27FC236}">
                <a16:creationId xmlns:a16="http://schemas.microsoft.com/office/drawing/2014/main" id="{F94DD992-7BB6-59FA-DFF2-E5A2373BDB9B}"/>
              </a:ext>
            </a:extLst>
          </p:cNvPr>
          <p:cNvSpPr txBox="1"/>
          <p:nvPr/>
        </p:nvSpPr>
        <p:spPr>
          <a:xfrm>
            <a:off x="9676412" y="4126235"/>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任务监控</a:t>
            </a:r>
          </a:p>
        </p:txBody>
      </p:sp>
      <p:sp>
        <p:nvSpPr>
          <p:cNvPr id="97" name="文本框 96">
            <a:extLst>
              <a:ext uri="{FF2B5EF4-FFF2-40B4-BE49-F238E27FC236}">
                <a16:creationId xmlns:a16="http://schemas.microsoft.com/office/drawing/2014/main" id="{6F074909-97EA-FE93-6F61-21D1E75A2007}"/>
              </a:ext>
            </a:extLst>
          </p:cNvPr>
          <p:cNvSpPr txBox="1"/>
          <p:nvPr/>
        </p:nvSpPr>
        <p:spPr>
          <a:xfrm>
            <a:off x="10108324" y="3937674"/>
            <a:ext cx="277781"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权限</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管理</a:t>
            </a:r>
          </a:p>
        </p:txBody>
      </p:sp>
      <p:sp>
        <p:nvSpPr>
          <p:cNvPr id="98" name="文本框 97">
            <a:extLst>
              <a:ext uri="{FF2B5EF4-FFF2-40B4-BE49-F238E27FC236}">
                <a16:creationId xmlns:a16="http://schemas.microsoft.com/office/drawing/2014/main" id="{FE92B1A3-B58E-30D9-FA6E-5D881C061026}"/>
              </a:ext>
            </a:extLst>
          </p:cNvPr>
          <p:cNvSpPr txBox="1"/>
          <p:nvPr/>
        </p:nvSpPr>
        <p:spPr>
          <a:xfrm>
            <a:off x="10433365" y="3946952"/>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功能权限</a:t>
            </a:r>
          </a:p>
        </p:txBody>
      </p:sp>
      <p:sp>
        <p:nvSpPr>
          <p:cNvPr id="99" name="文本框 98">
            <a:extLst>
              <a:ext uri="{FF2B5EF4-FFF2-40B4-BE49-F238E27FC236}">
                <a16:creationId xmlns:a16="http://schemas.microsoft.com/office/drawing/2014/main" id="{44B851A9-60AF-F4AF-CBD9-6E8175A5A098}"/>
              </a:ext>
            </a:extLst>
          </p:cNvPr>
          <p:cNvSpPr txBox="1"/>
          <p:nvPr/>
        </p:nvSpPr>
        <p:spPr>
          <a:xfrm>
            <a:off x="10433365" y="4126235"/>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数据权限</a:t>
            </a:r>
          </a:p>
        </p:txBody>
      </p:sp>
      <p:sp>
        <p:nvSpPr>
          <p:cNvPr id="100" name="文本框 99">
            <a:extLst>
              <a:ext uri="{FF2B5EF4-FFF2-40B4-BE49-F238E27FC236}">
                <a16:creationId xmlns:a16="http://schemas.microsoft.com/office/drawing/2014/main" id="{E8A79077-410E-0275-9513-02760FD13DAC}"/>
              </a:ext>
            </a:extLst>
          </p:cNvPr>
          <p:cNvSpPr txBox="1"/>
          <p:nvPr/>
        </p:nvSpPr>
        <p:spPr>
          <a:xfrm>
            <a:off x="10865278" y="3937674"/>
            <a:ext cx="277781" cy="353765"/>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日志</a:t>
            </a:r>
            <a:endParaRPr kumimoji="1" lang="en-US" altLang="zh-CN"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管理</a:t>
            </a:r>
          </a:p>
        </p:txBody>
      </p:sp>
      <p:sp>
        <p:nvSpPr>
          <p:cNvPr id="101" name="文本框 100">
            <a:extLst>
              <a:ext uri="{FF2B5EF4-FFF2-40B4-BE49-F238E27FC236}">
                <a16:creationId xmlns:a16="http://schemas.microsoft.com/office/drawing/2014/main" id="{3EDEEC7A-BC76-0C44-FD91-F375C996F406}"/>
              </a:ext>
            </a:extLst>
          </p:cNvPr>
          <p:cNvSpPr txBox="1"/>
          <p:nvPr/>
        </p:nvSpPr>
        <p:spPr>
          <a:xfrm>
            <a:off x="11190319" y="3946952"/>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操作日志</a:t>
            </a:r>
          </a:p>
        </p:txBody>
      </p:sp>
      <p:sp>
        <p:nvSpPr>
          <p:cNvPr id="102" name="文本框 101">
            <a:extLst>
              <a:ext uri="{FF2B5EF4-FFF2-40B4-BE49-F238E27FC236}">
                <a16:creationId xmlns:a16="http://schemas.microsoft.com/office/drawing/2014/main" id="{1E08C447-FA9E-E332-9FFF-32114EB98805}"/>
              </a:ext>
            </a:extLst>
          </p:cNvPr>
          <p:cNvSpPr txBox="1"/>
          <p:nvPr/>
        </p:nvSpPr>
        <p:spPr>
          <a:xfrm>
            <a:off x="11190319" y="4126235"/>
            <a:ext cx="378847" cy="169275"/>
          </a:xfrm>
          <a:prstGeom prst="rect">
            <a:avLst/>
          </a:prstGeom>
          <a:solidFill>
            <a:schemeClr val="bg1"/>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审计日志</a:t>
            </a:r>
          </a:p>
        </p:txBody>
      </p:sp>
      <p:sp>
        <p:nvSpPr>
          <p:cNvPr id="103" name="文本框 102">
            <a:extLst>
              <a:ext uri="{FF2B5EF4-FFF2-40B4-BE49-F238E27FC236}">
                <a16:creationId xmlns:a16="http://schemas.microsoft.com/office/drawing/2014/main" id="{184A6A0E-F268-0D03-52D3-0D77EC56E516}"/>
              </a:ext>
            </a:extLst>
          </p:cNvPr>
          <p:cNvSpPr txBox="1"/>
          <p:nvPr/>
        </p:nvSpPr>
        <p:spPr>
          <a:xfrm>
            <a:off x="5273686" y="4603617"/>
            <a:ext cx="441146" cy="55399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三钢</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区域</a:t>
            </a:r>
            <a:endParaRPr kumimoji="1" lang="en-US" altLang="zh-CN"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0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合并</a:t>
            </a:r>
          </a:p>
        </p:txBody>
      </p:sp>
      <p:sp>
        <p:nvSpPr>
          <p:cNvPr id="104" name="矩形 103">
            <a:extLst>
              <a:ext uri="{FF2B5EF4-FFF2-40B4-BE49-F238E27FC236}">
                <a16:creationId xmlns:a16="http://schemas.microsoft.com/office/drawing/2014/main" id="{B5754F82-70BA-6FBC-5E72-46EB22482BC4}"/>
              </a:ext>
            </a:extLst>
          </p:cNvPr>
          <p:cNvSpPr/>
          <p:nvPr/>
        </p:nvSpPr>
        <p:spPr>
          <a:xfrm>
            <a:off x="5743914" y="4517732"/>
            <a:ext cx="1888997" cy="73444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5" name="矩形 104">
            <a:extLst>
              <a:ext uri="{FF2B5EF4-FFF2-40B4-BE49-F238E27FC236}">
                <a16:creationId xmlns:a16="http://schemas.microsoft.com/office/drawing/2014/main" id="{C2889BEA-13B9-714C-F9DC-632517CA1520}"/>
              </a:ext>
            </a:extLst>
          </p:cNvPr>
          <p:cNvSpPr/>
          <p:nvPr/>
        </p:nvSpPr>
        <p:spPr>
          <a:xfrm>
            <a:off x="7710620" y="4517732"/>
            <a:ext cx="1888997" cy="73444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6" name="矩形 105">
            <a:extLst>
              <a:ext uri="{FF2B5EF4-FFF2-40B4-BE49-F238E27FC236}">
                <a16:creationId xmlns:a16="http://schemas.microsoft.com/office/drawing/2014/main" id="{5EF866A5-FF17-956D-B420-2850D76773E7}"/>
              </a:ext>
            </a:extLst>
          </p:cNvPr>
          <p:cNvSpPr/>
          <p:nvPr/>
        </p:nvSpPr>
        <p:spPr>
          <a:xfrm>
            <a:off x="9685623" y="4517732"/>
            <a:ext cx="1888997" cy="734441"/>
          </a:xfrm>
          <a:prstGeom prst="rect">
            <a:avLst/>
          </a:prstGeom>
          <a:solidFill>
            <a:srgbClr val="F4F6FE"/>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107" name="文本框 106">
            <a:extLst>
              <a:ext uri="{FF2B5EF4-FFF2-40B4-BE49-F238E27FC236}">
                <a16:creationId xmlns:a16="http://schemas.microsoft.com/office/drawing/2014/main" id="{23626F3E-7485-3CE7-A9EB-3844412A2B5B}"/>
              </a:ext>
            </a:extLst>
          </p:cNvPr>
          <p:cNvSpPr txBox="1"/>
          <p:nvPr/>
        </p:nvSpPr>
        <p:spPr>
          <a:xfrm>
            <a:off x="6080891" y="4563692"/>
            <a:ext cx="1155144" cy="167347"/>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湘钢合并节点</a:t>
            </a:r>
          </a:p>
        </p:txBody>
      </p:sp>
      <p:sp>
        <p:nvSpPr>
          <p:cNvPr id="108" name="文本框 107">
            <a:extLst>
              <a:ext uri="{FF2B5EF4-FFF2-40B4-BE49-F238E27FC236}">
                <a16:creationId xmlns:a16="http://schemas.microsoft.com/office/drawing/2014/main" id="{A556D56E-A7E7-26C2-7F33-7EB1E013CFB1}"/>
              </a:ext>
            </a:extLst>
          </p:cNvPr>
          <p:cNvSpPr txBox="1"/>
          <p:nvPr/>
        </p:nvSpPr>
        <p:spPr>
          <a:xfrm>
            <a:off x="5851960" y="5030633"/>
            <a:ext cx="1697174" cy="167347"/>
          </a:xfrm>
          <a:prstGeom prst="rect">
            <a:avLst/>
          </a:prstGeom>
          <a:solidFill>
            <a:schemeClr val="bg1"/>
          </a:solidFill>
          <a:ln>
            <a:noFill/>
          </a:ln>
        </p:spPr>
        <p:txBody>
          <a:bodyPr wrap="none" lIns="90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湘钢业务系统</a:t>
            </a:r>
          </a:p>
        </p:txBody>
      </p:sp>
      <p:grpSp>
        <p:nvGrpSpPr>
          <p:cNvPr id="109" name="Google Shape;8793;p96">
            <a:extLst>
              <a:ext uri="{FF2B5EF4-FFF2-40B4-BE49-F238E27FC236}">
                <a16:creationId xmlns:a16="http://schemas.microsoft.com/office/drawing/2014/main" id="{2B2D4D8F-F7F9-4A09-DE94-E82C1BBAB98E}"/>
              </a:ext>
            </a:extLst>
          </p:cNvPr>
          <p:cNvGrpSpPr/>
          <p:nvPr/>
        </p:nvGrpSpPr>
        <p:grpSpPr>
          <a:xfrm>
            <a:off x="6210738" y="4806093"/>
            <a:ext cx="152207" cy="152586"/>
            <a:chOff x="-3771675" y="3971775"/>
            <a:chExt cx="291300" cy="292025"/>
          </a:xfrm>
        </p:grpSpPr>
        <p:sp>
          <p:nvSpPr>
            <p:cNvPr id="110" name="Google Shape;8794;p96">
              <a:extLst>
                <a:ext uri="{FF2B5EF4-FFF2-40B4-BE49-F238E27FC236}">
                  <a16:creationId xmlns:a16="http://schemas.microsoft.com/office/drawing/2014/main" id="{D086AE7C-7D6A-D6B9-AA22-4FB43850659B}"/>
                </a:ext>
              </a:extLst>
            </p:cNvPr>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11" name="Google Shape;8795;p96">
              <a:extLst>
                <a:ext uri="{FF2B5EF4-FFF2-40B4-BE49-F238E27FC236}">
                  <a16:creationId xmlns:a16="http://schemas.microsoft.com/office/drawing/2014/main" id="{CEF2EEC9-89A3-E7C1-64C1-1ABF415F0F50}"/>
                </a:ext>
              </a:extLst>
            </p:cNvPr>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12" name="Google Shape;8796;p96">
              <a:extLst>
                <a:ext uri="{FF2B5EF4-FFF2-40B4-BE49-F238E27FC236}">
                  <a16:creationId xmlns:a16="http://schemas.microsoft.com/office/drawing/2014/main" id="{2FE0E560-25A6-1B5A-87D9-FD99C0B7FD8C}"/>
                </a:ext>
              </a:extLst>
            </p:cNvPr>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13" name="Google Shape;8797;p96">
              <a:extLst>
                <a:ext uri="{FF2B5EF4-FFF2-40B4-BE49-F238E27FC236}">
                  <a16:creationId xmlns:a16="http://schemas.microsoft.com/office/drawing/2014/main" id="{0283CD79-1323-D6B0-E689-C4CA54E8A14B}"/>
                </a:ext>
              </a:extLst>
            </p:cNvPr>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14" name="Google Shape;8798;p96">
              <a:extLst>
                <a:ext uri="{FF2B5EF4-FFF2-40B4-BE49-F238E27FC236}">
                  <a16:creationId xmlns:a16="http://schemas.microsoft.com/office/drawing/2014/main" id="{B1B589C7-3F68-FCB9-CB8C-A062E55B1B9C}"/>
                </a:ext>
              </a:extLst>
            </p:cNvPr>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grpSp>
      <p:sp>
        <p:nvSpPr>
          <p:cNvPr id="115" name="文本框 114">
            <a:extLst>
              <a:ext uri="{FF2B5EF4-FFF2-40B4-BE49-F238E27FC236}">
                <a16:creationId xmlns:a16="http://schemas.microsoft.com/office/drawing/2014/main" id="{07526DB8-56D8-2BAA-9D41-A627BB6FBFC8}"/>
              </a:ext>
            </a:extLst>
          </p:cNvPr>
          <p:cNvSpPr txBox="1"/>
          <p:nvPr/>
        </p:nvSpPr>
        <p:spPr>
          <a:xfrm>
            <a:off x="6364360" y="4798712"/>
            <a:ext cx="790207" cy="167347"/>
          </a:xfrm>
          <a:prstGeom prst="rect">
            <a:avLst/>
          </a:prstGeom>
          <a:no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湘钢数据中心</a:t>
            </a:r>
          </a:p>
        </p:txBody>
      </p:sp>
      <p:sp>
        <p:nvSpPr>
          <p:cNvPr id="116" name="文本框 115">
            <a:extLst>
              <a:ext uri="{FF2B5EF4-FFF2-40B4-BE49-F238E27FC236}">
                <a16:creationId xmlns:a16="http://schemas.microsoft.com/office/drawing/2014/main" id="{006E6D11-1EA5-7379-60A5-84688A75C2A1}"/>
              </a:ext>
            </a:extLst>
          </p:cNvPr>
          <p:cNvSpPr txBox="1"/>
          <p:nvPr/>
        </p:nvSpPr>
        <p:spPr>
          <a:xfrm>
            <a:off x="6611979" y="5062287"/>
            <a:ext cx="884139" cy="104038"/>
          </a:xfrm>
          <a:prstGeom prst="rect">
            <a:avLst/>
          </a:prstGeom>
          <a:solidFill>
            <a:srgbClr val="F4F6FE"/>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宝新</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ERP</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MES</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、用友</a:t>
            </a:r>
          </a:p>
        </p:txBody>
      </p:sp>
      <p:sp>
        <p:nvSpPr>
          <p:cNvPr id="117" name="文本框 116">
            <a:extLst>
              <a:ext uri="{FF2B5EF4-FFF2-40B4-BE49-F238E27FC236}">
                <a16:creationId xmlns:a16="http://schemas.microsoft.com/office/drawing/2014/main" id="{D63DD455-AF4A-FB60-3850-B565B42515C8}"/>
              </a:ext>
            </a:extLst>
          </p:cNvPr>
          <p:cNvSpPr txBox="1"/>
          <p:nvPr/>
        </p:nvSpPr>
        <p:spPr>
          <a:xfrm>
            <a:off x="8031310" y="4563692"/>
            <a:ext cx="1155144" cy="167347"/>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涟钢合并节点</a:t>
            </a:r>
          </a:p>
        </p:txBody>
      </p:sp>
      <p:sp>
        <p:nvSpPr>
          <p:cNvPr id="118" name="文本框 117">
            <a:extLst>
              <a:ext uri="{FF2B5EF4-FFF2-40B4-BE49-F238E27FC236}">
                <a16:creationId xmlns:a16="http://schemas.microsoft.com/office/drawing/2014/main" id="{01FBD105-3976-56C1-862C-5258FD308487}"/>
              </a:ext>
            </a:extLst>
          </p:cNvPr>
          <p:cNvSpPr txBox="1"/>
          <p:nvPr/>
        </p:nvSpPr>
        <p:spPr>
          <a:xfrm>
            <a:off x="7802379" y="5030633"/>
            <a:ext cx="1697174" cy="167347"/>
          </a:xfrm>
          <a:prstGeom prst="rect">
            <a:avLst/>
          </a:prstGeom>
          <a:solidFill>
            <a:schemeClr val="bg1"/>
          </a:solidFill>
          <a:ln>
            <a:noFill/>
          </a:ln>
        </p:spPr>
        <p:txBody>
          <a:bodyPr wrap="none" lIns="90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涟钢业务系统</a:t>
            </a:r>
          </a:p>
        </p:txBody>
      </p:sp>
      <p:grpSp>
        <p:nvGrpSpPr>
          <p:cNvPr id="119" name="Google Shape;8793;p96">
            <a:extLst>
              <a:ext uri="{FF2B5EF4-FFF2-40B4-BE49-F238E27FC236}">
                <a16:creationId xmlns:a16="http://schemas.microsoft.com/office/drawing/2014/main" id="{207F21F4-573E-267A-AB80-B9890FC82998}"/>
              </a:ext>
            </a:extLst>
          </p:cNvPr>
          <p:cNvGrpSpPr/>
          <p:nvPr/>
        </p:nvGrpSpPr>
        <p:grpSpPr>
          <a:xfrm>
            <a:off x="8161157" y="4806093"/>
            <a:ext cx="152207" cy="152586"/>
            <a:chOff x="-3771675" y="3971775"/>
            <a:chExt cx="291300" cy="292025"/>
          </a:xfrm>
        </p:grpSpPr>
        <p:sp>
          <p:nvSpPr>
            <p:cNvPr id="120" name="Google Shape;8794;p96">
              <a:extLst>
                <a:ext uri="{FF2B5EF4-FFF2-40B4-BE49-F238E27FC236}">
                  <a16:creationId xmlns:a16="http://schemas.microsoft.com/office/drawing/2014/main" id="{C0055315-9599-75C1-89C1-6CB05DEABAEC}"/>
                </a:ext>
              </a:extLst>
            </p:cNvPr>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21" name="Google Shape;8795;p96">
              <a:extLst>
                <a:ext uri="{FF2B5EF4-FFF2-40B4-BE49-F238E27FC236}">
                  <a16:creationId xmlns:a16="http://schemas.microsoft.com/office/drawing/2014/main" id="{00978AF0-0339-5C0A-874A-829169513F86}"/>
                </a:ext>
              </a:extLst>
            </p:cNvPr>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22" name="Google Shape;8796;p96">
              <a:extLst>
                <a:ext uri="{FF2B5EF4-FFF2-40B4-BE49-F238E27FC236}">
                  <a16:creationId xmlns:a16="http://schemas.microsoft.com/office/drawing/2014/main" id="{01909DA7-189D-9D84-14D4-A77796546170}"/>
                </a:ext>
              </a:extLst>
            </p:cNvPr>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23" name="Google Shape;8797;p96">
              <a:extLst>
                <a:ext uri="{FF2B5EF4-FFF2-40B4-BE49-F238E27FC236}">
                  <a16:creationId xmlns:a16="http://schemas.microsoft.com/office/drawing/2014/main" id="{0F5B8132-0D52-017D-3BB5-88AE1A83AB0F}"/>
                </a:ext>
              </a:extLst>
            </p:cNvPr>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24" name="Google Shape;8798;p96">
              <a:extLst>
                <a:ext uri="{FF2B5EF4-FFF2-40B4-BE49-F238E27FC236}">
                  <a16:creationId xmlns:a16="http://schemas.microsoft.com/office/drawing/2014/main" id="{9D693920-0209-362A-119E-9BCDF6662755}"/>
                </a:ext>
              </a:extLst>
            </p:cNvPr>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grpSp>
      <p:sp>
        <p:nvSpPr>
          <p:cNvPr id="125" name="文本框 124">
            <a:extLst>
              <a:ext uri="{FF2B5EF4-FFF2-40B4-BE49-F238E27FC236}">
                <a16:creationId xmlns:a16="http://schemas.microsoft.com/office/drawing/2014/main" id="{6AD9E3CD-C227-F898-8632-CCA68F199F07}"/>
              </a:ext>
            </a:extLst>
          </p:cNvPr>
          <p:cNvSpPr txBox="1"/>
          <p:nvPr/>
        </p:nvSpPr>
        <p:spPr>
          <a:xfrm>
            <a:off x="8314779" y="4798712"/>
            <a:ext cx="790207" cy="167347"/>
          </a:xfrm>
          <a:prstGeom prst="rect">
            <a:avLst/>
          </a:prstGeom>
          <a:no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涟钢数据中心</a:t>
            </a:r>
          </a:p>
        </p:txBody>
      </p:sp>
      <p:sp>
        <p:nvSpPr>
          <p:cNvPr id="126" name="文本框 125">
            <a:extLst>
              <a:ext uri="{FF2B5EF4-FFF2-40B4-BE49-F238E27FC236}">
                <a16:creationId xmlns:a16="http://schemas.microsoft.com/office/drawing/2014/main" id="{DA41C9B4-59F2-AA21-8A08-D6136769373D}"/>
              </a:ext>
            </a:extLst>
          </p:cNvPr>
          <p:cNvSpPr txBox="1"/>
          <p:nvPr/>
        </p:nvSpPr>
        <p:spPr>
          <a:xfrm>
            <a:off x="8562398" y="5062287"/>
            <a:ext cx="884139" cy="104038"/>
          </a:xfrm>
          <a:prstGeom prst="rect">
            <a:avLst/>
          </a:prstGeom>
          <a:solidFill>
            <a:srgbClr val="F4F6FE"/>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宝新</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ERP</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MES</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、用友</a:t>
            </a:r>
          </a:p>
        </p:txBody>
      </p:sp>
      <p:sp>
        <p:nvSpPr>
          <p:cNvPr id="127" name="文本框 126">
            <a:extLst>
              <a:ext uri="{FF2B5EF4-FFF2-40B4-BE49-F238E27FC236}">
                <a16:creationId xmlns:a16="http://schemas.microsoft.com/office/drawing/2014/main" id="{6D89D4CE-C64F-DCA6-384A-3D9E3E6738D0}"/>
              </a:ext>
            </a:extLst>
          </p:cNvPr>
          <p:cNvSpPr txBox="1"/>
          <p:nvPr/>
        </p:nvSpPr>
        <p:spPr>
          <a:xfrm>
            <a:off x="10017764" y="4563692"/>
            <a:ext cx="1155144" cy="167347"/>
          </a:xfrm>
          <a:prstGeom prst="rect">
            <a:avLst/>
          </a:prstGeom>
          <a:solidFill>
            <a:srgbClr val="9FB4F7"/>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衡钢合并节点</a:t>
            </a:r>
          </a:p>
        </p:txBody>
      </p:sp>
      <p:sp>
        <p:nvSpPr>
          <p:cNvPr id="128" name="文本框 127">
            <a:extLst>
              <a:ext uri="{FF2B5EF4-FFF2-40B4-BE49-F238E27FC236}">
                <a16:creationId xmlns:a16="http://schemas.microsoft.com/office/drawing/2014/main" id="{1C8485F7-C90A-A05F-C767-A22A46B38DFB}"/>
              </a:ext>
            </a:extLst>
          </p:cNvPr>
          <p:cNvSpPr txBox="1"/>
          <p:nvPr/>
        </p:nvSpPr>
        <p:spPr>
          <a:xfrm>
            <a:off x="9788833" y="5030633"/>
            <a:ext cx="1697174" cy="167347"/>
          </a:xfrm>
          <a:prstGeom prst="rect">
            <a:avLst/>
          </a:prstGeom>
          <a:solidFill>
            <a:schemeClr val="bg1"/>
          </a:solidFill>
          <a:ln>
            <a:noFill/>
          </a:ln>
        </p:spPr>
        <p:txBody>
          <a:bodyPr wrap="none" lIns="90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衡钢业务系统</a:t>
            </a:r>
          </a:p>
        </p:txBody>
      </p:sp>
      <p:grpSp>
        <p:nvGrpSpPr>
          <p:cNvPr id="129" name="Google Shape;8793;p96">
            <a:extLst>
              <a:ext uri="{FF2B5EF4-FFF2-40B4-BE49-F238E27FC236}">
                <a16:creationId xmlns:a16="http://schemas.microsoft.com/office/drawing/2014/main" id="{4F1A9F7C-6A24-EA4D-E078-7D21487705FB}"/>
              </a:ext>
            </a:extLst>
          </p:cNvPr>
          <p:cNvGrpSpPr/>
          <p:nvPr/>
        </p:nvGrpSpPr>
        <p:grpSpPr>
          <a:xfrm>
            <a:off x="10147611" y="4806093"/>
            <a:ext cx="152207" cy="152586"/>
            <a:chOff x="-3771675" y="3971775"/>
            <a:chExt cx="291300" cy="292025"/>
          </a:xfrm>
        </p:grpSpPr>
        <p:sp>
          <p:nvSpPr>
            <p:cNvPr id="130" name="Google Shape;8794;p96">
              <a:extLst>
                <a:ext uri="{FF2B5EF4-FFF2-40B4-BE49-F238E27FC236}">
                  <a16:creationId xmlns:a16="http://schemas.microsoft.com/office/drawing/2014/main" id="{D7A50AF7-08CB-2157-B840-8D52480B8670}"/>
                </a:ext>
              </a:extLst>
            </p:cNvPr>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31" name="Google Shape;8795;p96">
              <a:extLst>
                <a:ext uri="{FF2B5EF4-FFF2-40B4-BE49-F238E27FC236}">
                  <a16:creationId xmlns:a16="http://schemas.microsoft.com/office/drawing/2014/main" id="{E308E54F-1C29-3AFB-D774-D41644097425}"/>
                </a:ext>
              </a:extLst>
            </p:cNvPr>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32" name="Google Shape;8796;p96">
              <a:extLst>
                <a:ext uri="{FF2B5EF4-FFF2-40B4-BE49-F238E27FC236}">
                  <a16:creationId xmlns:a16="http://schemas.microsoft.com/office/drawing/2014/main" id="{F56C42AA-8D37-FB20-C7FA-592204C50A8A}"/>
                </a:ext>
              </a:extLst>
            </p:cNvPr>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33" name="Google Shape;8797;p96">
              <a:extLst>
                <a:ext uri="{FF2B5EF4-FFF2-40B4-BE49-F238E27FC236}">
                  <a16:creationId xmlns:a16="http://schemas.microsoft.com/office/drawing/2014/main" id="{F5B3B094-BE2E-B336-CF61-97C19C4E2CB0}"/>
                </a:ext>
              </a:extLst>
            </p:cNvPr>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sp>
          <p:nvSpPr>
            <p:cNvPr id="134" name="Google Shape;8798;p96">
              <a:extLst>
                <a:ext uri="{FF2B5EF4-FFF2-40B4-BE49-F238E27FC236}">
                  <a16:creationId xmlns:a16="http://schemas.microsoft.com/office/drawing/2014/main" id="{624E4F19-99D9-6BB5-D014-8348CB3EAD55}"/>
                </a:ext>
              </a:extLst>
            </p:cNvPr>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89" b="0" i="0" u="none" strike="noStrike" kern="1200" cap="none" spc="0" normalizeH="0" baseline="0" noProof="0">
                <a:ln>
                  <a:noFill/>
                </a:ln>
                <a:solidFill>
                  <a:srgbClr val="191848"/>
                </a:solidFill>
                <a:effectLst/>
                <a:uLnTx/>
                <a:uFillTx/>
                <a:latin typeface="等线"/>
                <a:ea typeface="+mn-ea"/>
                <a:cs typeface="+mn-cs"/>
              </a:endParaRPr>
            </a:p>
          </p:txBody>
        </p:sp>
      </p:grpSp>
      <p:sp>
        <p:nvSpPr>
          <p:cNvPr id="135" name="文本框 134">
            <a:extLst>
              <a:ext uri="{FF2B5EF4-FFF2-40B4-BE49-F238E27FC236}">
                <a16:creationId xmlns:a16="http://schemas.microsoft.com/office/drawing/2014/main" id="{9E006BC1-A74C-AC6A-4512-797BB39901D1}"/>
              </a:ext>
            </a:extLst>
          </p:cNvPr>
          <p:cNvSpPr txBox="1"/>
          <p:nvPr/>
        </p:nvSpPr>
        <p:spPr>
          <a:xfrm>
            <a:off x="10301233" y="4798712"/>
            <a:ext cx="790207" cy="167347"/>
          </a:xfrm>
          <a:prstGeom prst="rect">
            <a:avLst/>
          </a:prstGeom>
          <a:no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衡钢数据中心</a:t>
            </a:r>
          </a:p>
        </p:txBody>
      </p:sp>
      <p:sp>
        <p:nvSpPr>
          <p:cNvPr id="136" name="文本框 135">
            <a:extLst>
              <a:ext uri="{FF2B5EF4-FFF2-40B4-BE49-F238E27FC236}">
                <a16:creationId xmlns:a16="http://schemas.microsoft.com/office/drawing/2014/main" id="{0EAA604C-59FA-F04E-E3E2-A1997FEA731C}"/>
              </a:ext>
            </a:extLst>
          </p:cNvPr>
          <p:cNvSpPr txBox="1"/>
          <p:nvPr/>
        </p:nvSpPr>
        <p:spPr>
          <a:xfrm>
            <a:off x="10548852" y="5062287"/>
            <a:ext cx="884139" cy="104038"/>
          </a:xfrm>
          <a:prstGeom prst="rect">
            <a:avLst/>
          </a:prstGeom>
          <a:solidFill>
            <a:srgbClr val="F4F6FE"/>
          </a:solidFill>
          <a:ln>
            <a:noFill/>
          </a:ln>
        </p:spPr>
        <p:txBody>
          <a:bodyPr wrap="none" lIns="9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宝新</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ERP</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a:t>
            </a:r>
            <a:r>
              <a:rPr kumimoji="1" lang="en-US" altLang="zh-CN"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MES</a:t>
            </a:r>
            <a:r>
              <a:rPr kumimoji="1" lang="zh-CN" altLang="en-US" sz="600" b="0" i="0" u="none" strike="noStrike" kern="1200" cap="none" spc="0" normalizeH="0" baseline="0" noProof="0" dirty="0">
                <a:ln>
                  <a:noFill/>
                </a:ln>
                <a:solidFill>
                  <a:srgbClr val="2A2A2B"/>
                </a:solidFill>
                <a:effectLst/>
                <a:uLnTx/>
                <a:uFillTx/>
                <a:latin typeface="Microsoft YaHei" panose="020B0503020204020204" pitchFamily="34" charset="-122"/>
                <a:ea typeface="Microsoft YaHei" panose="020B0503020204020204" pitchFamily="34" charset="-122"/>
                <a:cs typeface="+mn-cs"/>
              </a:rPr>
              <a:t>、用友</a:t>
            </a:r>
          </a:p>
        </p:txBody>
      </p:sp>
      <p:sp>
        <p:nvSpPr>
          <p:cNvPr id="137" name="上箭头 148">
            <a:extLst>
              <a:ext uri="{FF2B5EF4-FFF2-40B4-BE49-F238E27FC236}">
                <a16:creationId xmlns:a16="http://schemas.microsoft.com/office/drawing/2014/main" id="{BA3BA90C-3D24-03D4-2EB2-0FDA00D52C3B}"/>
              </a:ext>
            </a:extLst>
          </p:cNvPr>
          <p:cNvSpPr/>
          <p:nvPr/>
        </p:nvSpPr>
        <p:spPr>
          <a:xfrm>
            <a:off x="6607609" y="4732065"/>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38" name="上箭头 149">
            <a:extLst>
              <a:ext uri="{FF2B5EF4-FFF2-40B4-BE49-F238E27FC236}">
                <a16:creationId xmlns:a16="http://schemas.microsoft.com/office/drawing/2014/main" id="{2FF6B413-2A62-C082-AD4C-BF0540F43B56}"/>
              </a:ext>
            </a:extLst>
          </p:cNvPr>
          <p:cNvSpPr/>
          <p:nvPr/>
        </p:nvSpPr>
        <p:spPr>
          <a:xfrm>
            <a:off x="6607609" y="4942071"/>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39" name="上箭头 150">
            <a:extLst>
              <a:ext uri="{FF2B5EF4-FFF2-40B4-BE49-F238E27FC236}">
                <a16:creationId xmlns:a16="http://schemas.microsoft.com/office/drawing/2014/main" id="{5F1F14B4-28BA-D3DB-C6CB-59EB39E6C094}"/>
              </a:ext>
            </a:extLst>
          </p:cNvPr>
          <p:cNvSpPr/>
          <p:nvPr/>
        </p:nvSpPr>
        <p:spPr>
          <a:xfrm>
            <a:off x="8580788" y="4732065"/>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40" name="上箭头 151">
            <a:extLst>
              <a:ext uri="{FF2B5EF4-FFF2-40B4-BE49-F238E27FC236}">
                <a16:creationId xmlns:a16="http://schemas.microsoft.com/office/drawing/2014/main" id="{A8711BC8-7C10-7E4B-05D5-D06825E0370A}"/>
              </a:ext>
            </a:extLst>
          </p:cNvPr>
          <p:cNvSpPr/>
          <p:nvPr/>
        </p:nvSpPr>
        <p:spPr>
          <a:xfrm>
            <a:off x="8580788" y="4942071"/>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41" name="上箭头 152">
            <a:extLst>
              <a:ext uri="{FF2B5EF4-FFF2-40B4-BE49-F238E27FC236}">
                <a16:creationId xmlns:a16="http://schemas.microsoft.com/office/drawing/2014/main" id="{A88F65B6-1024-CE7A-DA3B-21CCD4963FA3}"/>
              </a:ext>
            </a:extLst>
          </p:cNvPr>
          <p:cNvSpPr/>
          <p:nvPr/>
        </p:nvSpPr>
        <p:spPr>
          <a:xfrm>
            <a:off x="10562717" y="4732065"/>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42" name="上箭头 153">
            <a:extLst>
              <a:ext uri="{FF2B5EF4-FFF2-40B4-BE49-F238E27FC236}">
                <a16:creationId xmlns:a16="http://schemas.microsoft.com/office/drawing/2014/main" id="{7BA861C1-9AC5-AF9C-FB19-1C6E5AF71CFA}"/>
              </a:ext>
            </a:extLst>
          </p:cNvPr>
          <p:cNvSpPr/>
          <p:nvPr/>
        </p:nvSpPr>
        <p:spPr>
          <a:xfrm>
            <a:off x="10562717" y="4942071"/>
            <a:ext cx="105658" cy="91466"/>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43" name="上箭头 154">
            <a:extLst>
              <a:ext uri="{FF2B5EF4-FFF2-40B4-BE49-F238E27FC236}">
                <a16:creationId xmlns:a16="http://schemas.microsoft.com/office/drawing/2014/main" id="{453AD910-CB63-8A8C-0061-73A0D7EFCFD8}"/>
              </a:ext>
            </a:extLst>
          </p:cNvPr>
          <p:cNvSpPr/>
          <p:nvPr/>
        </p:nvSpPr>
        <p:spPr>
          <a:xfrm>
            <a:off x="6929342" y="3294841"/>
            <a:ext cx="155116" cy="157090"/>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sp>
        <p:nvSpPr>
          <p:cNvPr id="144" name="上箭头 155">
            <a:extLst>
              <a:ext uri="{FF2B5EF4-FFF2-40B4-BE49-F238E27FC236}">
                <a16:creationId xmlns:a16="http://schemas.microsoft.com/office/drawing/2014/main" id="{02388470-7761-ED7D-758F-8CC3C8E4A9AB}"/>
              </a:ext>
            </a:extLst>
          </p:cNvPr>
          <p:cNvSpPr/>
          <p:nvPr/>
        </p:nvSpPr>
        <p:spPr>
          <a:xfrm>
            <a:off x="9681009" y="3294841"/>
            <a:ext cx="155116" cy="157090"/>
          </a:xfrm>
          <a:prstGeom prst="up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FCFAFF"/>
              </a:solidFill>
              <a:effectLst/>
              <a:uLnTx/>
              <a:uFillTx/>
              <a:latin typeface="等线"/>
              <a:ea typeface="等线" panose="02010600030101010101" pitchFamily="2" charset="-122"/>
              <a:cs typeface="+mn-cs"/>
            </a:endParaRPr>
          </a:p>
        </p:txBody>
      </p:sp>
      <p:pic>
        <p:nvPicPr>
          <p:cNvPr id="145" name="Picture 4">
            <a:extLst>
              <a:ext uri="{FF2B5EF4-FFF2-40B4-BE49-F238E27FC236}">
                <a16:creationId xmlns:a16="http://schemas.microsoft.com/office/drawing/2014/main" id="{6E72EF02-59F2-50E8-DE26-DEE886A017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474" b="26484"/>
          <a:stretch/>
        </p:blipFill>
        <p:spPr bwMode="auto">
          <a:xfrm>
            <a:off x="9912301" y="385128"/>
            <a:ext cx="1949548" cy="3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985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01BD9C-7BCE-D6D0-AEAB-2BFAD15DDEC4}"/>
              </a:ext>
            </a:extLst>
          </p:cNvPr>
          <p:cNvSpPr>
            <a:spLocks noGrp="1"/>
          </p:cNvSpPr>
          <p:nvPr>
            <p:ph type="title"/>
          </p:nvPr>
        </p:nvSpPr>
        <p:spPr/>
        <p:txBody>
          <a:bodyPr/>
          <a:lstStyle/>
          <a:p>
            <a:r>
              <a:rPr lang="zh-CN" altLang="en-US" dirty="0"/>
              <a:t>京东方华灿</a:t>
            </a:r>
            <a:r>
              <a:rPr lang="en-US" altLang="zh-CN" dirty="0"/>
              <a:t>-</a:t>
            </a:r>
            <a:r>
              <a:rPr lang="zh-CN" altLang="en-US" dirty="0"/>
              <a:t>合并报表平台，推动业务</a:t>
            </a:r>
            <a:r>
              <a:rPr lang="en-US" altLang="zh-CN" dirty="0"/>
              <a:t>-</a:t>
            </a:r>
            <a:r>
              <a:rPr lang="zh-CN" altLang="en-US" dirty="0"/>
              <a:t>核算</a:t>
            </a:r>
            <a:r>
              <a:rPr lang="en-US" altLang="zh-CN" dirty="0"/>
              <a:t>-</a:t>
            </a:r>
            <a:r>
              <a:rPr lang="zh-CN" altLang="en-US" dirty="0"/>
              <a:t>报表一体化</a:t>
            </a:r>
          </a:p>
        </p:txBody>
      </p:sp>
      <p:pic>
        <p:nvPicPr>
          <p:cNvPr id="110" name="图片 109">
            <a:extLst>
              <a:ext uri="{FF2B5EF4-FFF2-40B4-BE49-F238E27FC236}">
                <a16:creationId xmlns:a16="http://schemas.microsoft.com/office/drawing/2014/main" id="{FB694FFF-73DF-9634-0570-FA00879914E4}"/>
              </a:ext>
            </a:extLst>
          </p:cNvPr>
          <p:cNvPicPr>
            <a:picLocks noChangeAspect="1"/>
          </p:cNvPicPr>
          <p:nvPr/>
        </p:nvPicPr>
        <p:blipFill>
          <a:blip r:embed="rId2"/>
          <a:stretch>
            <a:fillRect/>
          </a:stretch>
        </p:blipFill>
        <p:spPr>
          <a:xfrm>
            <a:off x="10617776" y="385128"/>
            <a:ext cx="1244073" cy="396000"/>
          </a:xfrm>
          <a:prstGeom prst="rect">
            <a:avLst/>
          </a:prstGeom>
        </p:spPr>
      </p:pic>
      <p:sp>
        <p:nvSpPr>
          <p:cNvPr id="4" name="矩形 3">
            <a:extLst>
              <a:ext uri="{FF2B5EF4-FFF2-40B4-BE49-F238E27FC236}">
                <a16:creationId xmlns:a16="http://schemas.microsoft.com/office/drawing/2014/main" id="{56DF0944-8E81-F0E2-4677-32C1EBA5BDB7}"/>
              </a:ext>
            </a:extLst>
          </p:cNvPr>
          <p:cNvSpPr/>
          <p:nvPr/>
        </p:nvSpPr>
        <p:spPr>
          <a:xfrm>
            <a:off x="5123899" y="2280371"/>
            <a:ext cx="6723961" cy="3130199"/>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12" name="矩形 11">
            <a:extLst>
              <a:ext uri="{FF2B5EF4-FFF2-40B4-BE49-F238E27FC236}">
                <a16:creationId xmlns:a16="http://schemas.microsoft.com/office/drawing/2014/main" id="{82BFD533-1D20-4F99-2624-EB7CA9CA0045}"/>
              </a:ext>
            </a:extLst>
          </p:cNvPr>
          <p:cNvSpPr/>
          <p:nvPr/>
        </p:nvSpPr>
        <p:spPr>
          <a:xfrm>
            <a:off x="6651784" y="2650832"/>
            <a:ext cx="3714368" cy="714156"/>
          </a:xfrm>
          <a:prstGeom prst="rect">
            <a:avLst/>
          </a:prstGeom>
          <a:solidFill>
            <a:srgbClr val="EAEEFE"/>
          </a:solidFill>
          <a:ln>
            <a:noFill/>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8" name="矩形 17">
            <a:extLst>
              <a:ext uri="{FF2B5EF4-FFF2-40B4-BE49-F238E27FC236}">
                <a16:creationId xmlns:a16="http://schemas.microsoft.com/office/drawing/2014/main" id="{D1B34450-F2CE-159D-201B-C75B90BFA116}"/>
              </a:ext>
            </a:extLst>
          </p:cNvPr>
          <p:cNvSpPr/>
          <p:nvPr/>
        </p:nvSpPr>
        <p:spPr>
          <a:xfrm>
            <a:off x="6808268" y="2873473"/>
            <a:ext cx="1678704" cy="440198"/>
          </a:xfrm>
          <a:prstGeom prst="rect">
            <a:avLst/>
          </a:prstGeom>
          <a:solidFill>
            <a:schemeClr val="bg1"/>
          </a:solidFill>
          <a:ln w="3175" cap="flat" cmpd="sng">
            <a:noFill/>
            <a:prstDash val="dashDot"/>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23" name="矩形 22">
            <a:extLst>
              <a:ext uri="{FF2B5EF4-FFF2-40B4-BE49-F238E27FC236}">
                <a16:creationId xmlns:a16="http://schemas.microsoft.com/office/drawing/2014/main" id="{722A29CA-D73D-9ADE-E22A-29527B29702B}"/>
              </a:ext>
            </a:extLst>
          </p:cNvPr>
          <p:cNvSpPr/>
          <p:nvPr/>
        </p:nvSpPr>
        <p:spPr>
          <a:xfrm>
            <a:off x="8587430" y="2873473"/>
            <a:ext cx="1606834" cy="436814"/>
          </a:xfrm>
          <a:prstGeom prst="rect">
            <a:avLst/>
          </a:prstGeom>
          <a:solidFill>
            <a:schemeClr val="bg1"/>
          </a:solidFill>
          <a:ln w="3175" cap="flat" cmpd="sng">
            <a:noFill/>
            <a:prstDash val="dashDot"/>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27" name="圆角矩形 11">
            <a:extLst>
              <a:ext uri="{FF2B5EF4-FFF2-40B4-BE49-F238E27FC236}">
                <a16:creationId xmlns:a16="http://schemas.microsoft.com/office/drawing/2014/main" id="{3667FB0A-BFA7-4A70-6C82-AF9479622961}"/>
              </a:ext>
            </a:extLst>
          </p:cNvPr>
          <p:cNvSpPr/>
          <p:nvPr/>
        </p:nvSpPr>
        <p:spPr>
          <a:xfrm>
            <a:off x="785194" y="929270"/>
            <a:ext cx="4046559" cy="1954169"/>
          </a:xfrm>
          <a:prstGeom prst="roundRect">
            <a:avLst>
              <a:gd name="adj" fmla="val 0"/>
            </a:avLst>
          </a:prstGeom>
          <a:solidFill>
            <a:srgbClr val="F4F6FE"/>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200" b="0" i="0" u="none" strike="noStrike" kern="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28" name="矩形 27">
            <a:extLst>
              <a:ext uri="{FF2B5EF4-FFF2-40B4-BE49-F238E27FC236}">
                <a16:creationId xmlns:a16="http://schemas.microsoft.com/office/drawing/2014/main" id="{3D74A802-61A9-54DC-378E-22E1B84D6A3E}"/>
              </a:ext>
            </a:extLst>
          </p:cNvPr>
          <p:cNvSpPr/>
          <p:nvPr/>
        </p:nvSpPr>
        <p:spPr>
          <a:xfrm>
            <a:off x="5133655" y="954221"/>
            <a:ext cx="6723961" cy="1315075"/>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35" name="文本框 34">
            <a:extLst>
              <a:ext uri="{FF2B5EF4-FFF2-40B4-BE49-F238E27FC236}">
                <a16:creationId xmlns:a16="http://schemas.microsoft.com/office/drawing/2014/main" id="{19A4F668-A624-57AB-B00F-5D5F6F6DBDEA}"/>
              </a:ext>
            </a:extLst>
          </p:cNvPr>
          <p:cNvSpPr txBox="1"/>
          <p:nvPr/>
        </p:nvSpPr>
        <p:spPr>
          <a:xfrm>
            <a:off x="5133655" y="929269"/>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背景</a:t>
            </a:r>
          </a:p>
        </p:txBody>
      </p:sp>
      <p:sp>
        <p:nvSpPr>
          <p:cNvPr id="40" name="文本框 39">
            <a:extLst>
              <a:ext uri="{FF2B5EF4-FFF2-40B4-BE49-F238E27FC236}">
                <a16:creationId xmlns:a16="http://schemas.microsoft.com/office/drawing/2014/main" id="{F1132814-8906-7425-94A9-3FD68E32A5E6}"/>
              </a:ext>
            </a:extLst>
          </p:cNvPr>
          <p:cNvSpPr txBox="1"/>
          <p:nvPr/>
        </p:nvSpPr>
        <p:spPr>
          <a:xfrm>
            <a:off x="5133655" y="2003372"/>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方案</a:t>
            </a:r>
          </a:p>
        </p:txBody>
      </p:sp>
      <p:sp>
        <p:nvSpPr>
          <p:cNvPr id="41" name="矩形 40">
            <a:extLst>
              <a:ext uri="{FF2B5EF4-FFF2-40B4-BE49-F238E27FC236}">
                <a16:creationId xmlns:a16="http://schemas.microsoft.com/office/drawing/2014/main" id="{66D02491-FEF2-6271-26AC-000462EBB857}"/>
              </a:ext>
            </a:extLst>
          </p:cNvPr>
          <p:cNvSpPr/>
          <p:nvPr/>
        </p:nvSpPr>
        <p:spPr>
          <a:xfrm>
            <a:off x="5138619" y="5410571"/>
            <a:ext cx="6723961" cy="1318759"/>
          </a:xfrm>
          <a:prstGeom prst="rect">
            <a:avLst/>
          </a:prstGeom>
          <a:solidFill>
            <a:srgbClr val="F4F6FE"/>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333" b="0" i="0" u="none" strike="noStrike" kern="0" cap="none" spc="0" normalizeH="0" baseline="0" noProof="0" dirty="0">
              <a:ln>
                <a:noFill/>
              </a:ln>
              <a:solidFill>
                <a:srgbClr val="000000"/>
              </a:solidFill>
              <a:effectLst/>
              <a:uLnTx/>
              <a:uFillTx/>
              <a:latin typeface="Arial"/>
              <a:ea typeface="微软雅黑"/>
              <a:cs typeface="+mn-cs"/>
            </a:endParaRPr>
          </a:p>
        </p:txBody>
      </p:sp>
      <p:sp>
        <p:nvSpPr>
          <p:cNvPr id="42" name="文本框 41">
            <a:extLst>
              <a:ext uri="{FF2B5EF4-FFF2-40B4-BE49-F238E27FC236}">
                <a16:creationId xmlns:a16="http://schemas.microsoft.com/office/drawing/2014/main" id="{A2143EDC-D77F-2E2E-0551-14119F0DA24C}"/>
              </a:ext>
            </a:extLst>
          </p:cNvPr>
          <p:cNvSpPr txBox="1"/>
          <p:nvPr/>
        </p:nvSpPr>
        <p:spPr>
          <a:xfrm>
            <a:off x="5133655" y="5294826"/>
            <a:ext cx="6723961" cy="276999"/>
          </a:xfrm>
          <a:prstGeom prst="rect">
            <a:avLst/>
          </a:prstGeom>
          <a:solidFill>
            <a:srgbClr val="535E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200" b="0"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价值</a:t>
            </a:r>
          </a:p>
        </p:txBody>
      </p:sp>
      <p:pic>
        <p:nvPicPr>
          <p:cNvPr id="43" name="图片 42">
            <a:extLst>
              <a:ext uri="{FF2B5EF4-FFF2-40B4-BE49-F238E27FC236}">
                <a16:creationId xmlns:a16="http://schemas.microsoft.com/office/drawing/2014/main" id="{EC1504D9-5C08-A71D-859F-BFC9164D3753}"/>
              </a:ext>
            </a:extLst>
          </p:cNvPr>
          <p:cNvPicPr>
            <a:picLocks noChangeAspect="1"/>
          </p:cNvPicPr>
          <p:nvPr/>
        </p:nvPicPr>
        <p:blipFill>
          <a:blip r:embed="rId3"/>
          <a:stretch>
            <a:fillRect/>
          </a:stretch>
        </p:blipFill>
        <p:spPr>
          <a:xfrm>
            <a:off x="485785" y="3512796"/>
            <a:ext cx="4552559" cy="2869092"/>
          </a:xfrm>
          <a:prstGeom prst="rect">
            <a:avLst/>
          </a:prstGeom>
        </p:spPr>
      </p:pic>
      <p:sp>
        <p:nvSpPr>
          <p:cNvPr id="44" name="文本框 43">
            <a:extLst>
              <a:ext uri="{FF2B5EF4-FFF2-40B4-BE49-F238E27FC236}">
                <a16:creationId xmlns:a16="http://schemas.microsoft.com/office/drawing/2014/main" id="{963AFCF8-1861-B404-FDB2-F0FA5AC9A538}"/>
              </a:ext>
            </a:extLst>
          </p:cNvPr>
          <p:cNvSpPr txBox="1"/>
          <p:nvPr/>
        </p:nvSpPr>
        <p:spPr>
          <a:xfrm>
            <a:off x="1077340" y="1180636"/>
            <a:ext cx="3532759" cy="1384995"/>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200" b="1"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京东方华灿光电</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始创于</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2005</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年，总部位于武汉，拥有五大生产基地，是全球领先的半导体技术企业。公司位列国内</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LED</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芯片供应商第二、显示屏用</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LED</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芯片供应商第一，业务遍布全球。公司以技术为核心，产品覆盖</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LED</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全细分市场，未来将深耕</a:t>
            </a:r>
            <a:r>
              <a:rPr kumimoji="1" lang="en-US" altLang="zh-CN"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LED</a:t>
            </a:r>
            <a:r>
              <a:rPr kumimoji="1" lang="zh-CN" altLang="en-US" sz="12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芯片、蓝宝石、先进半导体等领域，致力成为全球化合物半导体创新引领者。</a:t>
            </a:r>
          </a:p>
        </p:txBody>
      </p:sp>
      <p:sp>
        <p:nvSpPr>
          <p:cNvPr id="45" name="矩形 44">
            <a:extLst>
              <a:ext uri="{FF2B5EF4-FFF2-40B4-BE49-F238E27FC236}">
                <a16:creationId xmlns:a16="http://schemas.microsoft.com/office/drawing/2014/main" id="{4AB64FE7-709F-5B8F-02A0-E68C0EE8A76B}"/>
              </a:ext>
            </a:extLst>
          </p:cNvPr>
          <p:cNvSpPr/>
          <p:nvPr/>
        </p:nvSpPr>
        <p:spPr>
          <a:xfrm>
            <a:off x="1036020" y="3817257"/>
            <a:ext cx="3414360" cy="1990646"/>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0" cap="none" spc="0" normalizeH="0" baseline="0" noProof="0">
              <a:ln>
                <a:noFill/>
              </a:ln>
              <a:solidFill>
                <a:srgbClr val="FCFAFF"/>
              </a:solidFill>
              <a:effectLst/>
              <a:uLnTx/>
              <a:uFillTx/>
              <a:latin typeface="等线"/>
              <a:ea typeface="等线" panose="02010600030101010101" pitchFamily="2" charset="-122"/>
              <a:cs typeface="+mn-cs"/>
            </a:endParaRPr>
          </a:p>
        </p:txBody>
      </p:sp>
      <p:sp>
        <p:nvSpPr>
          <p:cNvPr id="46" name="文本框 45">
            <a:extLst>
              <a:ext uri="{FF2B5EF4-FFF2-40B4-BE49-F238E27FC236}">
                <a16:creationId xmlns:a16="http://schemas.microsoft.com/office/drawing/2014/main" id="{9F02DE22-C0FE-E64B-C06F-BE9160E9847A}"/>
              </a:ext>
            </a:extLst>
          </p:cNvPr>
          <p:cNvSpPr txBox="1"/>
          <p:nvPr/>
        </p:nvSpPr>
        <p:spPr>
          <a:xfrm>
            <a:off x="5364581" y="1291399"/>
            <a:ext cx="6183254" cy="600164"/>
          </a:xfrm>
          <a:prstGeom prst="rect">
            <a:avLst/>
          </a:prstGeom>
          <a:noFill/>
        </p:spPr>
        <p:txBody>
          <a:bodyPr wrap="square">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面对企业高速发展与上市合规性提升的双重驱动，集团携手先胜打造智能合并新底座，搭建统一的合并报表管理平台，推动“业务</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核算</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报表”一体化，实现自动化、高效运算、安全合规、灵活扩展的四大核心目标，</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2026</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年</a:t>
            </a:r>
            <a:r>
              <a:rPr kumimoji="1" lang="en-US" altLang="zh-CN"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3</a:t>
            </a:r>
            <a:r>
              <a:rPr kumimoji="1" lang="zh-CN" altLang="en-US" sz="1100" b="0" i="0" u="none" strike="noStrike" kern="0" cap="none" spc="0" normalizeH="0" baseline="0" noProof="0" dirty="0">
                <a:ln>
                  <a:noFill/>
                </a:ln>
                <a:solidFill>
                  <a:srgbClr val="191848"/>
                </a:solidFill>
                <a:effectLst/>
                <a:uLnTx/>
                <a:uFillTx/>
                <a:latin typeface="微软雅黑" panose="020B0503020204020204" charset="-122"/>
                <a:ea typeface="微软雅黑" panose="020B0503020204020204" charset="-122"/>
                <a:cs typeface="+mn-cs"/>
              </a:rPr>
              <a:t>月完成系统上线切换。</a:t>
            </a:r>
          </a:p>
        </p:txBody>
      </p:sp>
      <p:sp>
        <p:nvSpPr>
          <p:cNvPr id="47" name="Flowchart: Alternate Process 23">
            <a:extLst>
              <a:ext uri="{FF2B5EF4-FFF2-40B4-BE49-F238E27FC236}">
                <a16:creationId xmlns:a16="http://schemas.microsoft.com/office/drawing/2014/main" id="{472481BD-D502-DCB6-467F-016C42EB8E01}"/>
              </a:ext>
            </a:extLst>
          </p:cNvPr>
          <p:cNvSpPr/>
          <p:nvPr/>
        </p:nvSpPr>
        <p:spPr>
          <a:xfrm>
            <a:off x="2337677" y="3009885"/>
            <a:ext cx="848775" cy="329666"/>
          </a:xfrm>
          <a:prstGeom prst="flowChartAlternateProcess">
            <a:avLst/>
          </a:prstGeom>
          <a:solidFill>
            <a:srgbClr val="825AD9"/>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合并报表</a:t>
            </a:r>
          </a:p>
        </p:txBody>
      </p:sp>
      <p:sp>
        <p:nvSpPr>
          <p:cNvPr id="56" name="文本框 55">
            <a:extLst>
              <a:ext uri="{FF2B5EF4-FFF2-40B4-BE49-F238E27FC236}">
                <a16:creationId xmlns:a16="http://schemas.microsoft.com/office/drawing/2014/main" id="{FE3B0D4C-C273-D095-A279-69054FA27395}"/>
              </a:ext>
            </a:extLst>
          </p:cNvPr>
          <p:cNvSpPr txBox="1"/>
          <p:nvPr/>
        </p:nvSpPr>
        <p:spPr>
          <a:xfrm>
            <a:off x="5232702" y="5646013"/>
            <a:ext cx="1623578" cy="1002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提升编报效率</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报表自动化率达</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93%+</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，实现一键合并，数据采集</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重分类</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对账</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抵销</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报表出具全流程自动化</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57" name="文本框 56">
            <a:extLst>
              <a:ext uri="{FF2B5EF4-FFF2-40B4-BE49-F238E27FC236}">
                <a16:creationId xmlns:a16="http://schemas.microsoft.com/office/drawing/2014/main" id="{995731AD-DDB3-CC5A-24C5-69EB75B2583D}"/>
              </a:ext>
            </a:extLst>
          </p:cNvPr>
          <p:cNvSpPr txBox="1"/>
          <p:nvPr/>
        </p:nvSpPr>
        <p:spPr>
          <a:xfrm>
            <a:off x="6899814" y="5646013"/>
            <a:ext cx="1623578" cy="1002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规范数据管理</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搭建科目体系三阶映射架构，统一核算与主数据标准，实现数据全链路可追溯校验</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58" name="文本框 57">
            <a:extLst>
              <a:ext uri="{FF2B5EF4-FFF2-40B4-BE49-F238E27FC236}">
                <a16:creationId xmlns:a16="http://schemas.microsoft.com/office/drawing/2014/main" id="{50AEE860-8D3B-2849-CF7F-87CE4179BC1E}"/>
              </a:ext>
            </a:extLst>
          </p:cNvPr>
          <p:cNvSpPr txBox="1"/>
          <p:nvPr/>
        </p:nvSpPr>
        <p:spPr>
          <a:xfrm>
            <a:off x="8566926" y="5646013"/>
            <a:ext cx="1623578" cy="1002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满足多元监管需求</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一键生成上市披露、国资委、</a:t>
            </a:r>
            <a:r>
              <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BOE </a:t>
            </a: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集团多套口径报表，满足多口径监管披露与内控要求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sp>
        <p:nvSpPr>
          <p:cNvPr id="59" name="文本框 58">
            <a:extLst>
              <a:ext uri="{FF2B5EF4-FFF2-40B4-BE49-F238E27FC236}">
                <a16:creationId xmlns:a16="http://schemas.microsoft.com/office/drawing/2014/main" id="{A7FDC33C-8272-6D88-7E98-3D104D2B982B}"/>
              </a:ext>
            </a:extLst>
          </p:cNvPr>
          <p:cNvSpPr txBox="1"/>
          <p:nvPr/>
        </p:nvSpPr>
        <p:spPr>
          <a:xfrm>
            <a:off x="10234038" y="5646013"/>
            <a:ext cx="1696326" cy="1002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筑牢发展底座</a:t>
            </a:r>
            <a:endParaRPr kumimoji="0" lang="en-US" altLang="zh-CN" sz="1100" b="1"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zh-CN" altLang="en-US"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建成高适配合并平台，预留多维度扩展能力，支撑企业长期业务发展需求</a:t>
            </a:r>
            <a:endParaRPr kumimoji="0" lang="en-US" altLang="zh-CN" sz="11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endParaRPr>
          </a:p>
        </p:txBody>
      </p:sp>
      <p:pic>
        <p:nvPicPr>
          <p:cNvPr id="60" name="图片 59">
            <a:extLst>
              <a:ext uri="{FF2B5EF4-FFF2-40B4-BE49-F238E27FC236}">
                <a16:creationId xmlns:a16="http://schemas.microsoft.com/office/drawing/2014/main" id="{76195F79-CBFF-3D75-312A-E6DF01E65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020" y="3860394"/>
            <a:ext cx="3445198" cy="1519237"/>
          </a:xfrm>
          <a:prstGeom prst="rect">
            <a:avLst/>
          </a:prstGeom>
        </p:spPr>
      </p:pic>
      <p:pic>
        <p:nvPicPr>
          <p:cNvPr id="61" name="图片 60">
            <a:extLst>
              <a:ext uri="{FF2B5EF4-FFF2-40B4-BE49-F238E27FC236}">
                <a16:creationId xmlns:a16="http://schemas.microsoft.com/office/drawing/2014/main" id="{64578516-ED4A-B98D-F980-6F5FE65409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3572" y="4539281"/>
            <a:ext cx="2617402" cy="1441867"/>
          </a:xfrm>
          <a:prstGeom prst="rect">
            <a:avLst/>
          </a:prstGeom>
        </p:spPr>
      </p:pic>
      <p:sp>
        <p:nvSpPr>
          <p:cNvPr id="62" name="path 1108">
            <a:extLst>
              <a:ext uri="{FF2B5EF4-FFF2-40B4-BE49-F238E27FC236}">
                <a16:creationId xmlns:a16="http://schemas.microsoft.com/office/drawing/2014/main" id="{B4CB9708-53FC-EE4B-31A8-0E7618173D1A}"/>
              </a:ext>
            </a:extLst>
          </p:cNvPr>
          <p:cNvSpPr/>
          <p:nvPr/>
        </p:nvSpPr>
        <p:spPr>
          <a:xfrm rot="6251287">
            <a:off x="3397720" y="4063782"/>
            <a:ext cx="758663" cy="518613"/>
          </a:xfrm>
          <a:custGeom>
            <a:avLst/>
            <a:gdLst/>
            <a:ahLst/>
            <a:cxnLst/>
            <a:rect l="0" t="0" r="0" b="0"/>
            <a:pathLst>
              <a:path w="3970" h="2446">
                <a:moveTo>
                  <a:pt x="0" y="0"/>
                </a:moveTo>
                <a:cubicBezTo>
                  <a:pt x="441" y="1094"/>
                  <a:pt x="1507" y="1812"/>
                  <a:pt x="3197" y="2154"/>
                </a:cubicBezTo>
                <a:lnTo>
                  <a:pt x="3163" y="2462"/>
                </a:lnTo>
                <a:lnTo>
                  <a:pt x="3970" y="1894"/>
                </a:lnTo>
                <a:lnTo>
                  <a:pt x="3318" y="1080"/>
                </a:lnTo>
                <a:lnTo>
                  <a:pt x="3284" y="1388"/>
                </a:lnTo>
                <a:cubicBezTo>
                  <a:pt x="1756" y="1251"/>
                  <a:pt x="661" y="788"/>
                  <a:pt x="0" y="0"/>
                </a:cubicBezTo>
              </a:path>
            </a:pathLst>
          </a:custGeom>
          <a:solidFill>
            <a:schemeClr val="tx2">
              <a:lumMod val="60000"/>
              <a:lumOff val="40000"/>
              <a:alpha val="27843"/>
            </a:schemeClr>
          </a:solidFill>
          <a:ln w="0" cap="flat">
            <a:noFill/>
            <a:prstDash val="solid"/>
            <a:miter lim="0"/>
          </a:ln>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191848"/>
              </a:solidFill>
              <a:effectLst/>
              <a:uLnTx/>
              <a:uFillTx/>
              <a:latin typeface="等线"/>
              <a:ea typeface="等线" panose="02010600030101010101" pitchFamily="2" charset="-122"/>
              <a:cs typeface="+mn-cs"/>
            </a:endParaRPr>
          </a:p>
        </p:txBody>
      </p:sp>
      <p:sp>
        <p:nvSpPr>
          <p:cNvPr id="63" name="矩形 62">
            <a:extLst>
              <a:ext uri="{FF2B5EF4-FFF2-40B4-BE49-F238E27FC236}">
                <a16:creationId xmlns:a16="http://schemas.microsoft.com/office/drawing/2014/main" id="{B019B23D-5F3D-566E-94BE-B6AEC1FE5721}"/>
              </a:ext>
            </a:extLst>
          </p:cNvPr>
          <p:cNvSpPr/>
          <p:nvPr/>
        </p:nvSpPr>
        <p:spPr>
          <a:xfrm>
            <a:off x="6655005" y="3997742"/>
            <a:ext cx="3714368" cy="545597"/>
          </a:xfrm>
          <a:prstGeom prst="rect">
            <a:avLst/>
          </a:prstGeom>
          <a:solidFill>
            <a:srgbClr val="9FB4F7"/>
          </a:solidFill>
          <a:ln>
            <a:solidFill>
              <a:schemeClr val="bg1">
                <a:lumMod val="85000"/>
              </a:schemeClr>
            </a:solidFill>
            <a:prstDash val="sysDot"/>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64" name="矩形 63">
            <a:extLst>
              <a:ext uri="{FF2B5EF4-FFF2-40B4-BE49-F238E27FC236}">
                <a16:creationId xmlns:a16="http://schemas.microsoft.com/office/drawing/2014/main" id="{A14F0A0E-C965-47FF-2765-C079EFEDA567}"/>
              </a:ext>
            </a:extLst>
          </p:cNvPr>
          <p:cNvSpPr/>
          <p:nvPr/>
        </p:nvSpPr>
        <p:spPr>
          <a:xfrm>
            <a:off x="6651784" y="3367320"/>
            <a:ext cx="3714368" cy="572814"/>
          </a:xfrm>
          <a:prstGeom prst="rect">
            <a:avLst/>
          </a:prstGeom>
          <a:solidFill>
            <a:srgbClr val="5555FF"/>
          </a:solidFill>
          <a:ln>
            <a:noFill/>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272ADF">
                  <a:lumMod val="50000"/>
                </a:srgbClr>
              </a:solidFill>
              <a:effectLst/>
              <a:uLnTx/>
              <a:uFillTx/>
              <a:latin typeface="Microsoft YaHei" panose="020B0503020204020204" pitchFamily="34" charset="-122"/>
              <a:ea typeface="Microsoft YaHei" panose="020B0503020204020204" pitchFamily="34" charset="-122"/>
              <a:cs typeface="+mn-cs"/>
            </a:endParaRPr>
          </a:p>
        </p:txBody>
      </p:sp>
      <p:sp>
        <p:nvSpPr>
          <p:cNvPr id="66" name="文本框 65">
            <a:extLst>
              <a:ext uri="{FF2B5EF4-FFF2-40B4-BE49-F238E27FC236}">
                <a16:creationId xmlns:a16="http://schemas.microsoft.com/office/drawing/2014/main" id="{F8FFE90D-71B9-38AA-E73B-F0415376016E}"/>
              </a:ext>
            </a:extLst>
          </p:cNvPr>
          <p:cNvSpPr txBox="1"/>
          <p:nvPr/>
        </p:nvSpPr>
        <p:spPr>
          <a:xfrm>
            <a:off x="7631652" y="4038809"/>
            <a:ext cx="1897963" cy="141577"/>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统一收集，统一转换，提高质量和效率</a:t>
            </a:r>
          </a:p>
        </p:txBody>
      </p:sp>
      <p:sp>
        <p:nvSpPr>
          <p:cNvPr id="68" name="矩形 67">
            <a:extLst>
              <a:ext uri="{FF2B5EF4-FFF2-40B4-BE49-F238E27FC236}">
                <a16:creationId xmlns:a16="http://schemas.microsoft.com/office/drawing/2014/main" id="{B89517E1-1C46-697A-B866-A9688131AF31}"/>
              </a:ext>
            </a:extLst>
          </p:cNvPr>
          <p:cNvSpPr/>
          <p:nvPr/>
        </p:nvSpPr>
        <p:spPr>
          <a:xfrm>
            <a:off x="6655005" y="4600371"/>
            <a:ext cx="3714368" cy="495305"/>
          </a:xfrm>
          <a:prstGeom prst="rect">
            <a:avLst/>
          </a:prstGeom>
          <a:solidFill>
            <a:schemeClr val="tx2">
              <a:lumMod val="10000"/>
              <a:lumOff val="90000"/>
            </a:schemeClr>
          </a:solidFill>
          <a:ln>
            <a:noFill/>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srgbClr val="FCFAFF"/>
              </a:solidFill>
              <a:effectLst/>
              <a:highlight>
                <a:srgbClr val="FFE600"/>
              </a:highlight>
              <a:uLnTx/>
              <a:uFillTx/>
              <a:latin typeface="Microsoft YaHei" panose="020B0503020204020204" pitchFamily="34" charset="-122"/>
              <a:ea typeface="Microsoft YaHei" panose="020B0503020204020204" pitchFamily="34" charset="-122"/>
              <a:cs typeface="+mn-cs"/>
            </a:endParaRPr>
          </a:p>
        </p:txBody>
      </p:sp>
      <p:sp>
        <p:nvSpPr>
          <p:cNvPr id="69" name="等腰三角形 27">
            <a:extLst>
              <a:ext uri="{FF2B5EF4-FFF2-40B4-BE49-F238E27FC236}">
                <a16:creationId xmlns:a16="http://schemas.microsoft.com/office/drawing/2014/main" id="{41FA5566-9330-8ABC-9C7B-AA77F0BA3029}"/>
              </a:ext>
            </a:extLst>
          </p:cNvPr>
          <p:cNvSpPr/>
          <p:nvPr/>
        </p:nvSpPr>
        <p:spPr>
          <a:xfrm>
            <a:off x="6651784" y="2392180"/>
            <a:ext cx="3714368" cy="209804"/>
          </a:xfrm>
          <a:prstGeom prst="triangle">
            <a:avLst>
              <a:gd name="adj" fmla="val 51387"/>
            </a:avLst>
          </a:prstGeom>
          <a:solidFill>
            <a:srgbClr val="9FB4F7"/>
          </a:solidFill>
          <a:ln>
            <a:noFill/>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0" name="文本框 69">
            <a:extLst>
              <a:ext uri="{FF2B5EF4-FFF2-40B4-BE49-F238E27FC236}">
                <a16:creationId xmlns:a16="http://schemas.microsoft.com/office/drawing/2014/main" id="{2182896F-3203-F932-9230-6CD96F3BFC9A}"/>
              </a:ext>
            </a:extLst>
          </p:cNvPr>
          <p:cNvSpPr txBox="1"/>
          <p:nvPr/>
        </p:nvSpPr>
        <p:spPr>
          <a:xfrm>
            <a:off x="8092135" y="2677965"/>
            <a:ext cx="982638" cy="141577"/>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报告展示层面</a:t>
            </a:r>
          </a:p>
        </p:txBody>
      </p:sp>
      <p:sp>
        <p:nvSpPr>
          <p:cNvPr id="71" name="文本框 70">
            <a:extLst>
              <a:ext uri="{FF2B5EF4-FFF2-40B4-BE49-F238E27FC236}">
                <a16:creationId xmlns:a16="http://schemas.microsoft.com/office/drawing/2014/main" id="{F7A20DDF-EB41-ECE6-BFCB-B42CADC49240}"/>
              </a:ext>
            </a:extLst>
          </p:cNvPr>
          <p:cNvSpPr txBox="1"/>
          <p:nvPr/>
        </p:nvSpPr>
        <p:spPr>
          <a:xfrm>
            <a:off x="7987249" y="4642779"/>
            <a:ext cx="1127815" cy="141577"/>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数据源收集</a:t>
            </a:r>
          </a:p>
        </p:txBody>
      </p:sp>
      <p:sp>
        <p:nvSpPr>
          <p:cNvPr id="72" name="文本框 71">
            <a:extLst>
              <a:ext uri="{FF2B5EF4-FFF2-40B4-BE49-F238E27FC236}">
                <a16:creationId xmlns:a16="http://schemas.microsoft.com/office/drawing/2014/main" id="{B48C8907-E8A0-88B8-9315-D76572D563AF}"/>
              </a:ext>
            </a:extLst>
          </p:cNvPr>
          <p:cNvSpPr txBox="1"/>
          <p:nvPr/>
        </p:nvSpPr>
        <p:spPr>
          <a:xfrm>
            <a:off x="8135359" y="3431919"/>
            <a:ext cx="931248" cy="141577"/>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合并系统设计</a:t>
            </a:r>
          </a:p>
        </p:txBody>
      </p:sp>
      <p:sp>
        <p:nvSpPr>
          <p:cNvPr id="73" name="矩形 72">
            <a:extLst>
              <a:ext uri="{FF2B5EF4-FFF2-40B4-BE49-F238E27FC236}">
                <a16:creationId xmlns:a16="http://schemas.microsoft.com/office/drawing/2014/main" id="{A49B1AF2-21EF-547E-6A55-32350F894AC2}"/>
              </a:ext>
            </a:extLst>
          </p:cNvPr>
          <p:cNvSpPr/>
          <p:nvPr/>
        </p:nvSpPr>
        <p:spPr>
          <a:xfrm>
            <a:off x="6763064" y="3681213"/>
            <a:ext cx="602776" cy="1711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数据采集</a:t>
            </a:r>
          </a:p>
        </p:txBody>
      </p:sp>
      <p:sp>
        <p:nvSpPr>
          <p:cNvPr id="74" name="矩形 73">
            <a:extLst>
              <a:ext uri="{FF2B5EF4-FFF2-40B4-BE49-F238E27FC236}">
                <a16:creationId xmlns:a16="http://schemas.microsoft.com/office/drawing/2014/main" id="{DC2756A1-13F8-5B8D-4533-95DDAC742A58}"/>
              </a:ext>
            </a:extLst>
          </p:cNvPr>
          <p:cNvSpPr/>
          <p:nvPr/>
        </p:nvSpPr>
        <p:spPr>
          <a:xfrm>
            <a:off x="7464211" y="3681213"/>
            <a:ext cx="602776" cy="1711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维度模型</a:t>
            </a:r>
          </a:p>
        </p:txBody>
      </p:sp>
      <p:sp>
        <p:nvSpPr>
          <p:cNvPr id="75" name="矩形 74">
            <a:extLst>
              <a:ext uri="{FF2B5EF4-FFF2-40B4-BE49-F238E27FC236}">
                <a16:creationId xmlns:a16="http://schemas.microsoft.com/office/drawing/2014/main" id="{B810FF61-9634-585A-A30E-747FFF90471F}"/>
              </a:ext>
            </a:extLst>
          </p:cNvPr>
          <p:cNvSpPr/>
          <p:nvPr/>
        </p:nvSpPr>
        <p:spPr>
          <a:xfrm>
            <a:off x="8152542" y="3681213"/>
            <a:ext cx="602776" cy="1711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数据校验</a:t>
            </a:r>
          </a:p>
        </p:txBody>
      </p:sp>
      <p:sp>
        <p:nvSpPr>
          <p:cNvPr id="76" name="矩形 75">
            <a:extLst>
              <a:ext uri="{FF2B5EF4-FFF2-40B4-BE49-F238E27FC236}">
                <a16:creationId xmlns:a16="http://schemas.microsoft.com/office/drawing/2014/main" id="{9335B279-4F9C-A57C-A499-5BD9E0879617}"/>
              </a:ext>
            </a:extLst>
          </p:cNvPr>
          <p:cNvSpPr/>
          <p:nvPr/>
        </p:nvSpPr>
        <p:spPr>
          <a:xfrm>
            <a:off x="8850645" y="3681212"/>
            <a:ext cx="607322" cy="171126"/>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对账管理</a:t>
            </a:r>
          </a:p>
        </p:txBody>
      </p:sp>
      <p:sp>
        <p:nvSpPr>
          <p:cNvPr id="77" name="矩形 76">
            <a:extLst>
              <a:ext uri="{FF2B5EF4-FFF2-40B4-BE49-F238E27FC236}">
                <a16:creationId xmlns:a16="http://schemas.microsoft.com/office/drawing/2014/main" id="{C53AE0FD-DF3C-8C5F-68D4-60F8BB6FF4F4}"/>
              </a:ext>
            </a:extLst>
          </p:cNvPr>
          <p:cNvSpPr/>
          <p:nvPr/>
        </p:nvSpPr>
        <p:spPr>
          <a:xfrm>
            <a:off x="9568924" y="3681212"/>
            <a:ext cx="691667" cy="171126"/>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调整及抵销</a:t>
            </a:r>
          </a:p>
        </p:txBody>
      </p:sp>
      <p:sp>
        <p:nvSpPr>
          <p:cNvPr id="78" name="矩形 77">
            <a:extLst>
              <a:ext uri="{FF2B5EF4-FFF2-40B4-BE49-F238E27FC236}">
                <a16:creationId xmlns:a16="http://schemas.microsoft.com/office/drawing/2014/main" id="{6E811B9B-5429-1DF0-EA9F-B0B6474D0A41}"/>
              </a:ext>
            </a:extLst>
          </p:cNvPr>
          <p:cNvSpPr/>
          <p:nvPr/>
        </p:nvSpPr>
        <p:spPr>
          <a:xfrm>
            <a:off x="6828572" y="4844915"/>
            <a:ext cx="1644023"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SAP</a:t>
            </a:r>
            <a:endPar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79" name="矩形 78">
            <a:extLst>
              <a:ext uri="{FF2B5EF4-FFF2-40B4-BE49-F238E27FC236}">
                <a16:creationId xmlns:a16="http://schemas.microsoft.com/office/drawing/2014/main" id="{36BF4662-DF02-F6C9-E5C7-8E4B2562D31B}"/>
              </a:ext>
            </a:extLst>
          </p:cNvPr>
          <p:cNvSpPr/>
          <p:nvPr/>
        </p:nvSpPr>
        <p:spPr>
          <a:xfrm>
            <a:off x="8583454" y="4838619"/>
            <a:ext cx="1682040"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手工</a:t>
            </a:r>
          </a:p>
        </p:txBody>
      </p:sp>
      <p:sp>
        <p:nvSpPr>
          <p:cNvPr id="80" name="矩形 79">
            <a:extLst>
              <a:ext uri="{FF2B5EF4-FFF2-40B4-BE49-F238E27FC236}">
                <a16:creationId xmlns:a16="http://schemas.microsoft.com/office/drawing/2014/main" id="{53CB60D2-ECAC-9CE6-97C0-575FD9253856}"/>
              </a:ext>
            </a:extLst>
          </p:cNvPr>
          <p:cNvSpPr/>
          <p:nvPr/>
        </p:nvSpPr>
        <p:spPr>
          <a:xfrm>
            <a:off x="6825962" y="4274747"/>
            <a:ext cx="834470"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合并会计科目</a:t>
            </a:r>
          </a:p>
        </p:txBody>
      </p:sp>
      <p:sp>
        <p:nvSpPr>
          <p:cNvPr id="81" name="矩形 80">
            <a:extLst>
              <a:ext uri="{FF2B5EF4-FFF2-40B4-BE49-F238E27FC236}">
                <a16:creationId xmlns:a16="http://schemas.microsoft.com/office/drawing/2014/main" id="{6BBD68B6-FDF3-C50F-CEB7-8D57C52BD2A9}"/>
              </a:ext>
            </a:extLst>
          </p:cNvPr>
          <p:cNvSpPr/>
          <p:nvPr/>
        </p:nvSpPr>
        <p:spPr>
          <a:xfrm>
            <a:off x="7769764" y="4274747"/>
            <a:ext cx="804842"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客商</a:t>
            </a:r>
            <a:r>
              <a:rPr kumimoji="0" lang="en-US" altLang="zh-CN"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a:t>
            </a: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关联方</a:t>
            </a:r>
          </a:p>
        </p:txBody>
      </p:sp>
      <p:sp>
        <p:nvSpPr>
          <p:cNvPr id="82" name="矩形 81">
            <a:extLst>
              <a:ext uri="{FF2B5EF4-FFF2-40B4-BE49-F238E27FC236}">
                <a16:creationId xmlns:a16="http://schemas.microsoft.com/office/drawing/2014/main" id="{805F6759-53B1-C867-231E-95902A6885F7}"/>
              </a:ext>
            </a:extLst>
          </p:cNvPr>
          <p:cNvSpPr/>
          <p:nvPr/>
        </p:nvSpPr>
        <p:spPr>
          <a:xfrm>
            <a:off x="8677870" y="4274747"/>
            <a:ext cx="756297"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公司架构</a:t>
            </a:r>
          </a:p>
        </p:txBody>
      </p:sp>
      <p:sp>
        <p:nvSpPr>
          <p:cNvPr id="83" name="矩形 82">
            <a:extLst>
              <a:ext uri="{FF2B5EF4-FFF2-40B4-BE49-F238E27FC236}">
                <a16:creationId xmlns:a16="http://schemas.microsoft.com/office/drawing/2014/main" id="{83B4B1B2-A06D-FF9F-BA03-55DCBE03917D}"/>
              </a:ext>
            </a:extLst>
          </p:cNvPr>
          <p:cNvSpPr/>
          <p:nvPr/>
        </p:nvSpPr>
        <p:spPr>
          <a:xfrm>
            <a:off x="9531404" y="4274747"/>
            <a:ext cx="731125" cy="174525"/>
          </a:xfrm>
          <a:prstGeom prst="rect">
            <a:avLst/>
          </a:prstGeom>
          <a:solidFill>
            <a:srgbClr val="FFFFFF"/>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其他辅助段</a:t>
            </a:r>
          </a:p>
        </p:txBody>
      </p:sp>
      <p:sp>
        <p:nvSpPr>
          <p:cNvPr id="84" name="矩形 83">
            <a:extLst>
              <a:ext uri="{FF2B5EF4-FFF2-40B4-BE49-F238E27FC236}">
                <a16:creationId xmlns:a16="http://schemas.microsoft.com/office/drawing/2014/main" id="{C5109D9F-1C3B-7D5E-889F-A56EBD3AE213}"/>
              </a:ext>
            </a:extLst>
          </p:cNvPr>
          <p:cNvSpPr/>
          <p:nvPr/>
        </p:nvSpPr>
        <p:spPr>
          <a:xfrm>
            <a:off x="7677636" y="3093447"/>
            <a:ext cx="713966" cy="171125"/>
          </a:xfrm>
          <a:prstGeom prst="rect">
            <a:avLst/>
          </a:prstGeom>
          <a:solidFill>
            <a:srgbClr val="EAEEFE"/>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台账表</a:t>
            </a:r>
          </a:p>
        </p:txBody>
      </p:sp>
      <p:sp>
        <p:nvSpPr>
          <p:cNvPr id="85" name="矩形 84">
            <a:extLst>
              <a:ext uri="{FF2B5EF4-FFF2-40B4-BE49-F238E27FC236}">
                <a16:creationId xmlns:a16="http://schemas.microsoft.com/office/drawing/2014/main" id="{7CE60B16-D85F-63F6-82E5-7D73D5D6EA09}"/>
              </a:ext>
            </a:extLst>
          </p:cNvPr>
          <p:cNvSpPr/>
          <p:nvPr/>
        </p:nvSpPr>
        <p:spPr>
          <a:xfrm>
            <a:off x="6913540" y="3093447"/>
            <a:ext cx="713966" cy="171125"/>
          </a:xfrm>
          <a:prstGeom prst="rect">
            <a:avLst/>
          </a:prstGeom>
          <a:solidFill>
            <a:srgbClr val="EAEEFE"/>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中间过程表</a:t>
            </a:r>
          </a:p>
        </p:txBody>
      </p:sp>
      <p:sp>
        <p:nvSpPr>
          <p:cNvPr id="86" name="文本框 85">
            <a:extLst>
              <a:ext uri="{FF2B5EF4-FFF2-40B4-BE49-F238E27FC236}">
                <a16:creationId xmlns:a16="http://schemas.microsoft.com/office/drawing/2014/main" id="{27C79041-DA0F-1D0E-12FE-F4AB3C14B47A}"/>
              </a:ext>
            </a:extLst>
          </p:cNvPr>
          <p:cNvSpPr txBox="1"/>
          <p:nvPr/>
        </p:nvSpPr>
        <p:spPr>
          <a:xfrm>
            <a:off x="7095924" y="2920268"/>
            <a:ext cx="1076261" cy="141576"/>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对内报告</a:t>
            </a:r>
          </a:p>
        </p:txBody>
      </p:sp>
      <p:sp>
        <p:nvSpPr>
          <p:cNvPr id="87" name="矩形 86">
            <a:extLst>
              <a:ext uri="{FF2B5EF4-FFF2-40B4-BE49-F238E27FC236}">
                <a16:creationId xmlns:a16="http://schemas.microsoft.com/office/drawing/2014/main" id="{B035964B-FEE1-6A39-1123-4EA255749844}"/>
              </a:ext>
            </a:extLst>
          </p:cNvPr>
          <p:cNvSpPr/>
          <p:nvPr/>
        </p:nvSpPr>
        <p:spPr>
          <a:xfrm>
            <a:off x="8688736" y="3093447"/>
            <a:ext cx="638250" cy="171125"/>
          </a:xfrm>
          <a:prstGeom prst="rect">
            <a:avLst/>
          </a:prstGeom>
          <a:solidFill>
            <a:srgbClr val="EAEEFE"/>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合并主表</a:t>
            </a:r>
          </a:p>
        </p:txBody>
      </p:sp>
      <p:sp>
        <p:nvSpPr>
          <p:cNvPr id="88" name="矩形 87">
            <a:extLst>
              <a:ext uri="{FF2B5EF4-FFF2-40B4-BE49-F238E27FC236}">
                <a16:creationId xmlns:a16="http://schemas.microsoft.com/office/drawing/2014/main" id="{0AFD1E3C-47C8-6720-4C00-E7B34EFB883D}"/>
              </a:ext>
            </a:extLst>
          </p:cNvPr>
          <p:cNvSpPr/>
          <p:nvPr/>
        </p:nvSpPr>
        <p:spPr>
          <a:xfrm>
            <a:off x="9458891" y="3093447"/>
            <a:ext cx="638250" cy="171125"/>
          </a:xfrm>
          <a:prstGeom prst="rect">
            <a:avLst/>
          </a:prstGeom>
          <a:solidFill>
            <a:srgbClr val="EAEEFE"/>
          </a:solidFill>
          <a:ln w="28575" cap="flat" cmpd="sng">
            <a:solidFill>
              <a:srgbClr val="FFFF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附注表单</a:t>
            </a:r>
            <a:endParaRPr kumimoji="0" lang="zh-CN" altLang="zh-CN"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89" name="文本框 88">
            <a:extLst>
              <a:ext uri="{FF2B5EF4-FFF2-40B4-BE49-F238E27FC236}">
                <a16:creationId xmlns:a16="http://schemas.microsoft.com/office/drawing/2014/main" id="{A9C9D33F-ADB1-4992-D560-DF30DC2F4C22}"/>
              </a:ext>
            </a:extLst>
          </p:cNvPr>
          <p:cNvSpPr txBox="1"/>
          <p:nvPr/>
        </p:nvSpPr>
        <p:spPr>
          <a:xfrm>
            <a:off x="8852716" y="2920268"/>
            <a:ext cx="1076261" cy="141577"/>
          </a:xfrm>
          <a:prstGeom prst="rect">
            <a:avLst/>
          </a:prstGeom>
          <a:noFill/>
        </p:spPr>
        <p:txBody>
          <a:bodyPr wrap="square" lIns="0" tIns="36576" rIns="0" bIns="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zh-CN" altLang="en-US" sz="8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对外报告</a:t>
            </a:r>
          </a:p>
        </p:txBody>
      </p:sp>
      <p:sp>
        <p:nvSpPr>
          <p:cNvPr id="100" name="矩形 99">
            <a:extLst>
              <a:ext uri="{FF2B5EF4-FFF2-40B4-BE49-F238E27FC236}">
                <a16:creationId xmlns:a16="http://schemas.microsoft.com/office/drawing/2014/main" id="{233539C8-A075-9538-254E-651202A6F83E}"/>
              </a:ext>
            </a:extLst>
          </p:cNvPr>
          <p:cNvSpPr/>
          <p:nvPr/>
        </p:nvSpPr>
        <p:spPr>
          <a:xfrm>
            <a:off x="5368545" y="4707390"/>
            <a:ext cx="831880" cy="293049"/>
          </a:xfrm>
          <a:prstGeom prst="rect">
            <a:avLst/>
          </a:prstGeom>
          <a:solidFill>
            <a:schemeClr val="tx2">
              <a:lumMod val="10000"/>
              <a:lumOff val="90000"/>
            </a:schemeClr>
          </a:solidFill>
          <a:ln w="9525" cap="flat" cmpd="sng">
            <a:solidFill>
              <a:srgbClr val="5555F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1200" cap="none" spc="0" normalizeH="0" baseline="0" noProof="0" dirty="0">
                <a:ln>
                  <a:noFill/>
                </a:ln>
                <a:solidFill>
                  <a:srgbClr val="191848">
                    <a:lumMod val="95000"/>
                    <a:lumOff val="5000"/>
                  </a:srgbClr>
                </a:solidFill>
                <a:effectLst/>
                <a:uLnTx/>
                <a:uFillTx/>
                <a:latin typeface="Microsoft YaHei" panose="020B0503020204020204" pitchFamily="34" charset="-122"/>
                <a:ea typeface="Microsoft YaHei" panose="020B0503020204020204" pitchFamily="34" charset="-122"/>
                <a:cs typeface="+mn-cs"/>
              </a:rPr>
              <a:t>数据源头</a:t>
            </a:r>
            <a:endPar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02" name="箭头: 下 100">
            <a:extLst>
              <a:ext uri="{FF2B5EF4-FFF2-40B4-BE49-F238E27FC236}">
                <a16:creationId xmlns:a16="http://schemas.microsoft.com/office/drawing/2014/main" id="{D2B906CD-3869-54D4-0140-4D07ECAC9314}"/>
              </a:ext>
            </a:extLst>
          </p:cNvPr>
          <p:cNvSpPr/>
          <p:nvPr/>
        </p:nvSpPr>
        <p:spPr>
          <a:xfrm rot="16200000">
            <a:off x="6353429" y="4730696"/>
            <a:ext cx="118837" cy="262598"/>
          </a:xfrm>
          <a:prstGeom prst="downArrow">
            <a:avLst/>
          </a:prstGeom>
          <a:solidFill>
            <a:srgbClr val="9FB4F7"/>
          </a:solidFill>
          <a:ln>
            <a:noFill/>
          </a:ln>
        </p:spPr>
        <p:txBody>
          <a:bodyPr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03" name="矩形 102">
            <a:extLst>
              <a:ext uri="{FF2B5EF4-FFF2-40B4-BE49-F238E27FC236}">
                <a16:creationId xmlns:a16="http://schemas.microsoft.com/office/drawing/2014/main" id="{B583DD23-13FA-126D-A4D9-8D2977FD3AAB}"/>
              </a:ext>
            </a:extLst>
          </p:cNvPr>
          <p:cNvSpPr/>
          <p:nvPr/>
        </p:nvSpPr>
        <p:spPr>
          <a:xfrm>
            <a:off x="5368545" y="3997742"/>
            <a:ext cx="831880" cy="251827"/>
          </a:xfrm>
          <a:prstGeom prst="rect">
            <a:avLst/>
          </a:prstGeom>
          <a:solidFill>
            <a:srgbClr val="9FB4F7"/>
          </a:solidFill>
          <a:ln w="9525" cap="flat" cmpd="sng">
            <a:solidFill>
              <a:srgbClr val="5555FF"/>
            </a:solidFill>
            <a:prstDash val="solid"/>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统一规范</a:t>
            </a:r>
          </a:p>
        </p:txBody>
      </p:sp>
      <p:sp>
        <p:nvSpPr>
          <p:cNvPr id="113" name="箭头: 下 100">
            <a:extLst>
              <a:ext uri="{FF2B5EF4-FFF2-40B4-BE49-F238E27FC236}">
                <a16:creationId xmlns:a16="http://schemas.microsoft.com/office/drawing/2014/main" id="{F9730A08-9F0F-D6BF-1FD8-6787A470D408}"/>
              </a:ext>
            </a:extLst>
          </p:cNvPr>
          <p:cNvSpPr/>
          <p:nvPr/>
        </p:nvSpPr>
        <p:spPr>
          <a:xfrm rot="16200000">
            <a:off x="6343388" y="4108346"/>
            <a:ext cx="118837" cy="262598"/>
          </a:xfrm>
          <a:prstGeom prst="downArrow">
            <a:avLst/>
          </a:prstGeom>
          <a:solidFill>
            <a:srgbClr val="9FB4F7"/>
          </a:solidFill>
          <a:ln>
            <a:solidFill>
              <a:schemeClr val="bg1">
                <a:lumMod val="85000"/>
              </a:schemeClr>
            </a:solidFill>
          </a:ln>
        </p:spPr>
        <p:txBody>
          <a:bodyPr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16" name="矩形 115">
            <a:extLst>
              <a:ext uri="{FF2B5EF4-FFF2-40B4-BE49-F238E27FC236}">
                <a16:creationId xmlns:a16="http://schemas.microsoft.com/office/drawing/2014/main" id="{EB51806B-75CD-B60C-6276-2A8E10E10238}"/>
              </a:ext>
            </a:extLst>
          </p:cNvPr>
          <p:cNvSpPr/>
          <p:nvPr/>
        </p:nvSpPr>
        <p:spPr>
          <a:xfrm>
            <a:off x="5368545" y="2920268"/>
            <a:ext cx="831880" cy="293049"/>
          </a:xfrm>
          <a:prstGeom prst="rect">
            <a:avLst/>
          </a:prstGeom>
          <a:solidFill>
            <a:srgbClr val="EAEEFE"/>
          </a:solidFill>
          <a:ln w="9525" cap="flat" cmpd="sng">
            <a:solidFill>
              <a:srgbClr val="5555FF"/>
            </a:solidFill>
            <a:prstDash val="solid"/>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000000"/>
                </a:solidFill>
                <a:effectLst/>
                <a:uLnTx/>
                <a:uFillTx/>
                <a:latin typeface="Microsoft YaHei" panose="020B0503020204020204" pitchFamily="34" charset="-122"/>
                <a:ea typeface="Microsoft YaHei" panose="020B0503020204020204" pitchFamily="34" charset="-122"/>
                <a:cs typeface="+mn-cs"/>
              </a:rPr>
              <a:t>报表结果展示</a:t>
            </a:r>
          </a:p>
        </p:txBody>
      </p:sp>
      <p:sp>
        <p:nvSpPr>
          <p:cNvPr id="118" name="箭头: 下 100">
            <a:extLst>
              <a:ext uri="{FF2B5EF4-FFF2-40B4-BE49-F238E27FC236}">
                <a16:creationId xmlns:a16="http://schemas.microsoft.com/office/drawing/2014/main" id="{2FA3115C-09D7-0DA2-75F3-6BC79AA1159B}"/>
              </a:ext>
            </a:extLst>
          </p:cNvPr>
          <p:cNvSpPr/>
          <p:nvPr/>
        </p:nvSpPr>
        <p:spPr>
          <a:xfrm rot="16200000">
            <a:off x="6336246" y="2952423"/>
            <a:ext cx="118837" cy="262598"/>
          </a:xfrm>
          <a:prstGeom prst="downArrow">
            <a:avLst/>
          </a:prstGeom>
          <a:solidFill>
            <a:srgbClr val="9FB4F7"/>
          </a:solidFill>
          <a:ln>
            <a:noFill/>
          </a:ln>
        </p:spPr>
        <p:txBody>
          <a:bodyPr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21" name="矩形 120">
            <a:extLst>
              <a:ext uri="{FF2B5EF4-FFF2-40B4-BE49-F238E27FC236}">
                <a16:creationId xmlns:a16="http://schemas.microsoft.com/office/drawing/2014/main" id="{3CEF6835-AFE7-127D-CDF0-387D7E2C7568}"/>
              </a:ext>
            </a:extLst>
          </p:cNvPr>
          <p:cNvSpPr/>
          <p:nvPr/>
        </p:nvSpPr>
        <p:spPr>
          <a:xfrm>
            <a:off x="5368545" y="3393708"/>
            <a:ext cx="831880" cy="504899"/>
          </a:xfrm>
          <a:prstGeom prst="rect">
            <a:avLst/>
          </a:prstGeom>
          <a:solidFill>
            <a:srgbClr val="5555FF"/>
          </a:solidFill>
          <a:ln w="9525" cap="flat" cmpd="sng">
            <a:solidFill>
              <a:srgbClr val="5555FF"/>
            </a:solidFill>
            <a:prstDash val="solid"/>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合并系统的功能架构</a:t>
            </a:r>
            <a:endParaRPr kumimoji="0" lang="zh-CN" altLang="zh-CN" sz="800" b="0" i="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endParaRPr>
          </a:p>
        </p:txBody>
      </p:sp>
      <p:sp>
        <p:nvSpPr>
          <p:cNvPr id="126" name="箭头: 下 100">
            <a:extLst>
              <a:ext uri="{FF2B5EF4-FFF2-40B4-BE49-F238E27FC236}">
                <a16:creationId xmlns:a16="http://schemas.microsoft.com/office/drawing/2014/main" id="{0DC27C65-0368-30FD-1E7C-D6399DA87819}"/>
              </a:ext>
            </a:extLst>
          </p:cNvPr>
          <p:cNvSpPr/>
          <p:nvPr/>
        </p:nvSpPr>
        <p:spPr>
          <a:xfrm rot="16200000">
            <a:off x="6339311" y="3547360"/>
            <a:ext cx="118837" cy="262598"/>
          </a:xfrm>
          <a:prstGeom prst="downArrow">
            <a:avLst/>
          </a:prstGeom>
          <a:solidFill>
            <a:srgbClr val="9FB4F7"/>
          </a:solidFill>
          <a:ln>
            <a:noFill/>
          </a:ln>
        </p:spPr>
        <p:txBody>
          <a:bodyPr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0" cap="none" spc="0" normalizeH="0" baseline="0" noProof="0">
              <a:ln>
                <a:noFill/>
              </a:ln>
              <a:solidFill>
                <a:srgbClr val="000000"/>
              </a:solidFill>
              <a:effectLst/>
              <a:uLnTx/>
              <a:uFillTx/>
              <a:latin typeface="Microsoft YaHei" panose="020B0503020204020204" pitchFamily="34" charset="-122"/>
              <a:ea typeface="Microsoft YaHei" panose="020B0503020204020204" pitchFamily="34" charset="-122"/>
              <a:cs typeface="+mn-cs"/>
            </a:endParaRPr>
          </a:p>
        </p:txBody>
      </p:sp>
      <p:sp>
        <p:nvSpPr>
          <p:cNvPr id="130" name="上箭头 10">
            <a:extLst>
              <a:ext uri="{FF2B5EF4-FFF2-40B4-BE49-F238E27FC236}">
                <a16:creationId xmlns:a16="http://schemas.microsoft.com/office/drawing/2014/main" id="{5B5D85C5-B5DF-D94F-3498-168CF69E46BD}"/>
              </a:ext>
            </a:extLst>
          </p:cNvPr>
          <p:cNvSpPr/>
          <p:nvPr/>
        </p:nvSpPr>
        <p:spPr>
          <a:xfrm>
            <a:off x="10416282" y="2557371"/>
            <a:ext cx="322454" cy="2525678"/>
          </a:xfrm>
          <a:prstGeom prst="upArrow">
            <a:avLst/>
          </a:prstGeom>
          <a:gradFill flip="none" rotWithShape="1">
            <a:gsLst>
              <a:gs pos="0">
                <a:srgbClr val="9FB4F7"/>
              </a:gs>
              <a:gs pos="100000">
                <a:srgbClr val="9FB4F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数据流向</a:t>
            </a:r>
          </a:p>
        </p:txBody>
      </p:sp>
      <p:sp>
        <p:nvSpPr>
          <p:cNvPr id="131" name="矩形 130">
            <a:extLst>
              <a:ext uri="{FF2B5EF4-FFF2-40B4-BE49-F238E27FC236}">
                <a16:creationId xmlns:a16="http://schemas.microsoft.com/office/drawing/2014/main" id="{ACC1F82D-C821-9E94-020A-0AB5CD797183}"/>
              </a:ext>
            </a:extLst>
          </p:cNvPr>
          <p:cNvSpPr/>
          <p:nvPr/>
        </p:nvSpPr>
        <p:spPr>
          <a:xfrm>
            <a:off x="5368545" y="4289556"/>
            <a:ext cx="831880" cy="239812"/>
          </a:xfrm>
          <a:prstGeom prst="rect">
            <a:avLst/>
          </a:prstGeom>
          <a:solidFill>
            <a:srgbClr val="9FB4F7"/>
          </a:solidFill>
          <a:ln w="9525" cap="flat" cmpd="sng">
            <a:solidFill>
              <a:srgbClr val="5555FF"/>
            </a:solidFill>
            <a:prstDash val="solid"/>
          </a:ln>
        </p:spPr>
        <p:txBody>
          <a:bodyPr vert="horz" wrap="square" lIns="91440" tIns="45720" rIns="91440" bIns="45720" numCol="1" spc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0" i="0" u="none" strike="noStrike" kern="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合并要求</a:t>
            </a:r>
          </a:p>
        </p:txBody>
      </p:sp>
      <p:sp>
        <p:nvSpPr>
          <p:cNvPr id="132" name="剪去单角的矩形 103">
            <a:extLst>
              <a:ext uri="{FF2B5EF4-FFF2-40B4-BE49-F238E27FC236}">
                <a16:creationId xmlns:a16="http://schemas.microsoft.com/office/drawing/2014/main" id="{6F4A995D-BE64-3787-47AB-EFAB729ED54C}"/>
              </a:ext>
            </a:extLst>
          </p:cNvPr>
          <p:cNvSpPr/>
          <p:nvPr/>
        </p:nvSpPr>
        <p:spPr>
          <a:xfrm>
            <a:off x="6541001" y="2659773"/>
            <a:ext cx="458966" cy="151958"/>
          </a:xfrm>
          <a:prstGeom prst="snip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Step 4</a:t>
            </a:r>
            <a:endParaRPr kumimoji="1" lang="zh-CN" altLang="en-US"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endParaRPr>
          </a:p>
        </p:txBody>
      </p:sp>
      <p:sp>
        <p:nvSpPr>
          <p:cNvPr id="133" name="剪去单角的矩形 104">
            <a:extLst>
              <a:ext uri="{FF2B5EF4-FFF2-40B4-BE49-F238E27FC236}">
                <a16:creationId xmlns:a16="http://schemas.microsoft.com/office/drawing/2014/main" id="{C33D49B3-CDA2-710E-7CA9-E9C29D78F463}"/>
              </a:ext>
            </a:extLst>
          </p:cNvPr>
          <p:cNvSpPr/>
          <p:nvPr/>
        </p:nvSpPr>
        <p:spPr>
          <a:xfrm>
            <a:off x="6541001" y="3367928"/>
            <a:ext cx="458966" cy="151958"/>
          </a:xfrm>
          <a:prstGeom prst="snip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Step 3</a:t>
            </a:r>
            <a:endParaRPr kumimoji="1" lang="zh-CN" altLang="en-US"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endParaRPr>
          </a:p>
        </p:txBody>
      </p:sp>
      <p:sp>
        <p:nvSpPr>
          <p:cNvPr id="134" name="剪去单角的矩形 105">
            <a:extLst>
              <a:ext uri="{FF2B5EF4-FFF2-40B4-BE49-F238E27FC236}">
                <a16:creationId xmlns:a16="http://schemas.microsoft.com/office/drawing/2014/main" id="{AB2F948D-395C-BC8B-7839-06BD902C1CF5}"/>
              </a:ext>
            </a:extLst>
          </p:cNvPr>
          <p:cNvSpPr/>
          <p:nvPr/>
        </p:nvSpPr>
        <p:spPr>
          <a:xfrm>
            <a:off x="6541001" y="4005614"/>
            <a:ext cx="458966" cy="151958"/>
          </a:xfrm>
          <a:prstGeom prst="snip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Step 2</a:t>
            </a:r>
            <a:endParaRPr kumimoji="1" lang="zh-CN" altLang="en-US"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endParaRPr>
          </a:p>
        </p:txBody>
      </p:sp>
      <p:sp>
        <p:nvSpPr>
          <p:cNvPr id="135" name="剪去单角的矩形 106">
            <a:extLst>
              <a:ext uri="{FF2B5EF4-FFF2-40B4-BE49-F238E27FC236}">
                <a16:creationId xmlns:a16="http://schemas.microsoft.com/office/drawing/2014/main" id="{AD8FA35A-D4A0-17F8-1D05-6DF503650394}"/>
              </a:ext>
            </a:extLst>
          </p:cNvPr>
          <p:cNvSpPr/>
          <p:nvPr/>
        </p:nvSpPr>
        <p:spPr>
          <a:xfrm>
            <a:off x="6541001" y="4597758"/>
            <a:ext cx="458966" cy="151958"/>
          </a:xfrm>
          <a:prstGeom prst="snip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Step 1</a:t>
            </a:r>
            <a:endParaRPr kumimoji="1" lang="zh-CN" altLang="en-US" sz="6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endParaRPr>
          </a:p>
        </p:txBody>
      </p:sp>
      <p:sp>
        <p:nvSpPr>
          <p:cNvPr id="136" name="左箭头 107">
            <a:extLst>
              <a:ext uri="{FF2B5EF4-FFF2-40B4-BE49-F238E27FC236}">
                <a16:creationId xmlns:a16="http://schemas.microsoft.com/office/drawing/2014/main" id="{1E4EA4D0-DDF9-A65A-DEC1-4A93B009BA94}"/>
              </a:ext>
            </a:extLst>
          </p:cNvPr>
          <p:cNvSpPr/>
          <p:nvPr/>
        </p:nvSpPr>
        <p:spPr>
          <a:xfrm>
            <a:off x="10843549" y="2852984"/>
            <a:ext cx="704285" cy="167659"/>
          </a:xfrm>
          <a:prstGeom prst="leftArrow">
            <a:avLst>
              <a:gd name="adj1" fmla="val 100000"/>
              <a:gd name="adj2" fmla="val 50000"/>
            </a:avLst>
          </a:prstGeom>
          <a:solidFill>
            <a:srgbClr val="EAEEFE"/>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统一格式</a:t>
            </a:r>
          </a:p>
        </p:txBody>
      </p:sp>
      <p:sp>
        <p:nvSpPr>
          <p:cNvPr id="137" name="左箭头 108">
            <a:extLst>
              <a:ext uri="{FF2B5EF4-FFF2-40B4-BE49-F238E27FC236}">
                <a16:creationId xmlns:a16="http://schemas.microsoft.com/office/drawing/2014/main" id="{65BEF587-36F9-9CC5-A7B2-A96B83637C55}"/>
              </a:ext>
            </a:extLst>
          </p:cNvPr>
          <p:cNvSpPr/>
          <p:nvPr/>
        </p:nvSpPr>
        <p:spPr>
          <a:xfrm>
            <a:off x="10843549" y="3064761"/>
            <a:ext cx="704285" cy="167659"/>
          </a:xfrm>
          <a:prstGeom prst="leftArrow">
            <a:avLst>
              <a:gd name="adj1" fmla="val 100000"/>
              <a:gd name="adj2" fmla="val 50000"/>
            </a:avLst>
          </a:prstGeom>
          <a:solidFill>
            <a:srgbClr val="EAEEFE"/>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统一输出</a:t>
            </a:r>
          </a:p>
        </p:txBody>
      </p:sp>
      <p:sp>
        <p:nvSpPr>
          <p:cNvPr id="138" name="左箭头 111">
            <a:extLst>
              <a:ext uri="{FF2B5EF4-FFF2-40B4-BE49-F238E27FC236}">
                <a16:creationId xmlns:a16="http://schemas.microsoft.com/office/drawing/2014/main" id="{0D31402A-BAB6-E7C4-F4F5-82FAAF006B03}"/>
              </a:ext>
            </a:extLst>
          </p:cNvPr>
          <p:cNvSpPr/>
          <p:nvPr/>
        </p:nvSpPr>
        <p:spPr>
          <a:xfrm>
            <a:off x="10843549" y="3374682"/>
            <a:ext cx="704285" cy="167659"/>
          </a:xfrm>
          <a:prstGeom prst="leftArrow">
            <a:avLst>
              <a:gd name="adj1" fmla="val 100000"/>
              <a:gd name="adj2" fmla="val 50000"/>
            </a:avLst>
          </a:prstGeom>
          <a:solidFill>
            <a:srgbClr val="5555FF"/>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统一流程</a:t>
            </a:r>
          </a:p>
        </p:txBody>
      </p:sp>
      <p:sp>
        <p:nvSpPr>
          <p:cNvPr id="139" name="左箭头 113">
            <a:extLst>
              <a:ext uri="{FF2B5EF4-FFF2-40B4-BE49-F238E27FC236}">
                <a16:creationId xmlns:a16="http://schemas.microsoft.com/office/drawing/2014/main" id="{AA44265C-22DC-B938-7D0C-2413C898D052}"/>
              </a:ext>
            </a:extLst>
          </p:cNvPr>
          <p:cNvSpPr/>
          <p:nvPr/>
        </p:nvSpPr>
        <p:spPr>
          <a:xfrm>
            <a:off x="10843549" y="3573832"/>
            <a:ext cx="704285" cy="167659"/>
          </a:xfrm>
          <a:prstGeom prst="leftArrow">
            <a:avLst>
              <a:gd name="adj1" fmla="val 100000"/>
              <a:gd name="adj2" fmla="val 50000"/>
            </a:avLst>
          </a:prstGeom>
          <a:solidFill>
            <a:srgbClr val="5555FF"/>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统一抵消</a:t>
            </a:r>
          </a:p>
        </p:txBody>
      </p:sp>
      <p:sp>
        <p:nvSpPr>
          <p:cNvPr id="140" name="左箭头 114">
            <a:extLst>
              <a:ext uri="{FF2B5EF4-FFF2-40B4-BE49-F238E27FC236}">
                <a16:creationId xmlns:a16="http://schemas.microsoft.com/office/drawing/2014/main" id="{372BDD60-A32E-150D-943F-FA2DC7645550}"/>
              </a:ext>
            </a:extLst>
          </p:cNvPr>
          <p:cNvSpPr/>
          <p:nvPr/>
        </p:nvSpPr>
        <p:spPr>
          <a:xfrm>
            <a:off x="10843549" y="3773406"/>
            <a:ext cx="704285" cy="167659"/>
          </a:xfrm>
          <a:prstGeom prst="leftArrow">
            <a:avLst>
              <a:gd name="adj1" fmla="val 100000"/>
              <a:gd name="adj2" fmla="val 50000"/>
            </a:avLst>
          </a:prstGeom>
          <a:solidFill>
            <a:srgbClr val="5555FF"/>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统一对账</a:t>
            </a:r>
          </a:p>
        </p:txBody>
      </p:sp>
      <p:sp>
        <p:nvSpPr>
          <p:cNvPr id="141" name="左箭头 116">
            <a:extLst>
              <a:ext uri="{FF2B5EF4-FFF2-40B4-BE49-F238E27FC236}">
                <a16:creationId xmlns:a16="http://schemas.microsoft.com/office/drawing/2014/main" id="{82AA9152-57F5-2895-89E3-FD4ED85B0617}"/>
              </a:ext>
            </a:extLst>
          </p:cNvPr>
          <p:cNvSpPr/>
          <p:nvPr/>
        </p:nvSpPr>
        <p:spPr>
          <a:xfrm>
            <a:off x="10843549" y="4024962"/>
            <a:ext cx="704285" cy="167659"/>
          </a:xfrm>
          <a:prstGeom prst="leftArrow">
            <a:avLst>
              <a:gd name="adj1" fmla="val 100000"/>
              <a:gd name="adj2" fmla="val 50000"/>
            </a:avLst>
          </a:prstGeom>
          <a:solidFill>
            <a:srgbClr val="9FB4F7"/>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统一架构</a:t>
            </a:r>
          </a:p>
        </p:txBody>
      </p:sp>
      <p:sp>
        <p:nvSpPr>
          <p:cNvPr id="142" name="左箭头 118">
            <a:extLst>
              <a:ext uri="{FF2B5EF4-FFF2-40B4-BE49-F238E27FC236}">
                <a16:creationId xmlns:a16="http://schemas.microsoft.com/office/drawing/2014/main" id="{89B46C5A-11C9-31BC-9C3E-9CBC3CE0ECC9}"/>
              </a:ext>
            </a:extLst>
          </p:cNvPr>
          <p:cNvSpPr/>
          <p:nvPr/>
        </p:nvSpPr>
        <p:spPr>
          <a:xfrm>
            <a:off x="10843549" y="4236739"/>
            <a:ext cx="704285" cy="167659"/>
          </a:xfrm>
          <a:prstGeom prst="leftArrow">
            <a:avLst>
              <a:gd name="adj1" fmla="val 100000"/>
              <a:gd name="adj2" fmla="val 50000"/>
            </a:avLst>
          </a:prstGeom>
          <a:solidFill>
            <a:srgbClr val="9FB4F7"/>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统一输入</a:t>
            </a:r>
          </a:p>
        </p:txBody>
      </p:sp>
      <p:sp>
        <p:nvSpPr>
          <p:cNvPr id="143" name="左箭头 126">
            <a:extLst>
              <a:ext uri="{FF2B5EF4-FFF2-40B4-BE49-F238E27FC236}">
                <a16:creationId xmlns:a16="http://schemas.microsoft.com/office/drawing/2014/main" id="{5280E501-1894-9852-A289-48A1CD820DC9}"/>
              </a:ext>
            </a:extLst>
          </p:cNvPr>
          <p:cNvSpPr/>
          <p:nvPr/>
        </p:nvSpPr>
        <p:spPr>
          <a:xfrm>
            <a:off x="10843549" y="4442801"/>
            <a:ext cx="704285" cy="167659"/>
          </a:xfrm>
          <a:prstGeom prst="leftArrow">
            <a:avLst>
              <a:gd name="adj1" fmla="val 100000"/>
              <a:gd name="adj2" fmla="val 50000"/>
            </a:avLst>
          </a:prstGeom>
          <a:solidFill>
            <a:srgbClr val="9FB4F7"/>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FCFAFF"/>
                </a:solidFill>
                <a:effectLst/>
                <a:uLnTx/>
                <a:uFillTx/>
                <a:latin typeface="Microsoft YaHei" panose="020B0503020204020204" pitchFamily="34" charset="-122"/>
                <a:ea typeface="Microsoft YaHei" panose="020B0503020204020204" pitchFamily="34" charset="-122"/>
                <a:cs typeface="+mn-cs"/>
              </a:rPr>
              <a:t>统一标准</a:t>
            </a:r>
          </a:p>
        </p:txBody>
      </p:sp>
      <p:sp>
        <p:nvSpPr>
          <p:cNvPr id="144" name="左箭头 127">
            <a:extLst>
              <a:ext uri="{FF2B5EF4-FFF2-40B4-BE49-F238E27FC236}">
                <a16:creationId xmlns:a16="http://schemas.microsoft.com/office/drawing/2014/main" id="{B32E09F6-5134-D59A-4B00-231652992DDB}"/>
              </a:ext>
            </a:extLst>
          </p:cNvPr>
          <p:cNvSpPr/>
          <p:nvPr/>
        </p:nvSpPr>
        <p:spPr>
          <a:xfrm>
            <a:off x="10843549" y="4681784"/>
            <a:ext cx="704285" cy="167659"/>
          </a:xfrm>
          <a:prstGeom prst="leftArrow">
            <a:avLst>
              <a:gd name="adj1" fmla="val 100000"/>
              <a:gd name="adj2" fmla="val 50000"/>
            </a:avLst>
          </a:prstGeom>
          <a:solidFill>
            <a:srgbClr val="DCEBF8"/>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统一系统</a:t>
            </a:r>
          </a:p>
        </p:txBody>
      </p:sp>
      <p:sp>
        <p:nvSpPr>
          <p:cNvPr id="145" name="左箭头 128">
            <a:extLst>
              <a:ext uri="{FF2B5EF4-FFF2-40B4-BE49-F238E27FC236}">
                <a16:creationId xmlns:a16="http://schemas.microsoft.com/office/drawing/2014/main" id="{41A0066F-B266-FE0B-1FA5-6EA148F1D3C6}"/>
              </a:ext>
            </a:extLst>
          </p:cNvPr>
          <p:cNvSpPr/>
          <p:nvPr/>
        </p:nvSpPr>
        <p:spPr>
          <a:xfrm>
            <a:off x="10843549" y="4893561"/>
            <a:ext cx="704285" cy="167659"/>
          </a:xfrm>
          <a:prstGeom prst="leftArrow">
            <a:avLst>
              <a:gd name="adj1" fmla="val 100000"/>
              <a:gd name="adj2" fmla="val 50000"/>
            </a:avLst>
          </a:prstGeom>
          <a:solidFill>
            <a:srgbClr val="DCEBF8"/>
          </a:solidFill>
          <a:ln w="12700">
            <a:solidFill>
              <a:srgbClr val="5555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700" b="0" i="0" u="none" strike="noStrike" kern="1200" cap="none" spc="0" normalizeH="0" baseline="0" noProof="0" dirty="0">
                <a:ln>
                  <a:noFill/>
                </a:ln>
                <a:solidFill>
                  <a:srgbClr val="191848"/>
                </a:solidFill>
                <a:effectLst/>
                <a:uLnTx/>
                <a:uFillTx/>
                <a:latin typeface="Microsoft YaHei" panose="020B0503020204020204" pitchFamily="34" charset="-122"/>
                <a:ea typeface="Microsoft YaHei" panose="020B0503020204020204" pitchFamily="34" charset="-122"/>
                <a:cs typeface="+mn-cs"/>
              </a:rPr>
              <a:t>统一集成</a:t>
            </a:r>
          </a:p>
        </p:txBody>
      </p:sp>
    </p:spTree>
    <p:extLst>
      <p:ext uri="{BB962C8B-B14F-4D97-AF65-F5344CB8AC3E}">
        <p14:creationId xmlns:p14="http://schemas.microsoft.com/office/powerpoint/2010/main" val="885313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3_1"/>
  <p:tag name="KSO_WM_UNIT_ID" val="diagram20231486_5*n_h_h_a*1_2_3_1"/>
  <p:tag name="KSO_WM_TEMPLATE_CATEGORY" val="diagram"/>
  <p:tag name="KSO_WM_TEMPLATE_INDEX" val="20231486"/>
  <p:tag name="KSO_WM_UNIT_LAYERLEVEL" val="1_1_1_1"/>
  <p:tag name="KSO_WM_TAG_VERSION" val="3.0"/>
  <p:tag name="KSO_WM_UNIT_ISCONTENTSTITLE" val="0"/>
  <p:tag name="KSO_WM_UNIT_ISNUMDGMTITLE" val="0"/>
  <p:tag name="KSO_WM_UNIT_NOCLEAR" val="0"/>
  <p:tag name="KSO_WM_DIAGRAM_VERSION" val="3"/>
  <p:tag name="KSO_WM_UNIT_VALUE" val="18"/>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quot;colorType&quot;:1,&quot;foreColorIndex&quot;:6,&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UNIT_TEXT_FILL_FORE_SCHEMECOLOR_INDEX" val="1"/>
  <p:tag name="KSO_WM_UNIT_TEXT_FILL_TYPE" val="1"/>
  <p:tag name="KSO_WM_UNIT_PRESET_TEXT" val="项标题"/>
  <p:tag name="KSO_WM_UNIT_USESOURCEFORMAT_APPLY" val="1"/>
</p:tagLst>
</file>

<file path=ppt/tags/tag22.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2"/>
  <p:tag name="KSO_WM_UNIT_ID" val="diagram20231486_5*n_h_h_i*1_2_3_2"/>
  <p:tag name="KSO_WM_TEMPLATE_CATEGORY" val="diagram"/>
  <p:tag name="KSO_WM_TEMPLATE_INDEX" val="20231486"/>
  <p:tag name="KSO_WM_UNIT_LAYERLEVEL" val="1_1_1_1"/>
  <p:tag name="KSO_WM_TAG_VERSION" val="3.0"/>
  <p:tag name="KSO_WM_UNIT_LINE_FORE_SCHEMECOLOR_INDEX_BRIGHTNESS" val="0.8"/>
  <p:tag name="KSO_WM_UNIT_LINE_FILL_TYPE" val="2"/>
  <p:tag name="KSO_WM_UNIT_SUBTYPE" val="d"/>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800000011920929,&quot;colorType&quot;:1,&quot;foreColorIndex&quot;:5,&quot;transparency&quot;:0},&quot;type&quot;:1},&quot;glow&quot;:{&quot;colorType&quot;:0},&quot;line&quot;:{&quot;solidLine&quot;:{&quot;brightness&quot;:0.800000011920929,&quot;colorType&quot;:1,&quot;foreColorIndex&quot;:6,&quot;transparency&quot;:0},&quot;type&quot;:1},&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UNIT_LINE_FORE_SCHEMECOLOR_INDEX" val="6"/>
  <p:tag name="KSO_WM_UNIT_TEXT_FILL_FORE_SCHEMECOLOR_INDEX" val="1"/>
  <p:tag name="KSO_WM_UNIT_TEXT_FILL_TYPE" val="1"/>
  <p:tag name="KSO_WM_UNIT_PRESET_TEXT" val="3"/>
  <p:tag name="KSO_WM_UNIT_USESOURCEFORMAT_APPLY" val="1"/>
</p:tagLst>
</file>

<file path=ppt/tags/tag23.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1_1"/>
  <p:tag name="KSO_WM_UNIT_ID" val="diagram20231486_5*n_h_h_a*1_2_1_1"/>
  <p:tag name="KSO_WM_TEMPLATE_CATEGORY" val="diagram"/>
  <p:tag name="KSO_WM_TEMPLATE_INDEX" val="20231486"/>
  <p:tag name="KSO_WM_UNIT_LAYERLEVEL" val="1_1_1_1"/>
  <p:tag name="KSO_WM_TAG_VERSION" val="3.0"/>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quot;colorType&quot;:1,&quot;foreColorIndex&quot;:6,&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
  <p:tag name="KSO_WM_UNIT_FILL_TYPE" val="1"/>
  <p:tag name="KSO_WM_UNIT_FILL_FORE_SCHEMECOLOR_INDEX" val="6"/>
  <p:tag name="KSO_WM_UNIT_FILL_FORE_SCHEMECOLOR_INDEX_BRIGHTNESS" val="0"/>
  <p:tag name="KSO_WM_UNIT_TEXT_FILL_FORE_SCHEMECOLOR_INDEX" val="1"/>
  <p:tag name="KSO_WM_UNIT_TEXT_FILL_TYPE" val="1"/>
  <p:tag name="KSO_WM_UNIT_PRESET_TEXT" val="项标题"/>
  <p:tag name="KSO_WM_UNIT_USESOURCEFORMAT_APPLY" val="1"/>
</p:tagLst>
</file>

<file path=ppt/tags/tag24.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1486_5*n_h_h_i*1_2_1_2"/>
  <p:tag name="KSO_WM_TEMPLATE_CATEGORY" val="diagram"/>
  <p:tag name="KSO_WM_TEMPLATE_INDEX" val="20231486"/>
  <p:tag name="KSO_WM_UNIT_LAYERLEVEL" val="1_1_1_1"/>
  <p:tag name="KSO_WM_TAG_VERSION" val="3.0"/>
  <p:tag name="KSO_WM_UNIT_SUBTYPE" val="d"/>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800000011920929,&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UNIT_TEXT_FILL_FORE_SCHEMECOLOR_INDEX" val="1"/>
  <p:tag name="KSO_WM_UNIT_TEXT_FILL_TYPE" val="1"/>
  <p:tag name="KSO_WM_UNIT_PRESET_TEXT" val="1"/>
  <p:tag name="KSO_WM_UNIT_USESOURCEFORMAT_APPLY" val="1"/>
</p:tagLst>
</file>

<file path=ppt/tags/tag25.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2_1"/>
  <p:tag name="KSO_WM_UNIT_ID" val="diagram20231486_5*n_h_h_a*1_2_2_1"/>
  <p:tag name="KSO_WM_TEMPLATE_CATEGORY" val="diagram"/>
  <p:tag name="KSO_WM_TEMPLATE_INDEX" val="20231486"/>
  <p:tag name="KSO_WM_UNIT_LAYERLEVEL" val="1_1_1_1"/>
  <p:tag name="KSO_WM_TAG_VERSION" val="3.0"/>
  <p:tag name="KSO_WM_UNIT_ISCONTENTSTITLE" val="0"/>
  <p:tag name="KSO_WM_UNIT_ISNUMDGMTITLE" val="0"/>
  <p:tag name="KSO_WM_UNIT_NOCLEAR" val="0"/>
  <p:tag name="KSO_WM_DIAGRAM_VERSION" val="3"/>
  <p:tag name="KSO_WM_UNIT_VALUE" val="18"/>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UNIT_PRESET_TEXT" val="项标题"/>
  <p:tag name="KSO_WM_UNIT_USESOURCEFORMAT_APPLY" val="1"/>
</p:tagLst>
</file>

<file path=ppt/tags/tag26.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1486_5*n_h_h_i*1_2_2_2"/>
  <p:tag name="KSO_WM_TEMPLATE_CATEGORY" val="diagram"/>
  <p:tag name="KSO_WM_TEMPLATE_INDEX" val="20231486"/>
  <p:tag name="KSO_WM_UNIT_LAYERLEVEL" val="1_1_1_1"/>
  <p:tag name="KSO_WM_TAG_VERSION" val="3.0"/>
  <p:tag name="KSO_WM_UNIT_SUBTYPE" val="d"/>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800000011920929,&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UNIT_TEXT_FILL_FORE_SCHEMECOLOR_INDEX" val="1"/>
  <p:tag name="KSO_WM_UNIT_TEXT_FILL_TYPE" val="1"/>
  <p:tag name="KSO_WM_UNIT_PRESET_TEXT" val="2"/>
  <p:tag name="KSO_WM_UNIT_USESOURCEFORMAT_APPLY" val="1"/>
</p:tagLst>
</file>

<file path=ppt/tags/tag27.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5_1"/>
  <p:tag name="KSO_WM_UNIT_ID" val="diagram20231486_5*n_h_h_a*1_2_5_1"/>
  <p:tag name="KSO_WM_TEMPLATE_CATEGORY" val="diagram"/>
  <p:tag name="KSO_WM_TEMPLATE_INDEX" val="20231486"/>
  <p:tag name="KSO_WM_UNIT_LAYERLEVEL" val="1_1_1_1"/>
  <p:tag name="KSO_WM_TAG_VERSION" val="3.0"/>
  <p:tag name="KSO_WM_UNIT_ISCONTENTSTITLE" val="0"/>
  <p:tag name="KSO_WM_UNIT_ISNUMDGMTITLE" val="0"/>
  <p:tag name="KSO_WM_UNIT_NOCLEAR" val="0"/>
  <p:tag name="KSO_WM_DIAGRAM_VERSION" val="3"/>
  <p:tag name="KSO_WM_UNIT_VALUE" val="18"/>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quot;colorType&quot;:1,&quot;foreColorIndex&quot;:6,&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UNIT_TEXT_FILL_FORE_SCHEMECOLOR_INDEX" val="1"/>
  <p:tag name="KSO_WM_UNIT_TEXT_FILL_TYPE" val="1"/>
  <p:tag name="KSO_WM_UNIT_PRESET_TEXT" val="项标题"/>
  <p:tag name="KSO_WM_UNIT_USESOURCEFORMAT_APPLY" val="1"/>
</p:tagLst>
</file>

<file path=ppt/tags/tag28.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5_2"/>
  <p:tag name="KSO_WM_UNIT_ID" val="diagram20231486_5*n_h_h_i*1_2_5_2"/>
  <p:tag name="KSO_WM_TEMPLATE_CATEGORY" val="diagram"/>
  <p:tag name="KSO_WM_TEMPLATE_INDEX" val="20231486"/>
  <p:tag name="KSO_WM_UNIT_LAYERLEVEL" val="1_1_1_1"/>
  <p:tag name="KSO_WM_TAG_VERSION" val="3.0"/>
  <p:tag name="KSO_WM_UNIT_SUBTYPE" val="d"/>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800000011920929,&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UNIT_TEXT_FILL_FORE_SCHEMECOLOR_INDEX" val="1"/>
  <p:tag name="KSO_WM_UNIT_TEXT_FILL_TYPE" val="1"/>
  <p:tag name="KSO_WM_UNIT_PRESET_TEXT" val="5"/>
  <p:tag name="KSO_WM_UNIT_USESOURCEFORMAT_APPLY" val="1"/>
</p:tagLst>
</file>

<file path=ppt/tags/tag29.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2"/>
  <p:tag name="KSO_WM_UNIT_ID" val="diagram20231486_5*n_h_h_i*1_2_4_2"/>
  <p:tag name="KSO_WM_TEMPLATE_CATEGORY" val="diagram"/>
  <p:tag name="KSO_WM_TEMPLATE_INDEX" val="20231486"/>
  <p:tag name="KSO_WM_UNIT_LAYERLEVEL" val="1_1_1_1"/>
  <p:tag name="KSO_WM_TAG_VERSION" val="3.0"/>
  <p:tag name="KSO_WM_UNIT_SUBTYPE" val="d"/>
  <p:tag name="KSO_WM_DIAGRAM_VERSION" val="3"/>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800000011920929,&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UNIT_TEXT_FILL_FORE_SCHEMECOLOR_INDEX" val="1"/>
  <p:tag name="KSO_WM_UNIT_TEXT_FILL_TYPE" val="1"/>
  <p:tag name="KSO_WM_UNIT_PRESET_TEXT" val="4"/>
  <p:tag name="KSO_WM_UNIT_USESOURCEFORMAT_APPLY" val="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UNIT_SHADOW_SCHEMECOLOR_INDEX_BRIGHTNESS" val="-0.25"/>
  <p:tag name="KSO_WM_UNIT_SHADOW_SCHEMECOLOR_INDEX" val="14"/>
  <p:tag name="KSO_WM_UNIT_TEXT_FILL_FORE_SCHEMECOLOR_INDEX_BRIGHTNESS"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4_1"/>
  <p:tag name="KSO_WM_UNIT_ID" val="diagram20231486_5*n_h_h_a*1_2_4_1"/>
  <p:tag name="KSO_WM_TEMPLATE_CATEGORY" val="diagram"/>
  <p:tag name="KSO_WM_TEMPLATE_INDEX" val="20231486"/>
  <p:tag name="KSO_WM_UNIT_LAYERLEVEL" val="1_1_1_1"/>
  <p:tag name="KSO_WM_TAG_VERSION" val="3.0"/>
  <p:tag name="KSO_WM_UNIT_ISCONTENTSTITLE" val="0"/>
  <p:tag name="KSO_WM_UNIT_ISNUMDGMTITLE" val="0"/>
  <p:tag name="KSO_WM_UNIT_NOCLEAR" val="0"/>
  <p:tag name="KSO_WM_DIAGRAM_VERSION" val="3"/>
  <p:tag name="KSO_WM_UNIT_VALUE" val="18"/>
  <p:tag name="KSO_WM_DIAGRAM_COLOR_TRICK" val="1"/>
  <p:tag name="KSO_WM_DIAGRAM_COLOR_TEXT_CAN_REMOVE" val="n"/>
  <p:tag name="KSO_WM_DIAGRAM_MAX_ITEMCNT" val="6"/>
  <p:tag name="KSO_WM_DIAGRAM_MIN_ITEMCNT" val="1"/>
  <p:tag name="KSO_WM_DIAGRAM_VIRTUALLY_FRAME" val="{&quot;height&quot;:409.04998779296875,&quot;left&quot;:0,&quot;top&quot;:114.12500610351563,&quot;width&quot;:937.241653543307}"/>
  <p:tag name="KSO_WM_DIAGRAM_COLOR_MATCH_VALUE" val="{&quot;shape&quot;:{&quot;fill&quot;:{&quot;solid&quot;:{&quot;brightness&quot;:0,&quot;colorType&quot;:1,&quot;foreColorIndex&quot;:5,&quot;transparency&quot;:0},&quot;type&quot;:1},&quot;glow&quot;:{&quot;colorType&quot;:0},&quot;line&quot;:{&quot;type&quot;:0},&quot;shadow&quot;:{&quot;brightness&quot;:-0.25,&quot;colorType&quot;:1,&quot;foreColorIndex&quot;:2,&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UNIT_PRESET_TEXT" val="项标题"/>
  <p:tag name="KSO_WM_UNIT_USESOURCEFORMAT_APPLY" val="1"/>
</p:tagLst>
</file>

<file path=ppt/tags/tag3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UNIT_FILL_FORE_SCHEMECOLOR_INDEX_BRIGHTNESS" val="-0.25"/>
  <p:tag name="KSO_WM_UNIT_FILL_FORE_SCHEMECOLOR_INDEX" val="10"/>
  <p:tag name="KSO_WM_UNI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49.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4"/>
  <p:tag name="KSO_WM_UNIT_TEXT_FILL_TYPE" val="1"/>
</p:tagLst>
</file>

<file path=ppt/tags/tag51.xml><?xml version="1.0" encoding="utf-8"?>
<p:tagLst xmlns:a="http://schemas.openxmlformats.org/drawingml/2006/main" xmlns:r="http://schemas.openxmlformats.org/officeDocument/2006/relationships"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4"/>
  <p:tag name="KSO_WM_UNIT_TEXT_FILL_TYPE" val="1"/>
</p:tagLst>
</file>

<file path=ppt/tags/tag52.xml><?xml version="1.0" encoding="utf-8"?>
<p:tagLst xmlns:a="http://schemas.openxmlformats.org/drawingml/2006/main" xmlns:r="http://schemas.openxmlformats.org/officeDocument/2006/relationships" xmlns:p="http://schemas.openxmlformats.org/presentationml/2006/main">
  <p:tag name="KSO_WM_UNIT_FILL_FORE_SCHEMECOLOR_INDEX_BRIGHTNESS" val="0.4"/>
  <p:tag name="KSO_WM_UNIT_FILL_FORE_SCHEMECOLOR_INDEX" val="10"/>
  <p:tag name="KSO_WM_UNIT_FILL_TYPE" val="1"/>
  <p:tag name="KSO_WM_UNIT_TEXT_FILL_FORE_SCHEMECOLOR_INDEX_BRIGHTNESS" val="0"/>
  <p:tag name="KSO_WM_UNIT_TEXT_FILL_FORE_SCHEMECOLOR_INDEX" val="14"/>
  <p:tag name="KSO_WM_UNIT_TEXT_FILL_TYPE" val="1"/>
</p:tagLst>
</file>

<file path=ppt/tags/tag53.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5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5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5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5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5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5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6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7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7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7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7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7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7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2"/>
  <p:tag name="KSO_WM_UNIT_TEXT_FILL_TYPE" val="1"/>
</p:tagLst>
</file>

<file path=ppt/tags/tag77.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Lst>
</file>

<file path=ppt/tags/tag78.xml><?xml version="1.0" encoding="utf-8"?>
<p:tagLst xmlns:a="http://schemas.openxmlformats.org/drawingml/2006/main" xmlns:r="http://schemas.openxmlformats.org/officeDocument/2006/relationships" xmlns:p="http://schemas.openxmlformats.org/presentationml/2006/main">
  <p:tag name="KSO_WM_UNIT_LINE_FORE_SCHEMECOLOR_INDEX_BRIGHTNESS" val="0.6"/>
  <p:tag name="KSO_WM_UNIT_LINE_FORE_SCHEMECOLOR_INDEX" val="10"/>
  <p:tag name="KSO_WM_UNIT_LINE_FILL_TYPE" val="2"/>
</p:tagLst>
</file>

<file path=ppt/tags/tag79.xml><?xml version="1.0" encoding="utf-8"?>
<p:tagLst xmlns:a="http://schemas.openxmlformats.org/drawingml/2006/main" xmlns:r="http://schemas.openxmlformats.org/officeDocument/2006/relationships" xmlns:p="http://schemas.openxmlformats.org/presentationml/2006/main">
  <p:tag name="KSO_WM_UNIT_LINE_FORE_SCHEMECOLOR_INDEX_BRIGHTNESS" val="0.6"/>
  <p:tag name="KSO_WM_UNIT_LINE_FORE_SCHEMECOLOR_INDEX" val="10"/>
  <p:tag name="KSO_WM_UNIT_LINE_FILL_TYPE" val="2"/>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8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6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2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9F9F9"/>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90000" rtlCol="0" anchor="ctr">
        <a:spAutoFit/>
      </a:bodyPr>
      <a:lstStyle>
        <a:defPPr algn="l">
          <a:defRPr kumimoji="1" sz="1000" dirty="0" smtClean="0">
            <a:latin typeface="Microsoft YaHei" panose="020B0503020204020204" pitchFamily="34" charset="-122"/>
            <a:ea typeface="Microsoft YaHei"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自定义 2">
      <a:dk1>
        <a:srgbClr val="191848"/>
      </a:dk1>
      <a:lt1>
        <a:srgbClr val="FCFAFF"/>
      </a:lt1>
      <a:dk2>
        <a:srgbClr val="2A2A2B"/>
      </a:dk2>
      <a:lt2>
        <a:srgbClr val="F4F6FE"/>
      </a:lt2>
      <a:accent1>
        <a:srgbClr val="535EFF"/>
      </a:accent1>
      <a:accent2>
        <a:srgbClr val="825AD9"/>
      </a:accent2>
      <a:accent3>
        <a:srgbClr val="0FFEFF"/>
      </a:accent3>
      <a:accent4>
        <a:srgbClr val="FBB100"/>
      </a:accent4>
      <a:accent5>
        <a:srgbClr val="685AE4"/>
      </a:accent5>
      <a:accent6>
        <a:srgbClr val="272ADF"/>
      </a:accent6>
      <a:hlink>
        <a:srgbClr val="0563C1"/>
      </a:hlink>
      <a:folHlink>
        <a:srgbClr val="DD130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8866</TotalTime>
  <Words>10388</Words>
  <Application>Microsoft Office PowerPoint</Application>
  <PresentationFormat>宽屏</PresentationFormat>
  <Paragraphs>1521</Paragraphs>
  <Slides>28</Slides>
  <Notes>3</Notes>
  <HiddenSlides>0</HiddenSlides>
  <MMClips>0</MMClips>
  <ScaleCrop>false</ScaleCrop>
  <HeadingPairs>
    <vt:vector size="6" baseType="variant">
      <vt:variant>
        <vt:lpstr>已用的字体</vt:lpstr>
      </vt:variant>
      <vt:variant>
        <vt:i4>10</vt:i4>
      </vt:variant>
      <vt:variant>
        <vt:lpstr>主题</vt:lpstr>
      </vt:variant>
      <vt:variant>
        <vt:i4>7</vt:i4>
      </vt:variant>
      <vt:variant>
        <vt:lpstr>幻灯片标题</vt:lpstr>
      </vt:variant>
      <vt:variant>
        <vt:i4>28</vt:i4>
      </vt:variant>
    </vt:vector>
  </HeadingPairs>
  <TitlesOfParts>
    <vt:vector size="45" baseType="lpstr">
      <vt:lpstr>等线</vt:lpstr>
      <vt:lpstr>等线 Light</vt:lpstr>
      <vt:lpstr>方正小标宋简体</vt:lpstr>
      <vt:lpstr>微软雅黑</vt:lpstr>
      <vt:lpstr>微软雅黑</vt:lpstr>
      <vt:lpstr>微软雅黑 Light</vt:lpstr>
      <vt:lpstr>Arial</vt:lpstr>
      <vt:lpstr>Calibri</vt:lpstr>
      <vt:lpstr>Century Gothic</vt:lpstr>
      <vt:lpstr>Wingdings</vt:lpstr>
      <vt:lpstr>6_Office 主题​​</vt:lpstr>
      <vt:lpstr>Office 主题​​</vt:lpstr>
      <vt:lpstr>8_Office 主题​​</vt:lpstr>
      <vt:lpstr>10_Office 主题​​</vt:lpstr>
      <vt:lpstr>9_Office 主题​​</vt:lpstr>
      <vt:lpstr>12_Office 主题​​</vt:lpstr>
      <vt:lpstr>2_Office 主题​​</vt:lpstr>
      <vt:lpstr>PowerPoint 演示文稿</vt:lpstr>
      <vt:lpstr>中国联通-合并报表：全栈信创合规+全级次管控提效</vt:lpstr>
      <vt:lpstr>中信集团-构筑金融监管数据集市，助力集团高质量发展</vt:lpstr>
      <vt:lpstr>海尔集团-管法同源的集团全级次报表合并</vt:lpstr>
      <vt:lpstr>中国化工集团-超大型国有集团全球一体化合并</vt:lpstr>
      <vt:lpstr>中化国际-创新应用推动集团财务管理升级</vt:lpstr>
      <vt:lpstr>申能集团-财务报表信息系统加强内部管控&amp;财务管理提升</vt:lpstr>
      <vt:lpstr>湖南钢铁-搭建合并报表平台，强化集团全级次管控</vt:lpstr>
      <vt:lpstr>京东方华灿-合并报表平台，推动业务-核算-报表一体化</vt:lpstr>
      <vt:lpstr>厦门钨业-「单体-对账-合并-管理」一体化，提升财报生产力</vt:lpstr>
      <vt:lpstr>东方电气-全面预算管理&amp;财务报表数智化</vt:lpstr>
      <vt:lpstr>无锡太极-合并报表赋能报表处理提效,助力降本增效控</vt:lpstr>
      <vt:lpstr>亿纬锂能-全面预算+经营分析+合并报表一体化平台</vt:lpstr>
      <vt:lpstr>汾酒集团-基于同源业财数据的管法同时合并</vt:lpstr>
      <vt:lpstr>中粮酒业-多品牌强监管下智能合并，法报管报快报高效出具</vt:lpstr>
      <vt:lpstr>OPPO-支撑企业财务精细化管理，提升财务数据披露时效性</vt:lpstr>
      <vt:lpstr>国家开发银行-全级次财报体系赋能管理决策</vt:lpstr>
      <vt:lpstr>建信人寿-高效合并一体化实现保险&amp;银行数据披露报送</vt:lpstr>
      <vt:lpstr>中国民生银行-重塑报表生产力，赋能数字化转型</vt:lpstr>
      <vt:lpstr>中信证券</vt:lpstr>
      <vt:lpstr>第一创业-建立财务数据集市，助力管理决策</vt:lpstr>
      <vt:lpstr>蚂蚁金服 – 替换PA，新一代国产化管报平台</vt:lpstr>
      <vt:lpstr>华润万家-智慧管报赋能企业高质量发展</vt:lpstr>
      <vt:lpstr>新希望地产-实现基于业财数据的报表合并</vt:lpstr>
      <vt:lpstr>上汽国际-提升对账效率，法报&amp;管报灵活高效出具</vt:lpstr>
      <vt:lpstr>唯品会-多准则合并报表与管理报表一体化平台</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中信集团-构筑金融监管数据集市</dc:title>
  <dc:creator>iz L</dc:creator>
  <cp:lastModifiedBy>Administrator</cp:lastModifiedBy>
  <cp:revision>154</cp:revision>
  <dcterms:created xsi:type="dcterms:W3CDTF">2023-10-07T07:04:38Z</dcterms:created>
  <dcterms:modified xsi:type="dcterms:W3CDTF">2026-06-01T08:57:03Z</dcterms:modified>
</cp:coreProperties>
</file>