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75" r:id="rId3"/>
  </p:sldMasterIdLst>
  <p:notesMasterIdLst>
    <p:notesMasterId r:id="rId19"/>
  </p:notesMasterIdLst>
  <p:sldIdLst>
    <p:sldId id="2147309834" r:id="rId4"/>
    <p:sldId id="16603513" r:id="rId5"/>
    <p:sldId id="16603620" r:id="rId6"/>
    <p:sldId id="2147375855" r:id="rId7"/>
    <p:sldId id="16603605" r:id="rId8"/>
    <p:sldId id="2147375854" r:id="rId9"/>
    <p:sldId id="2147375851" r:id="rId10"/>
    <p:sldId id="2147375693" r:id="rId11"/>
    <p:sldId id="2147375838" r:id="rId12"/>
    <p:sldId id="2147375837" r:id="rId13"/>
    <p:sldId id="2147375843" r:id="rId14"/>
    <p:sldId id="2147375844" r:id="rId15"/>
    <p:sldId id="2147375845" r:id="rId16"/>
    <p:sldId id="2147375856" r:id="rId17"/>
    <p:sldId id="2147375857" r:id="rId1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555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p:scale>
          <a:sx n="75" d="100"/>
          <a:sy n="75" d="100"/>
        </p:scale>
        <p:origin x="974" y="19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67A0B0-7E91-48F5-AB4D-547FA8C30C5E}" type="datetimeFigureOut">
              <a:rPr lang="zh-CN" altLang="en-US" smtClean="0"/>
              <a:t>2026/6/1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F8B07F-B56E-46A0-87C2-A42070CED335}" type="slidenum">
              <a:rPr lang="zh-CN" altLang="en-US" smtClean="0"/>
              <a:t>‹#›</a:t>
            </a:fld>
            <a:endParaRPr lang="zh-CN" altLang="en-US"/>
          </a:p>
        </p:txBody>
      </p:sp>
    </p:spTree>
    <p:extLst>
      <p:ext uri="{BB962C8B-B14F-4D97-AF65-F5344CB8AC3E}">
        <p14:creationId xmlns:p14="http://schemas.microsoft.com/office/powerpoint/2010/main" val="21379321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E23783-2EE5-9E44-AC84-5BD6AED015F3}" type="slidenum">
              <a:rPr kumimoji="1"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1"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E23783-2EE5-9E44-AC84-5BD6AED015F3}" type="slidenum">
              <a:rPr kumimoji="1"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1"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8561D6-250B-6B4D-AF48-E1E460BC94F7}" type="slidenum">
              <a:rPr kumimoji="1"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1"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440046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自定义版式">
    <p:bg>
      <p:bgPr>
        <a:solidFill>
          <a:schemeClr val="accent6">
            <a:lumMod val="75000"/>
          </a:schemeClr>
        </a:solidFill>
        <a:effectLst/>
      </p:bgPr>
    </p:bg>
    <p:spTree>
      <p:nvGrpSpPr>
        <p:cNvPr id="1" name=""/>
        <p:cNvGrpSpPr/>
        <p:nvPr/>
      </p:nvGrpSpPr>
      <p:grpSpPr>
        <a:xfrm>
          <a:off x="0" y="0"/>
          <a:ext cx="0" cy="0"/>
          <a:chOff x="0" y="0"/>
          <a:chExt cx="0" cy="0"/>
        </a:xfrm>
      </p:grpSpPr>
      <p:pic>
        <p:nvPicPr>
          <p:cNvPr id="6" name="图片 5" descr="建筑的设计&#10;&#10;低可信度描述已自动生成"/>
          <p:cNvPicPr>
            <a:picLocks noChangeAspect="1"/>
          </p:cNvPicPr>
          <p:nvPr userDrawn="1"/>
        </p:nvPicPr>
        <p:blipFill>
          <a:blip r:embed="rId2"/>
          <a:stretch>
            <a:fillRect/>
          </a:stretch>
        </p:blipFill>
        <p:spPr>
          <a:xfrm>
            <a:off x="5834742" y="1377403"/>
            <a:ext cx="5763865" cy="4103193"/>
          </a:xfrm>
          <a:prstGeom prst="rect">
            <a:avLst/>
          </a:prstGeom>
        </p:spPr>
      </p:pic>
      <p:pic>
        <p:nvPicPr>
          <p:cNvPr id="7" name="图片 6" descr="图标&#10;&#10;低可信度描述已自动生成"/>
          <p:cNvPicPr>
            <a:picLocks noChangeAspect="1"/>
          </p:cNvPicPr>
          <p:nvPr userDrawn="1"/>
        </p:nvPicPr>
        <p:blipFill>
          <a:blip r:embed="rId3"/>
          <a:stretch>
            <a:fillRect/>
          </a:stretch>
        </p:blipFill>
        <p:spPr>
          <a:xfrm>
            <a:off x="903175" y="1410730"/>
            <a:ext cx="1841500" cy="457200"/>
          </a:xfrm>
          <a:prstGeom prst="rect">
            <a:avLst/>
          </a:prstGeom>
        </p:spPr>
      </p:pic>
      <p:sp>
        <p:nvSpPr>
          <p:cNvPr id="8" name="文本框 7"/>
          <p:cNvSpPr txBox="1"/>
          <p:nvPr userDrawn="1"/>
        </p:nvSpPr>
        <p:spPr>
          <a:xfrm>
            <a:off x="749506" y="4573552"/>
            <a:ext cx="4171951" cy="460375"/>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zh-CN" altLang="en-US" sz="2400" b="0" i="0" u="none" strike="noStrike" kern="1200" cap="none" spc="0" normalizeH="0" baseline="0" noProof="0" dirty="0">
                <a:ln>
                  <a:noFill/>
                </a:ln>
                <a:solidFill>
                  <a:srgbClr val="FFFFFF"/>
                </a:solidFill>
                <a:effectLst/>
                <a:uLnTx/>
                <a:uFillTx/>
                <a:latin typeface="Microsoft YaHei Light" panose="020B0503020204020204" pitchFamily="34" charset="-122"/>
                <a:ea typeface="Microsoft YaHei Light" panose="020B0503020204020204" pitchFamily="34" charset="-122"/>
                <a:cs typeface="+mn-cs"/>
              </a:rPr>
              <a:t>新一代财务数据分析平台</a:t>
            </a:r>
          </a:p>
        </p:txBody>
      </p:sp>
      <p:sp>
        <p:nvSpPr>
          <p:cNvPr id="9" name="文本框 8"/>
          <p:cNvSpPr txBox="1"/>
          <p:nvPr userDrawn="1"/>
        </p:nvSpPr>
        <p:spPr>
          <a:xfrm>
            <a:off x="774700" y="5142230"/>
            <a:ext cx="2801620" cy="337185"/>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err="1">
                <a:ln>
                  <a:noFill/>
                </a:ln>
                <a:solidFill>
                  <a:srgbClr val="FFFFFF"/>
                </a:solidFill>
                <a:effectLst/>
                <a:uLnTx/>
                <a:uFillTx/>
                <a:latin typeface="微软雅黑" charset="0"/>
                <a:ea typeface="Microsoft YaHei Light" panose="020B0503020204020204" pitchFamily="34" charset="-122"/>
                <a:cs typeface="+mn-cs"/>
              </a:rPr>
              <a:t>www.deepfinance.com</a:t>
            </a:r>
            <a:endParaRPr kumimoji="1" lang="en-US" altLang="zh-CN" sz="1600" b="0" i="0" u="none" strike="noStrike" kern="1200" cap="none" spc="0" normalizeH="0" baseline="0" noProof="0" dirty="0" err="1">
              <a:ln>
                <a:noFill/>
              </a:ln>
              <a:solidFill>
                <a:srgbClr val="FFFFFF"/>
              </a:solidFill>
              <a:effectLst/>
              <a:uLnTx/>
              <a:uFillTx/>
              <a:latin typeface="微软雅黑" charset="0"/>
              <a:ea typeface="Microsoft YaHei Light" panose="020B0503020204020204" pitchFamily="34" charset="-122"/>
              <a:cs typeface="+mn-cs"/>
            </a:endParaRPr>
          </a:p>
        </p:txBody>
      </p:sp>
      <p:sp>
        <p:nvSpPr>
          <p:cNvPr id="10" name="文本框 9"/>
          <p:cNvSpPr txBox="1"/>
          <p:nvPr userDrawn="1"/>
        </p:nvSpPr>
        <p:spPr>
          <a:xfrm>
            <a:off x="539750" y="6300470"/>
            <a:ext cx="11059160" cy="306705"/>
          </a:xfrm>
          <a:prstGeom prst="rect">
            <a:avLst/>
          </a:prstGeom>
          <a:noFill/>
        </p:spPr>
        <p:txBody>
          <a:bodyPr wrap="square" rtlCol="0" anchor="t">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srgbClr val="EEA86F"/>
                </a:solidFill>
                <a:effectLst/>
                <a:uLnTx/>
                <a:uFillTx/>
                <a:latin typeface="微软雅黑 Light" panose="020B0502040204020203" pitchFamily="34" charset="-122"/>
                <a:ea typeface="微软雅黑 Light" panose="020B0502040204020203" pitchFamily="34" charset="-122"/>
                <a:cs typeface="+mn-cs"/>
                <a:sym typeface="+mn-ea"/>
              </a:rPr>
              <a:t>“先胜而后战”，用面向未来的业财数据智能，有效支持运营及战略落地</a:t>
            </a:r>
          </a:p>
        </p:txBody>
      </p:sp>
      <p:sp>
        <p:nvSpPr>
          <p:cNvPr id="11" name="标题占位符 1"/>
          <p:cNvSpPr>
            <a:spLocks noGrp="1"/>
          </p:cNvSpPr>
          <p:nvPr>
            <p:ph type="title" hasCustomPrompt="1"/>
          </p:nvPr>
        </p:nvSpPr>
        <p:spPr>
          <a:xfrm>
            <a:off x="704850" y="2388235"/>
            <a:ext cx="6083935" cy="1969770"/>
          </a:xfrm>
          <a:prstGeom prst="rect">
            <a:avLst/>
          </a:prstGeom>
        </p:spPr>
        <p:txBody>
          <a:bodyPr vert="horz" lIns="91440" tIns="45720" rIns="91440" bIns="45720" rtlCol="0" anchor="ctr">
            <a:normAutofit/>
          </a:bodyPr>
          <a:lstStyle>
            <a:lvl1pPr>
              <a:defRPr b="1">
                <a:solidFill>
                  <a:schemeClr val="bg1"/>
                </a:solidFill>
                <a:latin typeface="微软雅黑" charset="0"/>
                <a:ea typeface="微软雅黑" charset="0"/>
              </a:defRPr>
            </a:lvl1pPr>
          </a:lstStyle>
          <a:p>
            <a:r>
              <a:rPr kumimoji="1" lang="zh-CN" altLang="en-US"/>
              <a:t>单击此处编辑母版</a:t>
            </a:r>
            <a:br>
              <a:rPr kumimoji="1" lang="zh-CN" altLang="en-US"/>
            </a:br>
            <a:r>
              <a:rPr kumimoji="1" lang="zh-CN" altLang="en-US"/>
              <a:t>标题样式</a:t>
            </a:r>
          </a:p>
        </p:txBody>
      </p:sp>
    </p:spTree>
    <p:extLst>
      <p:ext uri="{BB962C8B-B14F-4D97-AF65-F5344CB8AC3E}">
        <p14:creationId xmlns:p14="http://schemas.microsoft.com/office/powerpoint/2010/main" val="10203113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自定义版式">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67179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accent5"/>
        </a:solidFill>
        <a:effectLst/>
      </p:bgPr>
    </p:bg>
    <p:spTree>
      <p:nvGrpSpPr>
        <p:cNvPr id="1" name=""/>
        <p:cNvGrpSpPr/>
        <p:nvPr/>
      </p:nvGrpSpPr>
      <p:grpSpPr>
        <a:xfrm>
          <a:off x="0" y="0"/>
          <a:ext cx="0" cy="0"/>
          <a:chOff x="0" y="0"/>
          <a:chExt cx="0" cy="0"/>
        </a:xfrm>
      </p:grpSpPr>
      <p:grpSp>
        <p:nvGrpSpPr>
          <p:cNvPr id="11" name="组合 10"/>
          <p:cNvGrpSpPr/>
          <p:nvPr userDrawn="1"/>
        </p:nvGrpSpPr>
        <p:grpSpPr>
          <a:xfrm>
            <a:off x="4405745" y="1220908"/>
            <a:ext cx="8003607" cy="4928400"/>
            <a:chOff x="7154305" y="1924176"/>
            <a:chExt cx="6056475" cy="3726152"/>
          </a:xfrm>
        </p:grpSpPr>
        <p:pic>
          <p:nvPicPr>
            <p:cNvPr id="13"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54305" y="1924176"/>
              <a:ext cx="6056475" cy="3726152"/>
            </a:xfrm>
            <a:prstGeom prst="rect">
              <a:avLst/>
            </a:prstGeom>
          </p:spPr>
        </p:pic>
        <p:sp>
          <p:nvSpPr>
            <p:cNvPr id="14" name="Rectangle 35"/>
            <p:cNvSpPr/>
            <p:nvPr/>
          </p:nvSpPr>
          <p:spPr>
            <a:xfrm>
              <a:off x="8258269" y="2403856"/>
              <a:ext cx="3846645" cy="23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等线"/>
                <a:ea typeface="+mn-ea"/>
                <a:cs typeface="+mn-cs"/>
              </a:endParaRPr>
            </a:p>
          </p:txBody>
        </p:sp>
      </p:grpSp>
      <p:pic>
        <p:nvPicPr>
          <p:cNvPr id="15" name="图片 14" descr="图形用户界面, 应用程序, Teams&#10;&#10;描述已自动生成"/>
          <p:cNvPicPr>
            <a:picLocks noChangeAspect="1"/>
          </p:cNvPicPr>
          <p:nvPr userDrawn="1"/>
        </p:nvPicPr>
        <p:blipFill rotWithShape="1">
          <a:blip r:embed="rId3"/>
          <a:srcRect b="9190"/>
          <a:stretch>
            <a:fillRect/>
          </a:stretch>
        </p:blipFill>
        <p:spPr>
          <a:xfrm>
            <a:off x="5864629" y="1855358"/>
            <a:ext cx="5101303" cy="3172550"/>
          </a:xfrm>
          <a:prstGeom prst="rect">
            <a:avLst/>
          </a:prstGeom>
        </p:spPr>
      </p:pic>
      <p:sp>
        <p:nvSpPr>
          <p:cNvPr id="16" name="文本框 15"/>
          <p:cNvSpPr txBox="1"/>
          <p:nvPr userDrawn="1"/>
        </p:nvSpPr>
        <p:spPr>
          <a:xfrm>
            <a:off x="735536" y="2769316"/>
            <a:ext cx="4100126" cy="1938992"/>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1" lang="en-US" altLang="zh-CN" sz="6000" b="1"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THANKS</a:t>
            </a:r>
            <a:r>
              <a:rPr kumimoji="1" lang="zh-CN" altLang="en-US" sz="6000" b="1"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感谢聆听</a:t>
            </a:r>
          </a:p>
        </p:txBody>
      </p:sp>
      <p:pic>
        <p:nvPicPr>
          <p:cNvPr id="17" name="图片 16" descr="图标&#10;&#10;低可信度描述已自动生成"/>
          <p:cNvPicPr>
            <a:picLocks noChangeAspect="1"/>
          </p:cNvPicPr>
          <p:nvPr userDrawn="1"/>
        </p:nvPicPr>
        <p:blipFill>
          <a:blip r:embed="rId4"/>
          <a:stretch>
            <a:fillRect/>
          </a:stretch>
        </p:blipFill>
        <p:spPr>
          <a:xfrm>
            <a:off x="828881" y="1815860"/>
            <a:ext cx="1841500" cy="457200"/>
          </a:xfrm>
          <a:prstGeom prst="rect">
            <a:avLst/>
          </a:prstGeom>
        </p:spPr>
      </p:pic>
      <p:sp>
        <p:nvSpPr>
          <p:cNvPr id="18" name="文本框 17"/>
          <p:cNvSpPr txBox="1"/>
          <p:nvPr userDrawn="1"/>
        </p:nvSpPr>
        <p:spPr>
          <a:xfrm>
            <a:off x="788876" y="4930422"/>
            <a:ext cx="3891981" cy="338554"/>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err="1">
                <a:ln>
                  <a:noFill/>
                </a:ln>
                <a:solidFill>
                  <a:srgbClr val="EEA86F">
                    <a:lumMod val="20000"/>
                    <a:lumOff val="80000"/>
                  </a:srgbClr>
                </a:solidFill>
                <a:effectLst/>
                <a:uLnTx/>
                <a:uFillTx/>
                <a:latin typeface="Microsoft YaHei Light" panose="020B0503020204020204" pitchFamily="34" charset="-122"/>
                <a:ea typeface="Microsoft YaHei Light" panose="020B0503020204020204" pitchFamily="34" charset="-122"/>
                <a:cs typeface="+mn-cs"/>
              </a:rPr>
              <a:t>www.deepfinance.com</a:t>
            </a:r>
            <a:endParaRPr kumimoji="1" lang="en-US" altLang="zh-CN" sz="1600" b="1" i="0" u="none" strike="noStrike" kern="1200" cap="none" spc="0" normalizeH="0" baseline="0" noProof="0" dirty="0" err="1">
              <a:ln>
                <a:noFill/>
              </a:ln>
              <a:solidFill>
                <a:srgbClr val="EEA86F">
                  <a:lumMod val="20000"/>
                  <a:lumOff val="80000"/>
                </a:srgbClr>
              </a:solidFill>
              <a:effectLst/>
              <a:uLnTx/>
              <a:uFillTx/>
              <a:latin typeface="Microsoft YaHei Light" panose="020B0503020204020204" pitchFamily="34" charset="-122"/>
              <a:ea typeface="Microsoft YaHei Light" panose="020B0503020204020204" pitchFamily="34" charset="-122"/>
              <a:cs typeface="+mn-cs"/>
            </a:endParaRPr>
          </a:p>
        </p:txBody>
      </p:sp>
    </p:spTree>
    <p:extLst>
      <p:ext uri="{BB962C8B-B14F-4D97-AF65-F5344CB8AC3E}">
        <p14:creationId xmlns:p14="http://schemas.microsoft.com/office/powerpoint/2010/main" val="33402140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自定义版式">
    <p:bg>
      <p:bgPr>
        <a:solidFill>
          <a:schemeClr val="accent6">
            <a:lumMod val="75000"/>
          </a:schemeClr>
        </a:solidFill>
        <a:effectLst/>
      </p:bgPr>
    </p:bg>
    <p:spTree>
      <p:nvGrpSpPr>
        <p:cNvPr id="1" name=""/>
        <p:cNvGrpSpPr/>
        <p:nvPr/>
      </p:nvGrpSpPr>
      <p:grpSpPr>
        <a:xfrm>
          <a:off x="0" y="0"/>
          <a:ext cx="0" cy="0"/>
          <a:chOff x="0" y="0"/>
          <a:chExt cx="0" cy="0"/>
        </a:xfrm>
      </p:grpSpPr>
      <p:grpSp>
        <p:nvGrpSpPr>
          <p:cNvPr id="6" name="组合 5"/>
          <p:cNvGrpSpPr/>
          <p:nvPr userDrawn="1"/>
        </p:nvGrpSpPr>
        <p:grpSpPr>
          <a:xfrm>
            <a:off x="4405745" y="1220908"/>
            <a:ext cx="8003607" cy="4928400"/>
            <a:chOff x="7154305" y="1924176"/>
            <a:chExt cx="6056475" cy="3726152"/>
          </a:xfrm>
        </p:grpSpPr>
        <p:pic>
          <p:nvPicPr>
            <p:cNvPr id="7"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54305" y="1924176"/>
              <a:ext cx="6056475" cy="3726152"/>
            </a:xfrm>
            <a:prstGeom prst="rect">
              <a:avLst/>
            </a:prstGeom>
          </p:spPr>
        </p:pic>
        <p:sp>
          <p:nvSpPr>
            <p:cNvPr id="8" name="Rectangle 35"/>
            <p:cNvSpPr/>
            <p:nvPr/>
          </p:nvSpPr>
          <p:spPr>
            <a:xfrm>
              <a:off x="8258269" y="2403856"/>
              <a:ext cx="3846645" cy="23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等线"/>
                <a:ea typeface="+mn-ea"/>
                <a:cs typeface="+mn-cs"/>
              </a:endParaRPr>
            </a:p>
          </p:txBody>
        </p:sp>
      </p:grpSp>
      <p:pic>
        <p:nvPicPr>
          <p:cNvPr id="9" name="图片 8" descr="图形用户界面, 应用程序, Teams&#10;&#10;描述已自动生成"/>
          <p:cNvPicPr>
            <a:picLocks noChangeAspect="1"/>
          </p:cNvPicPr>
          <p:nvPr userDrawn="1"/>
        </p:nvPicPr>
        <p:blipFill rotWithShape="1">
          <a:blip r:embed="rId3"/>
          <a:srcRect b="9190"/>
          <a:stretch>
            <a:fillRect/>
          </a:stretch>
        </p:blipFill>
        <p:spPr>
          <a:xfrm>
            <a:off x="5864629" y="1855358"/>
            <a:ext cx="5101303" cy="3172550"/>
          </a:xfrm>
          <a:prstGeom prst="rect">
            <a:avLst/>
          </a:prstGeom>
        </p:spPr>
      </p:pic>
      <p:sp>
        <p:nvSpPr>
          <p:cNvPr id="10" name="文本框 9"/>
          <p:cNvSpPr txBox="1"/>
          <p:nvPr userDrawn="1"/>
        </p:nvSpPr>
        <p:spPr>
          <a:xfrm>
            <a:off x="735536" y="2769316"/>
            <a:ext cx="4100126" cy="1938992"/>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1" lang="en-US" altLang="zh-CN" sz="6000" b="1"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THANKS</a:t>
            </a:r>
            <a:r>
              <a:rPr kumimoji="1" lang="zh-CN" altLang="en-US" sz="6000" b="1"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感谢聆听</a:t>
            </a:r>
          </a:p>
        </p:txBody>
      </p:sp>
      <p:pic>
        <p:nvPicPr>
          <p:cNvPr id="11" name="图片 10" descr="图标&#10;&#10;低可信度描述已自动生成"/>
          <p:cNvPicPr>
            <a:picLocks noChangeAspect="1"/>
          </p:cNvPicPr>
          <p:nvPr userDrawn="1"/>
        </p:nvPicPr>
        <p:blipFill>
          <a:blip r:embed="rId4"/>
          <a:stretch>
            <a:fillRect/>
          </a:stretch>
        </p:blipFill>
        <p:spPr>
          <a:xfrm>
            <a:off x="828881" y="1815860"/>
            <a:ext cx="1841500" cy="457200"/>
          </a:xfrm>
          <a:prstGeom prst="rect">
            <a:avLst/>
          </a:prstGeom>
        </p:spPr>
      </p:pic>
      <p:sp>
        <p:nvSpPr>
          <p:cNvPr id="12" name="文本框 11"/>
          <p:cNvSpPr txBox="1"/>
          <p:nvPr userDrawn="1"/>
        </p:nvSpPr>
        <p:spPr>
          <a:xfrm>
            <a:off x="788876" y="4930422"/>
            <a:ext cx="3891981" cy="338554"/>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err="1">
                <a:ln>
                  <a:noFill/>
                </a:ln>
                <a:solidFill>
                  <a:srgbClr val="675AE3"/>
                </a:solidFill>
                <a:effectLst/>
                <a:uLnTx/>
                <a:uFillTx/>
                <a:latin typeface="Microsoft YaHei Light" panose="020B0503020204020204" pitchFamily="34" charset="-122"/>
                <a:ea typeface="Microsoft YaHei Light" panose="020B0503020204020204" pitchFamily="34" charset="-122"/>
                <a:cs typeface="+mn-cs"/>
              </a:rPr>
              <a:t>www.deepfinance.com</a:t>
            </a:r>
            <a:endParaRPr kumimoji="1" lang="en-US" altLang="zh-CN" sz="1600" b="1" i="0" u="none" strike="noStrike" kern="1200" cap="none" spc="0" normalizeH="0" baseline="0" noProof="0" dirty="0" err="1">
              <a:ln>
                <a:noFill/>
              </a:ln>
              <a:solidFill>
                <a:srgbClr val="675AE3"/>
              </a:solidFill>
              <a:effectLst/>
              <a:uLnTx/>
              <a:uFillTx/>
              <a:latin typeface="Microsoft YaHei Light" panose="020B0503020204020204" pitchFamily="34" charset="-122"/>
              <a:ea typeface="Microsoft YaHei Light" panose="020B0503020204020204" pitchFamily="34" charset="-122"/>
              <a:cs typeface="+mn-cs"/>
            </a:endParaRPr>
          </a:p>
        </p:txBody>
      </p:sp>
    </p:spTree>
    <p:extLst>
      <p:ext uri="{BB962C8B-B14F-4D97-AF65-F5344CB8AC3E}">
        <p14:creationId xmlns:p14="http://schemas.microsoft.com/office/powerpoint/2010/main" val="31416822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标题幻灯片">
    <p:spTree>
      <p:nvGrpSpPr>
        <p:cNvPr id="1" name=""/>
        <p:cNvGrpSpPr/>
        <p:nvPr/>
      </p:nvGrpSpPr>
      <p:grpSpPr>
        <a:xfrm>
          <a:off x="0" y="0"/>
          <a:ext cx="0" cy="0"/>
          <a:chOff x="0" y="0"/>
          <a:chExt cx="0" cy="0"/>
        </a:xfrm>
      </p:grpSpPr>
      <p:sp>
        <p:nvSpPr>
          <p:cNvPr id="2" name="标题占位符 1"/>
          <p:cNvSpPr>
            <a:spLocks noGrp="1"/>
          </p:cNvSpPr>
          <p:nvPr>
            <p:ph type="title"/>
          </p:nvPr>
        </p:nvSpPr>
        <p:spPr>
          <a:xfrm>
            <a:off x="783590" y="190305"/>
            <a:ext cx="7825105" cy="772160"/>
          </a:xfrm>
          <a:prstGeom prst="rect">
            <a:avLst/>
          </a:prstGeom>
        </p:spPr>
        <p:txBody>
          <a:bodyPr vert="horz" lIns="91440" tIns="45720" rIns="91440" bIns="45720" rtlCol="0" anchor="ctr">
            <a:normAutofit/>
          </a:bodyPr>
          <a:lstStyle>
            <a:lvl1pPr>
              <a:defRPr sz="2800" b="1">
                <a:solidFill>
                  <a:schemeClr val="bg1"/>
                </a:solidFill>
                <a:latin typeface="微软雅黑" panose="020B0503020204020204" pitchFamily="34" charset="-122"/>
                <a:ea typeface="微软雅黑" panose="020B0503020204020204" pitchFamily="34" charset="-122"/>
              </a:defRPr>
            </a:lvl1pPr>
          </a:lstStyle>
          <a:p>
            <a:r>
              <a:rPr kumimoji="1" lang="zh-CN" altLang="en-US"/>
              <a:t>单击此处编辑母版标题样式</a:t>
            </a:r>
          </a:p>
        </p:txBody>
      </p:sp>
    </p:spTree>
    <p:extLst>
      <p:ext uri="{BB962C8B-B14F-4D97-AF65-F5344CB8AC3E}">
        <p14:creationId xmlns:p14="http://schemas.microsoft.com/office/powerpoint/2010/main" val="39891993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标题幻灯片">
    <p:bg>
      <p:bgPr>
        <a:solidFill>
          <a:srgbClr val="FFFFFF"/>
        </a:solidFill>
        <a:effectLst/>
      </p:bgPr>
    </p:bg>
    <p:spTree>
      <p:nvGrpSpPr>
        <p:cNvPr id="1" name=""/>
        <p:cNvGrpSpPr/>
        <p:nvPr/>
      </p:nvGrpSpPr>
      <p:grpSpPr>
        <a:xfrm>
          <a:off x="0" y="0"/>
          <a:ext cx="0" cy="0"/>
          <a:chOff x="0" y="0"/>
          <a:chExt cx="0" cy="0"/>
        </a:xfrm>
      </p:grpSpPr>
      <p:pic>
        <p:nvPicPr>
          <p:cNvPr id="13" name="图片 12" descr="图标&#10;&#10;描述已自动生成"/>
          <p:cNvPicPr>
            <a:picLocks noChangeAspect="1"/>
          </p:cNvPicPr>
          <p:nvPr userDrawn="1"/>
        </p:nvPicPr>
        <p:blipFill>
          <a:blip r:embed="rId2"/>
          <a:stretch>
            <a:fillRect/>
          </a:stretch>
        </p:blipFill>
        <p:spPr>
          <a:xfrm>
            <a:off x="141514" y="386443"/>
            <a:ext cx="493487" cy="348344"/>
          </a:xfrm>
          <a:prstGeom prst="rect">
            <a:avLst/>
          </a:prstGeom>
        </p:spPr>
      </p:pic>
      <p:cxnSp>
        <p:nvCxnSpPr>
          <p:cNvPr id="14" name="直线连接符 8"/>
          <p:cNvCxnSpPr/>
          <p:nvPr userDrawn="1"/>
        </p:nvCxnSpPr>
        <p:spPr>
          <a:xfrm>
            <a:off x="367392" y="853002"/>
            <a:ext cx="0" cy="3113070"/>
          </a:xfrm>
          <a:prstGeom prst="line">
            <a:avLst/>
          </a:prstGeom>
          <a:ln>
            <a:solidFill>
              <a:srgbClr val="555FFF"/>
            </a:solidFill>
          </a:ln>
        </p:spPr>
        <p:style>
          <a:lnRef idx="1">
            <a:schemeClr val="accent1"/>
          </a:lnRef>
          <a:fillRef idx="0">
            <a:schemeClr val="accent1"/>
          </a:fillRef>
          <a:effectRef idx="0">
            <a:schemeClr val="accent1"/>
          </a:effectRef>
          <a:fontRef idx="minor">
            <a:schemeClr val="tx1"/>
          </a:fontRef>
        </p:style>
      </p:cxnSp>
      <p:sp>
        <p:nvSpPr>
          <p:cNvPr id="15" name="标题占位符 1"/>
          <p:cNvSpPr>
            <a:spLocks noGrp="1"/>
          </p:cNvSpPr>
          <p:nvPr>
            <p:ph type="title"/>
          </p:nvPr>
        </p:nvSpPr>
        <p:spPr>
          <a:xfrm>
            <a:off x="783590" y="194993"/>
            <a:ext cx="11041017" cy="772160"/>
          </a:xfrm>
          <a:prstGeom prst="rect">
            <a:avLst/>
          </a:prstGeom>
        </p:spPr>
        <p:txBody>
          <a:bodyPr vert="horz" lIns="91440" tIns="45720" rIns="91440" bIns="45720" rtlCol="0" anchor="ctr">
            <a:normAutofit/>
          </a:bodyPr>
          <a:lstStyle>
            <a:lvl1pPr>
              <a:defRPr sz="2500" b="1" spc="100" baseline="0">
                <a:solidFill>
                  <a:schemeClr val="tx1"/>
                </a:solidFill>
                <a:latin typeface="微软雅黑" panose="020B0503020204020204" pitchFamily="34" charset="-122"/>
                <a:ea typeface="微软雅黑" panose="020B0503020204020204" pitchFamily="34" charset="-122"/>
              </a:defRPr>
            </a:lvl1pPr>
          </a:lstStyle>
          <a:p>
            <a:r>
              <a:rPr kumimoji="1" lang="zh-CN" altLang="en-US" dirty="0"/>
              <a:t>单击此处编辑母版标题样式</a:t>
            </a:r>
          </a:p>
        </p:txBody>
      </p:sp>
      <p:sp>
        <p:nvSpPr>
          <p:cNvPr id="6" name="文本框 5"/>
          <p:cNvSpPr txBox="1"/>
          <p:nvPr userDrawn="1"/>
        </p:nvSpPr>
        <p:spPr>
          <a:xfrm>
            <a:off x="201738" y="4098274"/>
            <a:ext cx="338554" cy="2545593"/>
          </a:xfrm>
          <a:prstGeom prst="rect">
            <a:avLst/>
          </a:prstGeom>
          <a:noFill/>
        </p:spPr>
        <p:txBody>
          <a:bodyPr vert="eaVert" wrap="square" rtlCol="0">
            <a:spAutoFit/>
          </a:bodyPr>
          <a:lstStyle/>
          <a:p>
            <a:pPr algn="l"/>
            <a:r>
              <a:rPr kumimoji="1" lang="zh-CN" altLang="en-US" sz="1000" b="0" i="0" u="none" strike="noStrike" cap="none" spc="300" normalizeH="0" baseline="0" dirty="0">
                <a:ln>
                  <a:noFill/>
                </a:ln>
                <a:solidFill>
                  <a:schemeClr val="tx2">
                    <a:lumMod val="50000"/>
                    <a:lumOff val="50000"/>
                  </a:schemeClr>
                </a:solidFill>
                <a:effectLst/>
                <a:uFillTx/>
                <a:latin typeface="等线" panose="02010600030101010101" charset="-122"/>
                <a:ea typeface="等线" panose="02010600030101010101" charset="-122"/>
                <a:cs typeface="+mn-ea"/>
                <a:sym typeface="+mn-lt"/>
              </a:rPr>
              <a:t>装备制造</a:t>
            </a:r>
            <a:r>
              <a:rPr kumimoji="1" lang="en-US" altLang="zh-CN" sz="1000" b="0" i="0" u="none" strike="noStrike" cap="none" spc="300" normalizeH="0" baseline="0" dirty="0">
                <a:ln>
                  <a:noFill/>
                </a:ln>
                <a:solidFill>
                  <a:schemeClr val="tx2">
                    <a:lumMod val="50000"/>
                    <a:lumOff val="50000"/>
                  </a:schemeClr>
                </a:solidFill>
                <a:effectLst/>
                <a:uFillTx/>
                <a:latin typeface="等线" panose="02010600030101010101" charset="-122"/>
                <a:ea typeface="等线" panose="02010600030101010101" charset="-122"/>
                <a:cs typeface="+mn-ea"/>
                <a:sym typeface="+mn-lt"/>
              </a:rPr>
              <a:t>-</a:t>
            </a:r>
            <a:r>
              <a:rPr kumimoji="1" lang="zh-CN" altLang="en-US" sz="1000" b="0" i="0" u="none" strike="noStrike" cap="none" spc="300" normalizeH="0" baseline="0" dirty="0">
                <a:ln>
                  <a:noFill/>
                </a:ln>
                <a:solidFill>
                  <a:schemeClr val="tx2">
                    <a:lumMod val="50000"/>
                    <a:lumOff val="50000"/>
                  </a:schemeClr>
                </a:solidFill>
                <a:effectLst/>
                <a:uFillTx/>
                <a:latin typeface="等线" panose="02010600030101010101" charset="-122"/>
                <a:ea typeface="等线" panose="02010600030101010101" charset="-122"/>
                <a:cs typeface="+mn-ea"/>
                <a:sym typeface="+mn-lt"/>
              </a:rPr>
              <a:t>项目报价</a:t>
            </a:r>
            <a:r>
              <a:rPr kumimoji="1" lang="en-US" altLang="zh-CN" sz="1000" b="0" i="0" u="none" strike="noStrike" cap="none" spc="300" normalizeH="0" baseline="0" dirty="0">
                <a:ln>
                  <a:noFill/>
                </a:ln>
                <a:solidFill>
                  <a:schemeClr val="tx2">
                    <a:lumMod val="50000"/>
                    <a:lumOff val="50000"/>
                  </a:schemeClr>
                </a:solidFill>
                <a:effectLst/>
                <a:uFillTx/>
                <a:latin typeface="等线" panose="02010600030101010101" charset="-122"/>
                <a:ea typeface="等线" panose="02010600030101010101" charset="-122"/>
                <a:cs typeface="+mn-ea"/>
                <a:sym typeface="+mn-lt"/>
              </a:rPr>
              <a:t>&amp;</a:t>
            </a:r>
            <a:r>
              <a:rPr kumimoji="1" lang="zh-CN" altLang="en-US" sz="1000" b="0" i="0" u="none" strike="noStrike" cap="none" spc="300" normalizeH="0" baseline="0" dirty="0">
                <a:ln>
                  <a:noFill/>
                </a:ln>
                <a:solidFill>
                  <a:schemeClr val="tx2">
                    <a:lumMod val="50000"/>
                    <a:lumOff val="50000"/>
                  </a:schemeClr>
                </a:solidFill>
                <a:effectLst/>
                <a:uFillTx/>
                <a:latin typeface="等线" panose="02010600030101010101" charset="-122"/>
                <a:ea typeface="等线" panose="02010600030101010101" charset="-122"/>
                <a:cs typeface="+mn-ea"/>
                <a:sym typeface="+mn-lt"/>
              </a:rPr>
              <a:t>全成本管理</a:t>
            </a:r>
          </a:p>
        </p:txBody>
      </p:sp>
      <p:pic>
        <p:nvPicPr>
          <p:cNvPr id="2" name="图片 1"/>
          <p:cNvPicPr>
            <a:picLocks noChangeAspect="1"/>
          </p:cNvPicPr>
          <p:nvPr userDrawn="1"/>
        </p:nvPicPr>
        <p:blipFill rotWithShape="1">
          <a:blip r:embed="rId3">
            <a:alphaModFix amt="10000"/>
          </a:blip>
          <a:srcRect t="13231" b="18586"/>
          <a:stretch>
            <a:fillRect/>
          </a:stretch>
        </p:blipFill>
        <p:spPr>
          <a:xfrm>
            <a:off x="4795016" y="1"/>
            <a:ext cx="7396984" cy="6858000"/>
          </a:xfrm>
          <a:prstGeom prst="rect">
            <a:avLst/>
          </a:prstGeom>
        </p:spPr>
      </p:pic>
    </p:spTree>
    <p:extLst>
      <p:ext uri="{BB962C8B-B14F-4D97-AF65-F5344CB8AC3E}">
        <p14:creationId xmlns:p14="http://schemas.microsoft.com/office/powerpoint/2010/main" val="8656178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2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kumimoji="1"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a:t>单击此处编辑母版副标题样式</a:t>
            </a:r>
          </a:p>
        </p:txBody>
      </p:sp>
      <p:sp>
        <p:nvSpPr>
          <p:cNvPr id="4" name="日期占位符 3"/>
          <p:cNvSpPr>
            <a:spLocks noGrp="1"/>
          </p:cNvSpPr>
          <p:nvPr>
            <p:ph type="dt" sz="half" idx="10"/>
          </p:nvPr>
        </p:nvSpPr>
        <p:spPr/>
        <p:txBody>
          <a:bodyPr/>
          <a:lstStyle/>
          <a:p>
            <a:fld id="{2985318A-88EE-0F46-8C14-50428302416F}" type="datetimeFigureOut">
              <a:rPr kumimoji="1" lang="zh-CN" altLang="en-US" smtClean="0"/>
              <a:t>2026/6/2</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p:txBody>
          <a:bodyPr/>
          <a:lstStyle/>
          <a:p>
            <a:fld id="{307CEA01-EC94-AC46-9AE3-A8C521D52D9E}" type="slidenum">
              <a:rPr kumimoji="1" lang="zh-CN" altLang="en-US" smtClean="0"/>
              <a:t>‹#›</a:t>
            </a:fld>
            <a:endParaRPr kumimoji="1" lang="zh-CN" altLang="en-US"/>
          </a:p>
        </p:txBody>
      </p:sp>
    </p:spTree>
    <p:extLst>
      <p:ext uri="{BB962C8B-B14F-4D97-AF65-F5344CB8AC3E}">
        <p14:creationId xmlns:p14="http://schemas.microsoft.com/office/powerpoint/2010/main" val="4934998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自定义版式">
    <p:bg>
      <p:bgPr>
        <a:solidFill>
          <a:schemeClr val="accent5"/>
        </a:solidFill>
        <a:effectLst/>
      </p:bgPr>
    </p:bg>
    <p:spTree>
      <p:nvGrpSpPr>
        <p:cNvPr id="1" name=""/>
        <p:cNvGrpSpPr/>
        <p:nvPr/>
      </p:nvGrpSpPr>
      <p:grpSpPr>
        <a:xfrm>
          <a:off x="0" y="0"/>
          <a:ext cx="0" cy="0"/>
          <a:chOff x="0" y="0"/>
          <a:chExt cx="0" cy="0"/>
        </a:xfrm>
      </p:grpSpPr>
      <p:pic>
        <p:nvPicPr>
          <p:cNvPr id="6" name="图片 5" descr="建筑的设计&#10;&#10;低可信度描述已自动生成"/>
          <p:cNvPicPr>
            <a:picLocks noChangeAspect="1"/>
          </p:cNvPicPr>
          <p:nvPr userDrawn="1"/>
        </p:nvPicPr>
        <p:blipFill>
          <a:blip r:embed="rId2"/>
          <a:stretch>
            <a:fillRect/>
          </a:stretch>
        </p:blipFill>
        <p:spPr>
          <a:xfrm>
            <a:off x="5834742" y="1377403"/>
            <a:ext cx="5763865" cy="4103193"/>
          </a:xfrm>
          <a:prstGeom prst="rect">
            <a:avLst/>
          </a:prstGeom>
        </p:spPr>
      </p:pic>
      <p:pic>
        <p:nvPicPr>
          <p:cNvPr id="8" name="图片 7" descr="图标&#10;&#10;低可信度描述已自动生成"/>
          <p:cNvPicPr>
            <a:picLocks noChangeAspect="1"/>
          </p:cNvPicPr>
          <p:nvPr userDrawn="1"/>
        </p:nvPicPr>
        <p:blipFill>
          <a:blip r:embed="rId3"/>
          <a:stretch>
            <a:fillRect/>
          </a:stretch>
        </p:blipFill>
        <p:spPr>
          <a:xfrm>
            <a:off x="903175" y="1410730"/>
            <a:ext cx="1841500" cy="457200"/>
          </a:xfrm>
          <a:prstGeom prst="rect">
            <a:avLst/>
          </a:prstGeom>
        </p:spPr>
      </p:pic>
      <p:sp>
        <p:nvSpPr>
          <p:cNvPr id="9" name="文本框 8"/>
          <p:cNvSpPr txBox="1"/>
          <p:nvPr userDrawn="1"/>
        </p:nvSpPr>
        <p:spPr>
          <a:xfrm>
            <a:off x="749506" y="4573552"/>
            <a:ext cx="4171951" cy="461665"/>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zh-CN" altLang="en-US" sz="2400" b="0" i="0" u="none" strike="noStrike" kern="1200" cap="none" spc="0" normalizeH="0" baseline="0" noProof="0" dirty="0">
                <a:ln>
                  <a:noFill/>
                </a:ln>
                <a:solidFill>
                  <a:srgbClr val="FFFFFF"/>
                </a:solidFill>
                <a:effectLst/>
                <a:uLnTx/>
                <a:uFillTx/>
                <a:latin typeface="Microsoft YaHei Light" panose="020B0503020204020204" pitchFamily="34" charset="-122"/>
                <a:ea typeface="Microsoft YaHei Light" panose="020B0503020204020204" pitchFamily="34" charset="-122"/>
                <a:cs typeface="+mn-cs"/>
              </a:rPr>
              <a:t>云时代下的新一代业财平台</a:t>
            </a:r>
            <a:endParaRPr kumimoji="1" lang="zh-CN" altLang="en-US" sz="2400" b="0" i="0" u="none" strike="noStrike" kern="1200" cap="none" spc="0" normalizeH="0" baseline="0" noProof="0" dirty="0">
              <a:ln>
                <a:noFill/>
              </a:ln>
              <a:solidFill>
                <a:srgbClr val="FFFFFF"/>
              </a:solidFill>
              <a:effectLst/>
              <a:uLnTx/>
              <a:uFillTx/>
              <a:latin typeface="Microsoft YaHei Light" panose="020B0503020204020204" pitchFamily="34" charset="-122"/>
              <a:ea typeface="Microsoft YaHei Light" panose="020B0503020204020204" pitchFamily="34" charset="-122"/>
              <a:cs typeface="+mn-cs"/>
            </a:endParaRPr>
          </a:p>
        </p:txBody>
      </p:sp>
      <p:sp>
        <p:nvSpPr>
          <p:cNvPr id="10" name="文本框 9"/>
          <p:cNvSpPr txBox="1"/>
          <p:nvPr userDrawn="1"/>
        </p:nvSpPr>
        <p:spPr>
          <a:xfrm>
            <a:off x="774700" y="5142230"/>
            <a:ext cx="2801620" cy="337185"/>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err="1">
                <a:ln>
                  <a:noFill/>
                </a:ln>
                <a:solidFill>
                  <a:srgbClr val="EEA86F"/>
                </a:solidFill>
                <a:effectLst/>
                <a:uLnTx/>
                <a:uFillTx/>
                <a:latin typeface="微软雅黑" charset="0"/>
                <a:ea typeface="Microsoft YaHei Light" panose="020B0503020204020204" pitchFamily="34" charset="-122"/>
                <a:cs typeface="+mn-cs"/>
              </a:rPr>
              <a:t>www.deepfinance.com</a:t>
            </a:r>
            <a:endParaRPr kumimoji="1" lang="en-US" altLang="zh-CN" sz="1600" b="0" i="0" u="none" strike="noStrike" kern="1200" cap="none" spc="0" normalizeH="0" baseline="0" noProof="0" dirty="0" err="1">
              <a:ln>
                <a:noFill/>
              </a:ln>
              <a:solidFill>
                <a:srgbClr val="EEA86F"/>
              </a:solidFill>
              <a:effectLst/>
              <a:uLnTx/>
              <a:uFillTx/>
              <a:latin typeface="微软雅黑" charset="0"/>
              <a:ea typeface="Microsoft YaHei Light" panose="020B0503020204020204" pitchFamily="34" charset="-122"/>
              <a:cs typeface="+mn-cs"/>
            </a:endParaRPr>
          </a:p>
        </p:txBody>
      </p:sp>
      <p:sp>
        <p:nvSpPr>
          <p:cNvPr id="11" name="文本框 10"/>
          <p:cNvSpPr txBox="1"/>
          <p:nvPr userDrawn="1"/>
        </p:nvSpPr>
        <p:spPr>
          <a:xfrm>
            <a:off x="539750" y="6300470"/>
            <a:ext cx="11059160" cy="306705"/>
          </a:xfrm>
          <a:prstGeom prst="rect">
            <a:avLst/>
          </a:prstGeom>
          <a:noFill/>
        </p:spPr>
        <p:txBody>
          <a:bodyPr wrap="square" rtlCol="0" anchor="t">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srgbClr val="FFFFFF"/>
                </a:solidFill>
                <a:effectLst/>
                <a:uLnTx/>
                <a:uFillTx/>
                <a:latin typeface="微软雅黑 Light" panose="020B0502040204020203" pitchFamily="34" charset="-122"/>
                <a:ea typeface="微软雅黑 Light" panose="020B0502040204020203" pitchFamily="34" charset="-122"/>
                <a:cs typeface="+mn-cs"/>
                <a:sym typeface="+mn-ea"/>
              </a:rPr>
              <a:t>“先胜而后战”，用面向未来的业财数据智能，有效支持运营及战略落地</a:t>
            </a:r>
          </a:p>
        </p:txBody>
      </p:sp>
      <p:sp>
        <p:nvSpPr>
          <p:cNvPr id="12" name="标题占位符 1"/>
          <p:cNvSpPr>
            <a:spLocks noGrp="1"/>
          </p:cNvSpPr>
          <p:nvPr>
            <p:ph type="title" hasCustomPrompt="1"/>
          </p:nvPr>
        </p:nvSpPr>
        <p:spPr>
          <a:xfrm>
            <a:off x="704850" y="2388235"/>
            <a:ext cx="6083935" cy="1969770"/>
          </a:xfrm>
          <a:prstGeom prst="rect">
            <a:avLst/>
          </a:prstGeom>
        </p:spPr>
        <p:txBody>
          <a:bodyPr vert="horz" lIns="91440" tIns="45720" rIns="91440" bIns="45720" rtlCol="0" anchor="ctr">
            <a:normAutofit/>
          </a:bodyPr>
          <a:lstStyle>
            <a:lvl1pPr>
              <a:defRPr b="1">
                <a:solidFill>
                  <a:schemeClr val="bg1"/>
                </a:solidFill>
                <a:latin typeface="微软雅黑" charset="0"/>
                <a:ea typeface="微软雅黑" charset="0"/>
              </a:defRPr>
            </a:lvl1pPr>
          </a:lstStyle>
          <a:p>
            <a:r>
              <a:rPr kumimoji="1" lang="zh-CN" altLang="en-US"/>
              <a:t>单击此处编辑母版</a:t>
            </a:r>
            <a:br>
              <a:rPr kumimoji="1" lang="zh-CN" altLang="en-US"/>
            </a:br>
            <a:r>
              <a:rPr kumimoji="1" lang="zh-CN" altLang="en-US"/>
              <a:t>标题样式</a:t>
            </a:r>
          </a:p>
        </p:txBody>
      </p:sp>
    </p:spTree>
    <p:extLst>
      <p:ext uri="{BB962C8B-B14F-4D97-AF65-F5344CB8AC3E}">
        <p14:creationId xmlns:p14="http://schemas.microsoft.com/office/powerpoint/2010/main" val="3210231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bg>
      <p:bgPr>
        <a:solidFill>
          <a:srgbClr val="FFFFFF"/>
        </a:solidFill>
        <a:effectLst/>
      </p:bgPr>
    </p:bg>
    <p:spTree>
      <p:nvGrpSpPr>
        <p:cNvPr id="1" name=""/>
        <p:cNvGrpSpPr/>
        <p:nvPr/>
      </p:nvGrpSpPr>
      <p:grpSpPr>
        <a:xfrm>
          <a:off x="0" y="0"/>
          <a:ext cx="0" cy="0"/>
          <a:chOff x="0" y="0"/>
          <a:chExt cx="0" cy="0"/>
        </a:xfrm>
      </p:grpSpPr>
      <p:sp>
        <p:nvSpPr>
          <p:cNvPr id="2" name="矩形 1"/>
          <p:cNvSpPr/>
          <p:nvPr userDrawn="1"/>
        </p:nvSpPr>
        <p:spPr>
          <a:xfrm>
            <a:off x="1270" y="3467100"/>
            <a:ext cx="12190095" cy="32162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a:ea typeface="等线" panose="02010600030101010101" pitchFamily="2" charset="-122"/>
              <a:cs typeface="+mn-cs"/>
            </a:endParaRPr>
          </a:p>
        </p:txBody>
      </p:sp>
      <p:sp>
        <p:nvSpPr>
          <p:cNvPr id="5" name="文本框 4"/>
          <p:cNvSpPr txBox="1"/>
          <p:nvPr userDrawn="1"/>
        </p:nvSpPr>
        <p:spPr>
          <a:xfrm>
            <a:off x="8489315" y="1360805"/>
            <a:ext cx="2838450" cy="76835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EA86F"/>
                </a:solidFill>
                <a:effectLst/>
                <a:uLnTx/>
                <a:uFillTx/>
                <a:latin typeface="微软雅黑" charset="0"/>
                <a:ea typeface="微软雅黑" charset="0"/>
                <a:cs typeface="+mn-cs"/>
              </a:rPr>
              <a:t>CONTEST</a:t>
            </a:r>
          </a:p>
        </p:txBody>
      </p:sp>
      <p:sp>
        <p:nvSpPr>
          <p:cNvPr id="6" name="文本框 5"/>
          <p:cNvSpPr txBox="1"/>
          <p:nvPr userDrawn="1"/>
        </p:nvSpPr>
        <p:spPr>
          <a:xfrm>
            <a:off x="10566400" y="2129155"/>
            <a:ext cx="761365" cy="368300"/>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a:ln>
                  <a:noFill/>
                </a:ln>
                <a:solidFill>
                  <a:srgbClr val="000000"/>
                </a:solidFill>
                <a:effectLst/>
                <a:uLnTx/>
                <a:uFillTx/>
                <a:latin typeface="微软雅黑" charset="0"/>
                <a:ea typeface="微软雅黑" charset="0"/>
                <a:cs typeface="+mn-cs"/>
              </a:rPr>
              <a:t>目</a:t>
            </a:r>
            <a:r>
              <a:rPr kumimoji="0" lang="en-US" altLang="zh-CN" sz="1800" b="0" i="0" u="none" strike="noStrike" kern="1200" cap="none" spc="0" normalizeH="0" baseline="0" noProof="0">
                <a:ln>
                  <a:noFill/>
                </a:ln>
                <a:solidFill>
                  <a:srgbClr val="000000"/>
                </a:solidFill>
                <a:effectLst/>
                <a:uLnTx/>
                <a:uFillTx/>
                <a:latin typeface="微软雅黑" charset="0"/>
                <a:ea typeface="微软雅黑" charset="0"/>
                <a:cs typeface="+mn-cs"/>
              </a:rPr>
              <a:t>/</a:t>
            </a:r>
            <a:r>
              <a:rPr kumimoji="0" lang="zh-CN" altLang="en-US" sz="1800" b="0" i="0" u="none" strike="noStrike" kern="1200" cap="none" spc="0" normalizeH="0" baseline="0" noProof="0">
                <a:ln>
                  <a:noFill/>
                </a:ln>
                <a:solidFill>
                  <a:srgbClr val="000000"/>
                </a:solidFill>
                <a:effectLst/>
                <a:uLnTx/>
                <a:uFillTx/>
                <a:latin typeface="微软雅黑" charset="0"/>
                <a:ea typeface="微软雅黑" charset="0"/>
                <a:cs typeface="+mn-cs"/>
              </a:rPr>
              <a:t>录</a:t>
            </a:r>
          </a:p>
        </p:txBody>
      </p:sp>
      <p:pic>
        <p:nvPicPr>
          <p:cNvPr id="3" name="图片 2" descr="资源 15"/>
          <p:cNvPicPr>
            <a:picLocks noChangeAspect="1"/>
          </p:cNvPicPr>
          <p:nvPr userDrawn="1"/>
        </p:nvPicPr>
        <p:blipFill>
          <a:blip r:embed="rId2"/>
          <a:stretch>
            <a:fillRect/>
          </a:stretch>
        </p:blipFill>
        <p:spPr>
          <a:xfrm flipH="1">
            <a:off x="1905" y="1383030"/>
            <a:ext cx="3117215" cy="1499870"/>
          </a:xfrm>
          <a:prstGeom prst="rect">
            <a:avLst/>
          </a:prstGeom>
        </p:spPr>
      </p:pic>
    </p:spTree>
    <p:extLst>
      <p:ext uri="{BB962C8B-B14F-4D97-AF65-F5344CB8AC3E}">
        <p14:creationId xmlns:p14="http://schemas.microsoft.com/office/powerpoint/2010/main" val="1068587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_自定义版式">
    <p:bg>
      <p:bgPr>
        <a:solidFill>
          <a:srgbClr val="FFFFFF"/>
        </a:solidFill>
        <a:effectLst/>
      </p:bgPr>
    </p:bg>
    <p:spTree>
      <p:nvGrpSpPr>
        <p:cNvPr id="1" name=""/>
        <p:cNvGrpSpPr/>
        <p:nvPr/>
      </p:nvGrpSpPr>
      <p:grpSpPr>
        <a:xfrm>
          <a:off x="0" y="0"/>
          <a:ext cx="0" cy="0"/>
          <a:chOff x="0" y="0"/>
          <a:chExt cx="0" cy="0"/>
        </a:xfrm>
      </p:grpSpPr>
      <p:sp>
        <p:nvSpPr>
          <p:cNvPr id="7" name="矩形 6"/>
          <p:cNvSpPr/>
          <p:nvPr userDrawn="1"/>
        </p:nvSpPr>
        <p:spPr>
          <a:xfrm>
            <a:off x="1270" y="3812583"/>
            <a:ext cx="12190095" cy="304732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a:ea typeface="等线" panose="02010600030101010101" pitchFamily="2" charset="-122"/>
              <a:cs typeface="+mn-cs"/>
            </a:endParaRPr>
          </a:p>
        </p:txBody>
      </p:sp>
      <p:pic>
        <p:nvPicPr>
          <p:cNvPr id="8" name="图片 7" descr="资源 15"/>
          <p:cNvPicPr>
            <a:picLocks noChangeAspect="1"/>
          </p:cNvPicPr>
          <p:nvPr userDrawn="1"/>
        </p:nvPicPr>
        <p:blipFill>
          <a:blip r:embed="rId2"/>
          <a:stretch>
            <a:fillRect/>
          </a:stretch>
        </p:blipFill>
        <p:spPr>
          <a:xfrm flipH="1">
            <a:off x="1905" y="4891"/>
            <a:ext cx="3117215" cy="1499870"/>
          </a:xfrm>
          <a:prstGeom prst="rect">
            <a:avLst/>
          </a:prstGeom>
        </p:spPr>
      </p:pic>
      <p:pic>
        <p:nvPicPr>
          <p:cNvPr id="12" name="图片 11"/>
          <p:cNvPicPr>
            <a:picLocks noChangeAspect="1"/>
          </p:cNvPicPr>
          <p:nvPr userDrawn="1"/>
        </p:nvPicPr>
        <p:blipFill>
          <a:blip r:embed="rId3"/>
          <a:srcRect/>
          <a:stretch>
            <a:fillRect/>
          </a:stretch>
        </p:blipFill>
        <p:spPr>
          <a:xfrm>
            <a:off x="10402225" y="409719"/>
            <a:ext cx="1380428" cy="345107"/>
          </a:xfrm>
          <a:prstGeom prst="rect">
            <a:avLst/>
          </a:prstGeom>
        </p:spPr>
      </p:pic>
      <p:sp>
        <p:nvSpPr>
          <p:cNvPr id="15" name="标题占位符 1"/>
          <p:cNvSpPr txBox="1"/>
          <p:nvPr userDrawn="1"/>
        </p:nvSpPr>
        <p:spPr>
          <a:xfrm>
            <a:off x="1109858" y="3818694"/>
            <a:ext cx="10068591" cy="19697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6000" b="1" kern="1200">
                <a:solidFill>
                  <a:schemeClr val="bg1"/>
                </a:solidFill>
                <a:latin typeface="微软雅黑" charset="0"/>
                <a:ea typeface="微软雅黑" charset="0"/>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1" lang="zh-CN" altLang="en-US" sz="6000" b="1" i="0" u="none" strike="noStrike" kern="1200" cap="none" spc="0" normalizeH="0" baseline="0" noProof="0" dirty="0">
                <a:ln>
                  <a:noFill/>
                </a:ln>
                <a:solidFill>
                  <a:srgbClr val="FFFFFF"/>
                </a:solidFill>
                <a:effectLst/>
                <a:uLnTx/>
                <a:uFillTx/>
                <a:latin typeface="微软雅黑" charset="0"/>
                <a:ea typeface="微软雅黑" charset="0"/>
                <a:cs typeface="+mj-cs"/>
              </a:rPr>
              <a:t>单击此处编辑母版标题样式</a:t>
            </a:r>
          </a:p>
        </p:txBody>
      </p:sp>
      <p:sp>
        <p:nvSpPr>
          <p:cNvPr id="16" name="标题占位符 1"/>
          <p:cNvSpPr>
            <a:spLocks noGrp="1"/>
          </p:cNvSpPr>
          <p:nvPr>
            <p:ph type="title" hasCustomPrompt="1"/>
          </p:nvPr>
        </p:nvSpPr>
        <p:spPr>
          <a:xfrm>
            <a:off x="1080362" y="2473611"/>
            <a:ext cx="2598851" cy="1969770"/>
          </a:xfrm>
          <a:prstGeom prst="rect">
            <a:avLst/>
          </a:prstGeom>
        </p:spPr>
        <p:txBody>
          <a:bodyPr vert="horz" lIns="91440" tIns="45720" rIns="91440" bIns="45720" rtlCol="0" anchor="ctr">
            <a:normAutofit/>
          </a:bodyPr>
          <a:lstStyle>
            <a:lvl1pPr>
              <a:defRPr sz="9600" b="1">
                <a:solidFill>
                  <a:schemeClr val="accent4"/>
                </a:solidFill>
                <a:latin typeface="微软雅黑" charset="0"/>
                <a:ea typeface="微软雅黑" charset="0"/>
              </a:defRPr>
            </a:lvl1pPr>
          </a:lstStyle>
          <a:p>
            <a:r>
              <a:rPr kumimoji="1" lang="en-US" altLang="zh-CN" dirty="0"/>
              <a:t>01</a:t>
            </a:r>
            <a:endParaRPr kumimoji="1" lang="zh-CN" altLang="en-US" dirty="0"/>
          </a:p>
        </p:txBody>
      </p:sp>
      <p:sp>
        <p:nvSpPr>
          <p:cNvPr id="17" name="文本占位符 2"/>
          <p:cNvSpPr>
            <a:spLocks noGrp="1"/>
          </p:cNvSpPr>
          <p:nvPr>
            <p:ph idx="1" hasCustomPrompt="1"/>
          </p:nvPr>
        </p:nvSpPr>
        <p:spPr>
          <a:xfrm>
            <a:off x="1169307" y="5336244"/>
            <a:ext cx="9395279" cy="1112037"/>
          </a:xfrm>
          <a:prstGeom prst="rect">
            <a:avLst/>
          </a:prstGeom>
        </p:spPr>
        <p:txBody>
          <a:bodyPr vert="horz" lIns="91440" tIns="45720" rIns="91440" bIns="45720" rtlCol="0">
            <a:normAutofit/>
          </a:bodyPr>
          <a:lstStyle>
            <a:lvl1pPr marL="0" indent="0">
              <a:buNone/>
              <a:defRPr sz="1400" b="0" i="0">
                <a:solidFill>
                  <a:schemeClr val="bg1"/>
                </a:solidFill>
                <a:latin typeface="Microsoft YaHei Light" panose="020B0503020204020204" pitchFamily="34" charset="-122"/>
                <a:ea typeface="Microsoft YaHei Light" panose="020B0503020204020204" pitchFamily="34" charset="-122"/>
              </a:defRPr>
            </a:lvl1pPr>
            <a:lvl2pPr>
              <a:defRPr b="0" i="0">
                <a:solidFill>
                  <a:schemeClr val="bg1"/>
                </a:solidFill>
                <a:latin typeface="Microsoft YaHei Light" panose="020B0503020204020204" pitchFamily="34" charset="-122"/>
                <a:ea typeface="Microsoft YaHei Light" panose="020B0503020204020204" pitchFamily="34" charset="-122"/>
              </a:defRPr>
            </a:lvl2pPr>
            <a:lvl3pPr>
              <a:defRPr b="0" i="0">
                <a:solidFill>
                  <a:schemeClr val="bg1"/>
                </a:solidFill>
                <a:latin typeface="Microsoft YaHei Light" panose="020B0503020204020204" pitchFamily="34" charset="-122"/>
                <a:ea typeface="Microsoft YaHei Light" panose="020B0503020204020204" pitchFamily="34" charset="-122"/>
              </a:defRPr>
            </a:lvl3pPr>
            <a:lvl4pPr>
              <a:defRPr b="0" i="0">
                <a:solidFill>
                  <a:schemeClr val="bg1"/>
                </a:solidFill>
                <a:latin typeface="Microsoft YaHei Light" panose="020B0503020204020204" pitchFamily="34" charset="-122"/>
                <a:ea typeface="Microsoft YaHei Light" panose="020B0503020204020204" pitchFamily="34" charset="-122"/>
              </a:defRPr>
            </a:lvl4pPr>
            <a:lvl5pPr>
              <a:defRPr b="0" i="0">
                <a:solidFill>
                  <a:schemeClr val="bg1"/>
                </a:solidFill>
                <a:latin typeface="Microsoft YaHei Light" panose="020B0503020204020204" pitchFamily="34" charset="-122"/>
                <a:ea typeface="Microsoft YaHei Light" panose="020B0503020204020204" pitchFamily="34" charset="-122"/>
              </a:defRPr>
            </a:lvl5pPr>
          </a:lstStyle>
          <a:p>
            <a:pPr lvl="0"/>
            <a:r>
              <a:rPr kumimoji="1" lang="zh-CN" altLang="en-US" dirty="0"/>
              <a:t>单击此处编辑母版文本样</a:t>
            </a:r>
          </a:p>
        </p:txBody>
      </p:sp>
    </p:spTree>
    <p:extLst>
      <p:ext uri="{BB962C8B-B14F-4D97-AF65-F5344CB8AC3E}">
        <p14:creationId xmlns:p14="http://schemas.microsoft.com/office/powerpoint/2010/main" val="981773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rgbClr val="FFFFFF"/>
        </a:solidFill>
        <a:effectLst/>
      </p:bgPr>
    </p:bg>
    <p:spTree>
      <p:nvGrpSpPr>
        <p:cNvPr id="1" name=""/>
        <p:cNvGrpSpPr/>
        <p:nvPr/>
      </p:nvGrpSpPr>
      <p:grpSpPr>
        <a:xfrm>
          <a:off x="0" y="0"/>
          <a:ext cx="0" cy="0"/>
          <a:chOff x="0" y="0"/>
          <a:chExt cx="0" cy="0"/>
        </a:xfrm>
      </p:grpSpPr>
      <p:pic>
        <p:nvPicPr>
          <p:cNvPr id="13" name="图片 12" descr="图标&#10;&#10;描述已自动生成"/>
          <p:cNvPicPr>
            <a:picLocks noChangeAspect="1"/>
          </p:cNvPicPr>
          <p:nvPr userDrawn="1"/>
        </p:nvPicPr>
        <p:blipFill>
          <a:blip r:embed="rId2"/>
          <a:stretch>
            <a:fillRect/>
          </a:stretch>
        </p:blipFill>
        <p:spPr>
          <a:xfrm>
            <a:off x="141514" y="386443"/>
            <a:ext cx="493487" cy="348344"/>
          </a:xfrm>
          <a:prstGeom prst="rect">
            <a:avLst/>
          </a:prstGeom>
        </p:spPr>
      </p:pic>
      <p:cxnSp>
        <p:nvCxnSpPr>
          <p:cNvPr id="14" name="直线连接符 8"/>
          <p:cNvCxnSpPr>
            <a:cxnSpLocks/>
          </p:cNvCxnSpPr>
          <p:nvPr userDrawn="1"/>
        </p:nvCxnSpPr>
        <p:spPr>
          <a:xfrm>
            <a:off x="367392" y="853002"/>
            <a:ext cx="0" cy="3399509"/>
          </a:xfrm>
          <a:prstGeom prst="line">
            <a:avLst/>
          </a:prstGeom>
          <a:ln>
            <a:solidFill>
              <a:srgbClr val="555FFF"/>
            </a:solidFill>
          </a:ln>
        </p:spPr>
        <p:style>
          <a:lnRef idx="1">
            <a:schemeClr val="accent1"/>
          </a:lnRef>
          <a:fillRef idx="0">
            <a:schemeClr val="accent1"/>
          </a:fillRef>
          <a:effectRef idx="0">
            <a:schemeClr val="accent1"/>
          </a:effectRef>
          <a:fontRef idx="minor">
            <a:schemeClr val="tx1"/>
          </a:fontRef>
        </p:style>
      </p:cxnSp>
      <p:sp>
        <p:nvSpPr>
          <p:cNvPr id="15" name="标题占位符 1"/>
          <p:cNvSpPr>
            <a:spLocks noGrp="1"/>
          </p:cNvSpPr>
          <p:nvPr>
            <p:ph type="title"/>
          </p:nvPr>
        </p:nvSpPr>
        <p:spPr>
          <a:xfrm>
            <a:off x="783590" y="194993"/>
            <a:ext cx="7825105" cy="772160"/>
          </a:xfrm>
          <a:prstGeom prst="rect">
            <a:avLst/>
          </a:prstGeom>
        </p:spPr>
        <p:txBody>
          <a:bodyPr vert="horz" lIns="91440" tIns="45720" rIns="91440" bIns="45720" rtlCol="0" anchor="ctr">
            <a:normAutofit/>
          </a:bodyPr>
          <a:lstStyle>
            <a:lvl1pPr>
              <a:defRPr sz="2800" b="1">
                <a:solidFill>
                  <a:schemeClr val="accent6">
                    <a:lumMod val="50000"/>
                  </a:schemeClr>
                </a:solidFill>
                <a:latin typeface="微软雅黑" charset="0"/>
                <a:ea typeface="微软雅黑" charset="0"/>
              </a:defRPr>
            </a:lvl1pPr>
          </a:lstStyle>
          <a:p>
            <a:r>
              <a:rPr kumimoji="1" lang="zh-CN" altLang="en-US"/>
              <a:t>单击此处编辑母版标题样式</a:t>
            </a:r>
          </a:p>
        </p:txBody>
      </p:sp>
      <p:sp>
        <p:nvSpPr>
          <p:cNvPr id="3" name="文本框 2">
            <a:extLst>
              <a:ext uri="{FF2B5EF4-FFF2-40B4-BE49-F238E27FC236}">
                <a16:creationId xmlns:a16="http://schemas.microsoft.com/office/drawing/2014/main" id="{4F7DB1A3-7779-5D23-C83C-C65A20612C1D}"/>
              </a:ext>
            </a:extLst>
          </p:cNvPr>
          <p:cNvSpPr txBox="1"/>
          <p:nvPr userDrawn="1"/>
        </p:nvSpPr>
        <p:spPr>
          <a:xfrm>
            <a:off x="208093" y="4366635"/>
            <a:ext cx="338554" cy="1987692"/>
          </a:xfrm>
          <a:prstGeom prst="rect">
            <a:avLst/>
          </a:prstGeom>
          <a:noFill/>
        </p:spPr>
        <p:txBody>
          <a:bodyPr vert="eaVert"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1" lang="zh-CN" altLang="en-US" sz="1000" b="0" i="0" u="none" strike="noStrike" kern="1200" cap="none" spc="0" normalizeH="0" baseline="0" noProof="0" dirty="0">
                <a:ln>
                  <a:noFill/>
                </a:ln>
                <a:solidFill>
                  <a:srgbClr val="000000">
                    <a:lumMod val="50000"/>
                    <a:lumOff val="50000"/>
                  </a:srgbClr>
                </a:solidFill>
                <a:effectLst/>
                <a:uLnTx/>
                <a:uFillTx/>
                <a:latin typeface="微软雅黑" panose="020B0503020204020204" charset="-122"/>
                <a:ea typeface="微软雅黑" panose="020B0503020204020204" charset="-122"/>
                <a:cs typeface="+mn-cs"/>
              </a:rPr>
              <a:t>项目阶段性总结</a:t>
            </a:r>
          </a:p>
        </p:txBody>
      </p:sp>
      <p:sp>
        <p:nvSpPr>
          <p:cNvPr id="2" name="灯片编号占位符 15">
            <a:extLst>
              <a:ext uri="{FF2B5EF4-FFF2-40B4-BE49-F238E27FC236}">
                <a16:creationId xmlns:a16="http://schemas.microsoft.com/office/drawing/2014/main" id="{94E0092B-242F-0490-851E-EA7CF73484BD}"/>
              </a:ext>
            </a:extLst>
          </p:cNvPr>
          <p:cNvSpPr txBox="1">
            <a:spLocks/>
          </p:cNvSpPr>
          <p:nvPr userDrawn="1"/>
        </p:nvSpPr>
        <p:spPr>
          <a:xfrm>
            <a:off x="48132" y="6313218"/>
            <a:ext cx="624840" cy="365125"/>
          </a:xfrm>
          <a:prstGeom prst="rect">
            <a:avLst/>
          </a:prstGeom>
        </p:spPr>
        <p:txBody>
          <a:bodyPr vert="horz" lIns="90000" tIns="45720" rIns="91440" bIns="45720" rtlCol="0" anchor="ctr"/>
          <a:lstStyle>
            <a:defPPr>
              <a:defRPr lang="zh-CN"/>
            </a:defPPr>
            <a:lvl1pPr marL="0" algn="ctr" defTabSz="914400" rtl="0" eaLnBrk="1" latinLnBrk="0" hangingPunct="1">
              <a:defRPr sz="1600" b="0" i="0" kern="1200">
                <a:solidFill>
                  <a:schemeClr val="accent4"/>
                </a:solidFill>
                <a:latin typeface="微软雅黑"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BBE29E0C-A0E6-BB49-B7C1-7EFE5AC77BB4}" type="slidenum">
              <a:rPr kumimoji="1" lang="zh-CN" altLang="en-US" sz="1200" b="0" i="0" u="none" strike="noStrike" kern="1200" cap="none" spc="0" normalizeH="0" baseline="0" noProof="0" smtClean="0">
                <a:ln>
                  <a:noFill/>
                </a:ln>
                <a:solidFill>
                  <a:srgbClr val="EEA86F"/>
                </a:solidFill>
                <a:effectLst/>
                <a:uLnTx/>
                <a:uFillTx/>
                <a:latin typeface="Microsoft YaHei" panose="020B0503020204020204" pitchFamily="34" charset="-122"/>
                <a:ea typeface="Microsoft YaHei" panose="020B0503020204020204" pitchFamily="34"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dirty="0">
              <a:ln>
                <a:noFill/>
              </a:ln>
              <a:solidFill>
                <a:srgbClr val="EEA86F"/>
              </a:solidFill>
              <a:effectLst/>
              <a:uLnTx/>
              <a:uFillTx/>
              <a:latin typeface="Microsoft YaHei" panose="020B0503020204020204" pitchFamily="34" charset="-122"/>
              <a:ea typeface="Microsoft YaHei" panose="020B0503020204020204" pitchFamily="34" charset="-122"/>
              <a:cs typeface="+mn-cs"/>
            </a:endParaRPr>
          </a:p>
        </p:txBody>
      </p:sp>
    </p:spTree>
    <p:extLst>
      <p:ext uri="{BB962C8B-B14F-4D97-AF65-F5344CB8AC3E}">
        <p14:creationId xmlns:p14="http://schemas.microsoft.com/office/powerpoint/2010/main" val="7832286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grpSp>
        <p:nvGrpSpPr>
          <p:cNvPr id="6" name="组合 5"/>
          <p:cNvGrpSpPr/>
          <p:nvPr userDrawn="1"/>
        </p:nvGrpSpPr>
        <p:grpSpPr>
          <a:xfrm>
            <a:off x="0" y="0"/>
            <a:ext cx="12192000" cy="6889750"/>
            <a:chOff x="0" y="0"/>
            <a:chExt cx="19200" cy="10850"/>
          </a:xfrm>
        </p:grpSpPr>
        <p:pic>
          <p:nvPicPr>
            <p:cNvPr id="7" name="图片 6"/>
            <p:cNvPicPr>
              <a:picLocks noChangeAspect="1"/>
            </p:cNvPicPr>
            <p:nvPr/>
          </p:nvPicPr>
          <p:blipFill>
            <a:blip r:embed="rId2"/>
            <a:stretch>
              <a:fillRect/>
            </a:stretch>
          </p:blipFill>
          <p:spPr>
            <a:xfrm rot="16200000" flipH="1">
              <a:off x="4200" y="-4175"/>
              <a:ext cx="10800" cy="19200"/>
            </a:xfrm>
            <a:prstGeom prst="rect">
              <a:avLst/>
            </a:prstGeom>
          </p:spPr>
        </p:pic>
        <p:sp>
          <p:nvSpPr>
            <p:cNvPr id="8" name="矩形 7"/>
            <p:cNvSpPr/>
            <p:nvPr/>
          </p:nvSpPr>
          <p:spPr>
            <a:xfrm>
              <a:off x="0" y="0"/>
              <a:ext cx="19200" cy="10850"/>
            </a:xfrm>
            <a:prstGeom prst="rect">
              <a:avLst/>
            </a:prstGeom>
            <a:solidFill>
              <a:schemeClr val="accent6">
                <a:lumMod val="75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555FFF"/>
                </a:solidFill>
                <a:effectLst/>
                <a:uLnTx/>
                <a:uFillTx/>
                <a:latin typeface="等线"/>
                <a:ea typeface="等线" panose="02010600030101010101" pitchFamily="2" charset="-122"/>
                <a:cs typeface="+mn-cs"/>
              </a:endParaRPr>
            </a:p>
          </p:txBody>
        </p:sp>
      </p:grpSp>
      <p:cxnSp>
        <p:nvCxnSpPr>
          <p:cNvPr id="15" name="直线连接符 14"/>
          <p:cNvCxnSpPr/>
          <p:nvPr userDrawn="1"/>
        </p:nvCxnSpPr>
        <p:spPr>
          <a:xfrm>
            <a:off x="630621" y="0"/>
            <a:ext cx="0" cy="685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矩形 15"/>
          <p:cNvSpPr/>
          <p:nvPr userDrawn="1"/>
        </p:nvSpPr>
        <p:spPr>
          <a:xfrm>
            <a:off x="621950" y="2903482"/>
            <a:ext cx="45719" cy="10510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等线"/>
              <a:ea typeface="等线" panose="02010600030101010101" pitchFamily="2" charset="-122"/>
              <a:cs typeface="+mn-cs"/>
            </a:endParaRPr>
          </a:p>
        </p:txBody>
      </p:sp>
      <p:pic>
        <p:nvPicPr>
          <p:cNvPr id="9" name="图片 8" descr="图标&#10;&#10;低可信度描述已自动生成"/>
          <p:cNvPicPr>
            <a:picLocks noChangeAspect="1"/>
          </p:cNvPicPr>
          <p:nvPr userDrawn="1"/>
        </p:nvPicPr>
        <p:blipFill>
          <a:blip r:embed="rId3"/>
          <a:stretch>
            <a:fillRect/>
          </a:stretch>
        </p:blipFill>
        <p:spPr>
          <a:xfrm>
            <a:off x="10393943" y="400049"/>
            <a:ext cx="1396994" cy="346840"/>
          </a:xfrm>
          <a:prstGeom prst="rect">
            <a:avLst/>
          </a:prstGeom>
        </p:spPr>
      </p:pic>
      <p:sp>
        <p:nvSpPr>
          <p:cNvPr id="10" name="标题占位符 1"/>
          <p:cNvSpPr>
            <a:spLocks noGrp="1"/>
          </p:cNvSpPr>
          <p:nvPr>
            <p:ph type="title"/>
          </p:nvPr>
        </p:nvSpPr>
        <p:spPr>
          <a:xfrm>
            <a:off x="1124585" y="4257675"/>
            <a:ext cx="7825105" cy="772160"/>
          </a:xfrm>
          <a:prstGeom prst="rect">
            <a:avLst/>
          </a:prstGeom>
        </p:spPr>
        <p:txBody>
          <a:bodyPr vert="horz" lIns="91440" tIns="45720" rIns="91440" bIns="45720" rtlCol="0" anchor="ctr">
            <a:noAutofit/>
          </a:bodyPr>
          <a:lstStyle>
            <a:lvl1pPr>
              <a:defRPr sz="4800" b="1">
                <a:solidFill>
                  <a:schemeClr val="bg1"/>
                </a:solidFill>
                <a:latin typeface="微软雅黑" charset="0"/>
                <a:ea typeface="微软雅黑" charset="0"/>
              </a:defRPr>
            </a:lvl1pPr>
          </a:lstStyle>
          <a:p>
            <a:r>
              <a:rPr kumimoji="1" lang="zh-CN" altLang="en-US"/>
              <a:t>单击此处编辑母版标题样式</a:t>
            </a:r>
          </a:p>
        </p:txBody>
      </p:sp>
      <p:sp>
        <p:nvSpPr>
          <p:cNvPr id="12" name="文本占位符 11"/>
          <p:cNvSpPr>
            <a:spLocks noGrp="1"/>
          </p:cNvSpPr>
          <p:nvPr>
            <p:ph type="body" idx="1"/>
          </p:nvPr>
        </p:nvSpPr>
        <p:spPr>
          <a:xfrm>
            <a:off x="1087755" y="5412740"/>
            <a:ext cx="10515600" cy="1222375"/>
          </a:xfrm>
          <a:prstGeom prst="rect">
            <a:avLst/>
          </a:prstGeom>
        </p:spPr>
        <p:txBody>
          <a:bodyPr vert="horz" lIns="91440" tIns="45720" rIns="91440" bIns="45720" rtlCol="0">
            <a:normAutofit/>
          </a:bodyPr>
          <a:lstStyle>
            <a:lvl1pPr marL="0" indent="0">
              <a:buNone/>
              <a:defRPr sz="2000">
                <a:solidFill>
                  <a:schemeClr val="bg1"/>
                </a:solidFill>
                <a:latin typeface="微软雅黑" charset="0"/>
                <a:ea typeface="微软雅黑" charset="0"/>
              </a:defRPr>
            </a:lvl1pPr>
            <a:lvl2pPr marL="457200" indent="0">
              <a:buNone/>
              <a:defRPr/>
            </a:lvl2pPr>
            <a:lvl3pPr marL="914400" indent="0">
              <a:buNone/>
              <a:defRPr/>
            </a:lvl3pPr>
            <a:lvl4pPr marL="1371600" indent="0">
              <a:buNone/>
              <a:defRPr/>
            </a:lvl4pPr>
          </a:lstStyle>
          <a:p>
            <a:pPr lvl="0"/>
            <a:r>
              <a:rPr kumimoji="1" lang="zh-CN" altLang="en-US"/>
              <a:t>单击此处编辑母版文本样式</a:t>
            </a:r>
          </a:p>
          <a:p>
            <a:pPr lvl="1"/>
            <a:endParaRPr kumimoji="1" lang="zh-CN" altLang="en-US"/>
          </a:p>
        </p:txBody>
      </p:sp>
      <p:sp>
        <p:nvSpPr>
          <p:cNvPr id="13" name="标题占位符 1"/>
          <p:cNvSpPr>
            <a:spLocks noGrp="1"/>
          </p:cNvSpPr>
          <p:nvPr/>
        </p:nvSpPr>
        <p:spPr>
          <a:xfrm>
            <a:off x="1106805" y="2884170"/>
            <a:ext cx="3188335" cy="1267460"/>
          </a:xfrm>
          <a:prstGeom prst="rect">
            <a:avLst/>
          </a:prstGeom>
        </p:spPr>
        <p:txBody>
          <a:bodyPr vert="horz" lIns="91440" tIns="45720" rIns="91440" bIns="45720" rtlCol="0" anchor="ctr">
            <a:noAutofit/>
          </a:bodyPr>
          <a:lstStyle>
            <a:lvl1pPr>
              <a:defRPr sz="4800" b="1">
                <a:solidFill>
                  <a:schemeClr val="bg1"/>
                </a:solidFill>
                <a:latin typeface="微软雅黑" charset="0"/>
                <a:ea typeface="微软雅黑"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9600" b="1"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01</a:t>
            </a:r>
          </a:p>
        </p:txBody>
      </p:sp>
    </p:spTree>
    <p:extLst>
      <p:ext uri="{BB962C8B-B14F-4D97-AF65-F5344CB8AC3E}">
        <p14:creationId xmlns:p14="http://schemas.microsoft.com/office/powerpoint/2010/main" val="3904734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自定义版式">
    <p:bg>
      <p:bgPr>
        <a:solidFill>
          <a:schemeClr val="accent5"/>
        </a:solidFill>
        <a:effectLst/>
      </p:bgPr>
    </p:bg>
    <p:spTree>
      <p:nvGrpSpPr>
        <p:cNvPr id="1" name=""/>
        <p:cNvGrpSpPr/>
        <p:nvPr/>
      </p:nvGrpSpPr>
      <p:grpSpPr>
        <a:xfrm>
          <a:off x="0" y="0"/>
          <a:ext cx="0" cy="0"/>
          <a:chOff x="0" y="0"/>
          <a:chExt cx="0" cy="0"/>
        </a:xfrm>
      </p:grpSpPr>
      <p:pic>
        <p:nvPicPr>
          <p:cNvPr id="8" name="图片 7" descr="图标&#10;&#10;描述已自动生成"/>
          <p:cNvPicPr>
            <a:picLocks noChangeAspect="1"/>
          </p:cNvPicPr>
          <p:nvPr userDrawn="1"/>
        </p:nvPicPr>
        <p:blipFill>
          <a:blip r:embed="rId2">
            <a:lum bright="90000"/>
          </a:blip>
          <a:stretch>
            <a:fillRect/>
          </a:stretch>
        </p:blipFill>
        <p:spPr>
          <a:xfrm>
            <a:off x="141514" y="386443"/>
            <a:ext cx="493487" cy="348344"/>
          </a:xfrm>
          <a:prstGeom prst="rect">
            <a:avLst/>
          </a:prstGeom>
        </p:spPr>
      </p:pic>
      <p:sp>
        <p:nvSpPr>
          <p:cNvPr id="3" name="标题占位符 1"/>
          <p:cNvSpPr>
            <a:spLocks noGrp="1"/>
          </p:cNvSpPr>
          <p:nvPr>
            <p:ph type="title"/>
          </p:nvPr>
        </p:nvSpPr>
        <p:spPr>
          <a:xfrm>
            <a:off x="783590" y="190305"/>
            <a:ext cx="7825105" cy="772160"/>
          </a:xfrm>
          <a:prstGeom prst="rect">
            <a:avLst/>
          </a:prstGeom>
        </p:spPr>
        <p:txBody>
          <a:bodyPr vert="horz" lIns="91440" tIns="45720" rIns="91440" bIns="45720" rtlCol="0" anchor="ctr">
            <a:normAutofit/>
          </a:bodyPr>
          <a:lstStyle>
            <a:lvl1pPr>
              <a:defRPr sz="2800" b="1">
                <a:solidFill>
                  <a:schemeClr val="bg1"/>
                </a:solidFill>
                <a:latin typeface="微软雅黑" charset="0"/>
                <a:ea typeface="微软雅黑" charset="0"/>
              </a:defRPr>
            </a:lvl1pPr>
          </a:lstStyle>
          <a:p>
            <a:r>
              <a:rPr kumimoji="1" lang="zh-CN" altLang="en-US"/>
              <a:t>单击此处编辑母版标题样式</a:t>
            </a:r>
          </a:p>
        </p:txBody>
      </p:sp>
      <p:sp>
        <p:nvSpPr>
          <p:cNvPr id="5" name="灯片编号占位符 4"/>
          <p:cNvSpPr>
            <a:spLocks noGrp="1"/>
          </p:cNvSpPr>
          <p:nvPr>
            <p:ph type="sldNum" sz="quarter" idx="12"/>
          </p:nvPr>
        </p:nvSpPr>
        <p:spPr>
          <a:xfrm>
            <a:off x="54972" y="6336665"/>
            <a:ext cx="624840" cy="365125"/>
          </a:xfrm>
        </p:spPr>
        <p:txBody>
          <a:bodyPr/>
          <a:lstStyle>
            <a:lvl1pPr algn="ctr">
              <a:defRPr sz="1600" b="0" i="0">
                <a:solidFill>
                  <a:schemeClr val="bg1"/>
                </a:solidFill>
                <a:latin typeface="微软雅黑"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BBE29E0C-A0E6-BB49-B7C1-7EFE5AC77BB4}" type="slidenum">
              <a:rPr kumimoji="1" lang="zh-CN" altLang="en-US" sz="1600" b="0" i="0" u="none" strike="noStrike" kern="1200" cap="none" spc="0" normalizeH="0" baseline="0" noProof="0" smtClean="0">
                <a:ln>
                  <a:noFill/>
                </a:ln>
                <a:solidFill>
                  <a:srgbClr val="FFFFFF"/>
                </a:solidFill>
                <a:effectLst/>
                <a:uLnTx/>
                <a:uFillTx/>
                <a:latin typeface="微软雅黑" charset="0"/>
                <a:ea typeface="等线" panose="02010600030101010101" pitchFamily="2"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1" lang="zh-CN" altLang="en-US" sz="1600" b="0" i="0" u="none" strike="noStrike" kern="1200" cap="none" spc="0" normalizeH="0" baseline="0" noProof="0">
              <a:ln>
                <a:noFill/>
              </a:ln>
              <a:solidFill>
                <a:srgbClr val="FFFFFF"/>
              </a:solidFill>
              <a:effectLst/>
              <a:uLnTx/>
              <a:uFillTx/>
              <a:latin typeface="微软雅黑" charset="0"/>
              <a:ea typeface="等线" panose="02010600030101010101" pitchFamily="2" charset="-122"/>
              <a:cs typeface="+mn-cs"/>
            </a:endParaRPr>
          </a:p>
        </p:txBody>
      </p:sp>
      <p:cxnSp>
        <p:nvCxnSpPr>
          <p:cNvPr id="7" name="直线连接符 8">
            <a:extLst>
              <a:ext uri="{FF2B5EF4-FFF2-40B4-BE49-F238E27FC236}">
                <a16:creationId xmlns:a16="http://schemas.microsoft.com/office/drawing/2014/main" id="{A83675BC-13BE-DB4D-A8F4-3B342D964D30}"/>
              </a:ext>
            </a:extLst>
          </p:cNvPr>
          <p:cNvCxnSpPr>
            <a:cxnSpLocks/>
          </p:cNvCxnSpPr>
          <p:nvPr userDrawn="1"/>
        </p:nvCxnSpPr>
        <p:spPr>
          <a:xfrm>
            <a:off x="367392" y="853002"/>
            <a:ext cx="0" cy="345774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文本框 8">
            <a:extLst>
              <a:ext uri="{FF2B5EF4-FFF2-40B4-BE49-F238E27FC236}">
                <a16:creationId xmlns:a16="http://schemas.microsoft.com/office/drawing/2014/main" id="{DF176A56-C685-BC49-B086-18A3E11B0EE4}"/>
              </a:ext>
            </a:extLst>
          </p:cNvPr>
          <p:cNvSpPr txBox="1"/>
          <p:nvPr userDrawn="1"/>
        </p:nvSpPr>
        <p:spPr>
          <a:xfrm>
            <a:off x="208094" y="4396300"/>
            <a:ext cx="338554" cy="1894903"/>
          </a:xfrm>
          <a:prstGeom prst="rect">
            <a:avLst/>
          </a:prstGeom>
          <a:noFill/>
        </p:spPr>
        <p:txBody>
          <a:bodyPr vert="eaVert"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1" lang="zh-CN" altLang="en-US" sz="10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新一代财务数据分析平台</a:t>
            </a:r>
          </a:p>
        </p:txBody>
      </p:sp>
    </p:spTree>
    <p:extLst>
      <p:ext uri="{BB962C8B-B14F-4D97-AF65-F5344CB8AC3E}">
        <p14:creationId xmlns:p14="http://schemas.microsoft.com/office/powerpoint/2010/main" val="39502089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标题幻灯片">
    <p:bg>
      <p:bgPr>
        <a:solidFill>
          <a:schemeClr val="accent5"/>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783590" y="190305"/>
            <a:ext cx="7825105" cy="772160"/>
          </a:xfrm>
          <a:prstGeom prst="rect">
            <a:avLst/>
          </a:prstGeom>
        </p:spPr>
        <p:txBody>
          <a:bodyPr vert="horz" lIns="91440" tIns="45720" rIns="91440" bIns="45720" rtlCol="0" anchor="ctr">
            <a:normAutofit/>
          </a:bodyPr>
          <a:lstStyle>
            <a:lvl1pPr>
              <a:defRPr sz="2800" b="1">
                <a:solidFill>
                  <a:schemeClr val="bg1"/>
                </a:solidFill>
                <a:latin typeface="微软雅黑" charset="0"/>
                <a:ea typeface="微软雅黑" charset="0"/>
              </a:defRPr>
            </a:lvl1pPr>
          </a:lstStyle>
          <a:p>
            <a:r>
              <a:rPr kumimoji="1" lang="zh-CN" altLang="en-US"/>
              <a:t>单击此处编辑母版标题样式</a:t>
            </a:r>
          </a:p>
        </p:txBody>
      </p:sp>
    </p:spTree>
    <p:extLst>
      <p:ext uri="{BB962C8B-B14F-4D97-AF65-F5344CB8AC3E}">
        <p14:creationId xmlns:p14="http://schemas.microsoft.com/office/powerpoint/2010/main" val="29737109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标题幻灯片">
    <p:bg>
      <p:bgPr>
        <a:solidFill>
          <a:srgbClr val="FFFFFF"/>
        </a:solidFill>
        <a:effectLst/>
      </p:bgPr>
    </p:bg>
    <p:spTree>
      <p:nvGrpSpPr>
        <p:cNvPr id="1" name=""/>
        <p:cNvGrpSpPr/>
        <p:nvPr/>
      </p:nvGrpSpPr>
      <p:grpSpPr>
        <a:xfrm>
          <a:off x="0" y="0"/>
          <a:ext cx="0" cy="0"/>
          <a:chOff x="0" y="0"/>
          <a:chExt cx="0" cy="0"/>
        </a:xfrm>
      </p:grpSpPr>
      <p:pic>
        <p:nvPicPr>
          <p:cNvPr id="6" name="图片 5" descr="图标&#10;&#10;描述已自动生成">
            <a:extLst>
              <a:ext uri="{FF2B5EF4-FFF2-40B4-BE49-F238E27FC236}">
                <a16:creationId xmlns:a16="http://schemas.microsoft.com/office/drawing/2014/main" id="{BE22D4FB-AC99-7848-EFF7-DE0B66B72E34}"/>
              </a:ext>
            </a:extLst>
          </p:cNvPr>
          <p:cNvPicPr>
            <a:picLocks noChangeAspect="1"/>
          </p:cNvPicPr>
          <p:nvPr userDrawn="1"/>
        </p:nvPicPr>
        <p:blipFill>
          <a:blip r:embed="rId2"/>
          <a:stretch>
            <a:fillRect/>
          </a:stretch>
        </p:blipFill>
        <p:spPr>
          <a:xfrm>
            <a:off x="141514" y="386443"/>
            <a:ext cx="493487" cy="348344"/>
          </a:xfrm>
          <a:prstGeom prst="rect">
            <a:avLst/>
          </a:prstGeom>
        </p:spPr>
      </p:pic>
      <p:cxnSp>
        <p:nvCxnSpPr>
          <p:cNvPr id="12" name="直线连接符 8">
            <a:extLst>
              <a:ext uri="{FF2B5EF4-FFF2-40B4-BE49-F238E27FC236}">
                <a16:creationId xmlns:a16="http://schemas.microsoft.com/office/drawing/2014/main" id="{628C8956-73CB-7129-3974-EFA5F604A2D9}"/>
              </a:ext>
            </a:extLst>
          </p:cNvPr>
          <p:cNvCxnSpPr/>
          <p:nvPr userDrawn="1"/>
        </p:nvCxnSpPr>
        <p:spPr>
          <a:xfrm>
            <a:off x="367392" y="853002"/>
            <a:ext cx="0" cy="3113070"/>
          </a:xfrm>
          <a:prstGeom prst="line">
            <a:avLst/>
          </a:prstGeom>
          <a:noFill/>
          <a:ln w="6350" cap="flat" cmpd="sng" algn="ctr">
            <a:solidFill>
              <a:srgbClr val="555FFF"/>
            </a:solidFill>
            <a:prstDash val="solid"/>
            <a:miter lim="800000"/>
          </a:ln>
          <a:effectLst/>
        </p:spPr>
      </p:cxnSp>
      <p:sp>
        <p:nvSpPr>
          <p:cNvPr id="15" name="文本框 14">
            <a:extLst>
              <a:ext uri="{FF2B5EF4-FFF2-40B4-BE49-F238E27FC236}">
                <a16:creationId xmlns:a16="http://schemas.microsoft.com/office/drawing/2014/main" id="{BF4A7328-26D5-10BC-B7BC-FE6E4E602D13}"/>
              </a:ext>
            </a:extLst>
          </p:cNvPr>
          <p:cNvSpPr txBox="1"/>
          <p:nvPr userDrawn="1"/>
        </p:nvSpPr>
        <p:spPr>
          <a:xfrm>
            <a:off x="201738" y="4098274"/>
            <a:ext cx="338554" cy="2545593"/>
          </a:xfrm>
          <a:prstGeom prst="rect">
            <a:avLst/>
          </a:prstGeom>
          <a:noFill/>
        </p:spPr>
        <p:txBody>
          <a:bodyPr vert="eaVert" wrap="square" rtlCol="0">
            <a:spAutoFit/>
          </a:bodyPr>
          <a:lstStyle/>
          <a:p>
            <a:r>
              <a:rPr kumimoji="1" lang="zh-CN" altLang="en-US" sz="1000" spc="300" dirty="0">
                <a:solidFill>
                  <a:srgbClr val="2A2A2B">
                    <a:lumMod val="50000"/>
                    <a:lumOff val="50000"/>
                  </a:srgbClr>
                </a:solidFill>
                <a:cs typeface="+mn-ea"/>
                <a:sym typeface="+mn-lt"/>
              </a:rPr>
              <a:t>装备制造</a:t>
            </a:r>
            <a:r>
              <a:rPr kumimoji="1" lang="en-US" altLang="zh-CN" sz="1000" spc="300" dirty="0">
                <a:solidFill>
                  <a:srgbClr val="2A2A2B">
                    <a:lumMod val="50000"/>
                    <a:lumOff val="50000"/>
                  </a:srgbClr>
                </a:solidFill>
                <a:cs typeface="+mn-ea"/>
                <a:sym typeface="+mn-lt"/>
              </a:rPr>
              <a:t>-</a:t>
            </a:r>
            <a:r>
              <a:rPr kumimoji="1" lang="zh-CN" altLang="en-US" sz="1000" spc="300" dirty="0">
                <a:solidFill>
                  <a:srgbClr val="2A2A2B">
                    <a:lumMod val="50000"/>
                    <a:lumOff val="50000"/>
                  </a:srgbClr>
                </a:solidFill>
                <a:cs typeface="+mn-ea"/>
                <a:sym typeface="+mn-lt"/>
              </a:rPr>
              <a:t>项目报价</a:t>
            </a:r>
            <a:r>
              <a:rPr kumimoji="1" lang="en-US" altLang="zh-CN" sz="1000" spc="300" dirty="0">
                <a:solidFill>
                  <a:srgbClr val="2A2A2B">
                    <a:lumMod val="50000"/>
                    <a:lumOff val="50000"/>
                  </a:srgbClr>
                </a:solidFill>
                <a:cs typeface="+mn-ea"/>
                <a:sym typeface="+mn-lt"/>
              </a:rPr>
              <a:t>&amp;</a:t>
            </a:r>
            <a:r>
              <a:rPr kumimoji="1" lang="zh-CN" altLang="en-US" sz="1000" spc="300" dirty="0">
                <a:solidFill>
                  <a:srgbClr val="2A2A2B">
                    <a:lumMod val="50000"/>
                    <a:lumOff val="50000"/>
                  </a:srgbClr>
                </a:solidFill>
                <a:cs typeface="+mn-ea"/>
                <a:sym typeface="+mn-lt"/>
              </a:rPr>
              <a:t>全成本管理</a:t>
            </a:r>
          </a:p>
        </p:txBody>
      </p:sp>
      <p:pic>
        <p:nvPicPr>
          <p:cNvPr id="16" name="图片 15">
            <a:extLst>
              <a:ext uri="{FF2B5EF4-FFF2-40B4-BE49-F238E27FC236}">
                <a16:creationId xmlns:a16="http://schemas.microsoft.com/office/drawing/2014/main" id="{5CC98185-7C14-A66F-0E63-E9300DBB79E8}"/>
              </a:ext>
            </a:extLst>
          </p:cNvPr>
          <p:cNvPicPr>
            <a:picLocks noChangeAspect="1"/>
          </p:cNvPicPr>
          <p:nvPr userDrawn="1"/>
        </p:nvPicPr>
        <p:blipFill rotWithShape="1">
          <a:blip r:embed="rId3">
            <a:alphaModFix amt="10000"/>
          </a:blip>
          <a:srcRect t="13231" b="18586"/>
          <a:stretch>
            <a:fillRect/>
          </a:stretch>
        </p:blipFill>
        <p:spPr>
          <a:xfrm>
            <a:off x="4795016" y="1"/>
            <a:ext cx="7396984" cy="6858000"/>
          </a:xfrm>
          <a:prstGeom prst="rect">
            <a:avLst/>
          </a:prstGeom>
        </p:spPr>
      </p:pic>
      <p:sp>
        <p:nvSpPr>
          <p:cNvPr id="17" name="标题占位符 1">
            <a:extLst>
              <a:ext uri="{FF2B5EF4-FFF2-40B4-BE49-F238E27FC236}">
                <a16:creationId xmlns:a16="http://schemas.microsoft.com/office/drawing/2014/main" id="{42E3A22D-F4B4-E010-0AD8-13C360881139}"/>
              </a:ext>
            </a:extLst>
          </p:cNvPr>
          <p:cNvSpPr>
            <a:spLocks noGrp="1"/>
          </p:cNvSpPr>
          <p:nvPr>
            <p:ph type="title"/>
          </p:nvPr>
        </p:nvSpPr>
        <p:spPr>
          <a:xfrm>
            <a:off x="783590" y="194993"/>
            <a:ext cx="7825105" cy="772160"/>
          </a:xfrm>
          <a:prstGeom prst="rect">
            <a:avLst/>
          </a:prstGeom>
        </p:spPr>
        <p:txBody>
          <a:bodyPr vert="horz" lIns="91440" tIns="45720" rIns="91440" bIns="45720" rtlCol="0" anchor="ctr">
            <a:normAutofit/>
          </a:bodyPr>
          <a:lstStyle>
            <a:lvl1pPr>
              <a:defRPr sz="2800" b="1">
                <a:solidFill>
                  <a:schemeClr val="accent6">
                    <a:lumMod val="50000"/>
                  </a:schemeClr>
                </a:solidFill>
                <a:latin typeface="微软雅黑" charset="0"/>
                <a:ea typeface="微软雅黑" charset="0"/>
              </a:defRPr>
            </a:lvl1pPr>
          </a:lstStyle>
          <a:p>
            <a:r>
              <a:rPr kumimoji="1" lang="zh-CN" altLang="en-US"/>
              <a:t>单击此处编辑母版标题样式</a:t>
            </a:r>
          </a:p>
        </p:txBody>
      </p:sp>
    </p:spTree>
    <p:extLst>
      <p:ext uri="{BB962C8B-B14F-4D97-AF65-F5344CB8AC3E}">
        <p14:creationId xmlns:p14="http://schemas.microsoft.com/office/powerpoint/2010/main" val="7088887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41FA12D-7878-E243-AAE0-D9A1C689C7E1}" type="datetimeFigureOut">
              <a:rPr kumimoji="1" lang="zh-CN" altLang="en-US" sz="1200" b="0" i="0" u="none" strike="noStrike" kern="1200" cap="none" spc="0" normalizeH="0" baseline="0" noProof="0" smtClean="0">
                <a:ln>
                  <a:noFill/>
                </a:ln>
                <a:solidFill>
                  <a:srgbClr val="000000">
                    <a:tint val="75000"/>
                  </a:srgbClr>
                </a:solidFill>
                <a:effectLst/>
                <a:uLnTx/>
                <a:uFillTx/>
                <a:latin typeface="等线"/>
                <a:ea typeface="等线"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2026/6/1</a:t>
            </a:fld>
            <a:endParaRPr kumimoji="1" lang="zh-CN" altLang="en-US" sz="1200" b="0" i="0" u="none" strike="noStrike" kern="1200" cap="none" spc="0" normalizeH="0" baseline="0" noProof="0">
              <a:ln>
                <a:noFill/>
              </a:ln>
              <a:solidFill>
                <a:srgbClr val="000000">
                  <a:tint val="75000"/>
                </a:srgbClr>
              </a:solidFill>
              <a:effectLst/>
              <a:uLnTx/>
              <a:uFillTx/>
              <a:latin typeface="等线"/>
              <a:ea typeface="等线" panose="02010600030101010101" pitchFamily="2" charset="-122"/>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srgbClr val="000000">
                  <a:tint val="75000"/>
                </a:srgbClr>
              </a:solidFill>
              <a:effectLst/>
              <a:uLnTx/>
              <a:uFillTx/>
              <a:latin typeface="等线"/>
              <a:ea typeface="等线" panose="02010600030101010101" pitchFamily="2" charset="-122"/>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BE29E0C-A0E6-BB49-B7C1-7EFE5AC77BB4}" type="slidenum">
              <a:rPr kumimoji="1" lang="zh-CN" altLang="en-US" sz="1200" b="0" i="0" u="none" strike="noStrike" kern="1200" cap="none" spc="0" normalizeH="0" baseline="0" noProof="0" smtClean="0">
                <a:ln>
                  <a:noFill/>
                </a:ln>
                <a:solidFill>
                  <a:srgbClr val="000000">
                    <a:tint val="75000"/>
                  </a:srgbClr>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srgbClr val="000000">
                  <a:tint val="75000"/>
                </a:srgbClr>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5345782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1FA12D-7878-E243-AAE0-D9A1C689C7E1}" type="datetimeFigureOut">
              <a:rPr kumimoji="1" lang="zh-CN" altLang="en-US" smtClean="0"/>
              <a:t>2026/6/2</a:t>
            </a:fld>
            <a:endParaRPr kumimoji="1"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E29E0C-A0E6-BB49-B7C1-7EFE5AC77BB4}" type="slidenum">
              <a:rPr kumimoji="1" lang="zh-CN" altLang="en-US" smtClean="0"/>
              <a:t>‹#›</a:t>
            </a:fld>
            <a:endParaRPr kumimoji="1" lang="zh-CN" altLang="en-US"/>
          </a:p>
        </p:txBody>
      </p:sp>
    </p:spTree>
    <p:extLst>
      <p:ext uri="{BB962C8B-B14F-4D97-AF65-F5344CB8AC3E}">
        <p14:creationId xmlns:p14="http://schemas.microsoft.com/office/powerpoint/2010/main" val="978412857"/>
      </p:ext>
    </p:extLst>
  </p:cSld>
  <p:clrMap bg1="lt1" tx1="dk1" bg2="lt2" tx2="dk2" accent1="accent1" accent2="accent2" accent3="accent3" accent4="accent4" accent5="accent5" accent6="accent6" hlink="hlink" folHlink="folHlink"/>
  <p:sldLayoutIdLst>
    <p:sldLayoutId id="214748367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1FA12D-7878-E243-AAE0-D9A1C689C7E1}" type="datetimeFigureOut">
              <a:rPr kumimoji="1" lang="zh-CN" altLang="en-US" smtClean="0"/>
              <a:t>2026/6/2</a:t>
            </a:fld>
            <a:endParaRPr kumimoji="1"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E29E0C-A0E6-BB49-B7C1-7EFE5AC77BB4}" type="slidenum">
              <a:rPr kumimoji="1" lang="zh-CN" altLang="en-US" smtClean="0"/>
              <a:t>‹#›</a:t>
            </a:fld>
            <a:endParaRPr kumimoji="1" lang="zh-CN" altLang="en-US"/>
          </a:p>
        </p:txBody>
      </p:sp>
    </p:spTree>
    <p:extLst>
      <p:ext uri="{BB962C8B-B14F-4D97-AF65-F5344CB8AC3E}">
        <p14:creationId xmlns:p14="http://schemas.microsoft.com/office/powerpoint/2010/main" val="4110915504"/>
      </p:ext>
    </p:extLst>
  </p:cSld>
  <p:clrMap bg1="lt1" tx1="dk1" bg2="lt2" tx2="dk2" accent1="accent1" accent2="accent2" accent3="accent3" accent4="accent4" accent5="accent5" accent6="accent6" hlink="hlink" folHlink="folHlink"/>
  <p:sldLayoutIdLst>
    <p:sldLayoutId id="2147483676" r:id="rId1"/>
    <p:sldLayoutId id="214748367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14.xml"/><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路上的车辆&#10;&#10;低可信度描述已自动生成">
            <a:extLst>
              <a:ext uri="{FF2B5EF4-FFF2-40B4-BE49-F238E27FC236}">
                <a16:creationId xmlns:a16="http://schemas.microsoft.com/office/drawing/2014/main" id="{46518E30-E7F4-7C46-A690-B8A8A29B85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2" name="组合 1"/>
          <p:cNvGrpSpPr/>
          <p:nvPr/>
        </p:nvGrpSpPr>
        <p:grpSpPr>
          <a:xfrm>
            <a:off x="0" y="0"/>
            <a:ext cx="12192000" cy="6858000"/>
            <a:chOff x="0" y="0"/>
            <a:chExt cx="12192000" cy="6858000"/>
          </a:xfrm>
        </p:grpSpPr>
        <p:sp>
          <p:nvSpPr>
            <p:cNvPr id="10" name="矩形 9"/>
            <p:cNvSpPr/>
            <p:nvPr/>
          </p:nvSpPr>
          <p:spPr>
            <a:xfrm>
              <a:off x="0" y="0"/>
              <a:ext cx="12192000" cy="6858000"/>
            </a:xfrm>
            <a:prstGeom prst="rect">
              <a:avLst/>
            </a:prstGeom>
            <a:gradFill>
              <a:gsLst>
                <a:gs pos="0">
                  <a:schemeClr val="accent5">
                    <a:alpha val="9000"/>
                  </a:schemeClr>
                </a:gs>
                <a:gs pos="98000">
                  <a:schemeClr val="accent5">
                    <a:alpha val="64511"/>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CFAFF"/>
                </a:solidFill>
                <a:effectLst/>
                <a:uLnTx/>
                <a:uFillTx/>
                <a:latin typeface="等线" panose="02010600030101010101" charset="-122"/>
                <a:ea typeface="等线" panose="02010600030101010101" charset="-122"/>
                <a:cs typeface="+mn-cs"/>
              </a:endParaRPr>
            </a:p>
          </p:txBody>
        </p:sp>
        <p:sp>
          <p:nvSpPr>
            <p:cNvPr id="11" name="矩形 10"/>
            <p:cNvSpPr/>
            <p:nvPr/>
          </p:nvSpPr>
          <p:spPr>
            <a:xfrm flipH="1">
              <a:off x="0" y="0"/>
              <a:ext cx="12192000" cy="6858000"/>
            </a:xfrm>
            <a:prstGeom prst="rect">
              <a:avLst/>
            </a:prstGeom>
            <a:gradFill>
              <a:gsLst>
                <a:gs pos="0">
                  <a:srgbClr val="392396"/>
                </a:gs>
                <a:gs pos="99000">
                  <a:schemeClr val="accent1">
                    <a:alpha val="5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CFAFF"/>
                </a:solidFill>
                <a:effectLst/>
                <a:uLnTx/>
                <a:uFillTx/>
                <a:latin typeface="等线" panose="02010600030101010101" charset="-122"/>
                <a:ea typeface="等线" panose="02010600030101010101" charset="-122"/>
                <a:cs typeface="+mn-cs"/>
              </a:endParaRPr>
            </a:p>
          </p:txBody>
        </p:sp>
      </p:grpSp>
      <p:sp>
        <p:nvSpPr>
          <p:cNvPr id="12" name="文本框 11"/>
          <p:cNvSpPr txBox="1"/>
          <p:nvPr/>
        </p:nvSpPr>
        <p:spPr>
          <a:xfrm>
            <a:off x="681502" y="6112048"/>
            <a:ext cx="2801620" cy="337185"/>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err="1">
                <a:ln>
                  <a:noFill/>
                </a:ln>
                <a:solidFill>
                  <a:srgbClr val="FCFAFF"/>
                </a:solidFill>
                <a:effectLst/>
                <a:uLnTx/>
                <a:uFillTx/>
                <a:latin typeface="微软雅黑" panose="020B0503020204020204" pitchFamily="34" charset="-122"/>
                <a:ea typeface="微软雅黑 Light" panose="020B0502040204020203" pitchFamily="34" charset="-122"/>
                <a:cs typeface="+mn-cs"/>
              </a:rPr>
              <a:t>www.deepfinance.com</a:t>
            </a:r>
            <a:endParaRPr kumimoji="1" lang="en-US" altLang="zh-CN" sz="1600" b="0" i="0" u="none" strike="noStrike" kern="1200" cap="none" spc="0" normalizeH="0" baseline="0" noProof="0" dirty="0" err="1">
              <a:ln>
                <a:noFill/>
              </a:ln>
              <a:solidFill>
                <a:srgbClr val="FCFAFF"/>
              </a:solidFill>
              <a:effectLst/>
              <a:uLnTx/>
              <a:uFillTx/>
              <a:latin typeface="微软雅黑" panose="020B0503020204020204" pitchFamily="34" charset="-122"/>
              <a:ea typeface="微软雅黑 Light" panose="020B0502040204020203" pitchFamily="34" charset="-122"/>
              <a:cs typeface="+mn-cs"/>
            </a:endParaRPr>
          </a:p>
        </p:txBody>
      </p:sp>
      <p:sp>
        <p:nvSpPr>
          <p:cNvPr id="8" name="object 3"/>
          <p:cNvSpPr txBox="1"/>
          <p:nvPr/>
        </p:nvSpPr>
        <p:spPr>
          <a:xfrm>
            <a:off x="681355" y="2421890"/>
            <a:ext cx="10393045" cy="757130"/>
          </a:xfrm>
          <a:prstGeom prst="rect">
            <a:avLst/>
          </a:prstGeom>
        </p:spPr>
        <p:txBody>
          <a:bodyPr vert="horz" wrap="square" lIns="0" tIns="13335" rIns="0" bIns="0" rtlCol="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zh-CN" altLang="en-US" sz="4400" b="1" i="0" u="none" strike="noStrike" kern="1200" cap="none" spc="300" normalizeH="0" baseline="0" noProof="0" dirty="0">
                <a:ln>
                  <a:noFill/>
                </a:ln>
                <a:solidFill>
                  <a:srgbClr val="FCFAFF"/>
                </a:solidFill>
                <a:effectLst/>
                <a:uLnTx/>
                <a:uFillTx/>
                <a:latin typeface="微软雅黑" panose="020B0503020204020204" pitchFamily="34" charset="-122"/>
                <a:ea typeface="微软雅黑" panose="020B0503020204020204" pitchFamily="34" charset="-122"/>
                <a:cs typeface="+mn-ea"/>
                <a:sym typeface="+mn-lt"/>
              </a:rPr>
              <a:t>装备制造</a:t>
            </a:r>
            <a:r>
              <a:rPr lang="zh-CN" altLang="en-US" sz="4400" b="1" spc="300" dirty="0">
                <a:solidFill>
                  <a:srgbClr val="FCFAFF"/>
                </a:solidFill>
                <a:latin typeface="微软雅黑" panose="020B0503020204020204" pitchFamily="34" charset="-122"/>
                <a:ea typeface="微软雅黑" panose="020B0503020204020204" pitchFamily="34" charset="-122"/>
                <a:cs typeface="+mn-ea"/>
                <a:sym typeface="+mn-lt"/>
              </a:rPr>
              <a:t>企业</a:t>
            </a:r>
            <a:r>
              <a:rPr lang="en-US" altLang="zh-CN" sz="4400" b="1" spc="300" dirty="0">
                <a:solidFill>
                  <a:srgbClr val="FCFAFF"/>
                </a:solidFill>
                <a:latin typeface="微软雅黑" panose="020B0503020204020204" pitchFamily="34" charset="-122"/>
                <a:ea typeface="微软雅黑" panose="020B0503020204020204" pitchFamily="34" charset="-122"/>
                <a:cs typeface="+mn-ea"/>
                <a:sym typeface="+mn-lt"/>
              </a:rPr>
              <a:t>-</a:t>
            </a:r>
            <a:r>
              <a:rPr kumimoji="0" lang="zh-CN" altLang="en-US" sz="4400" b="1" i="0" u="none" strike="noStrike" kern="1200" cap="none" spc="300" normalizeH="0" baseline="0" noProof="0" dirty="0">
                <a:ln>
                  <a:noFill/>
                </a:ln>
                <a:solidFill>
                  <a:srgbClr val="FCFAFF"/>
                </a:solidFill>
                <a:effectLst/>
                <a:uLnTx/>
                <a:uFillTx/>
                <a:latin typeface="微软雅黑" panose="020B0503020204020204" pitchFamily="34" charset="-122"/>
                <a:ea typeface="微软雅黑" panose="020B0503020204020204" pitchFamily="34" charset="-122"/>
                <a:cs typeface="+mn-ea"/>
                <a:sym typeface="+mn-lt"/>
              </a:rPr>
              <a:t>项目报价</a:t>
            </a:r>
            <a:r>
              <a:rPr kumimoji="0" lang="en-US" altLang="zh-CN" sz="4400" b="1" i="0" u="none" strike="noStrike" kern="1200" cap="none" spc="300" normalizeH="0" baseline="0" noProof="0" dirty="0">
                <a:ln>
                  <a:noFill/>
                </a:ln>
                <a:solidFill>
                  <a:srgbClr val="FCFAFF"/>
                </a:solidFill>
                <a:effectLst/>
                <a:uLnTx/>
                <a:uFillTx/>
                <a:latin typeface="微软雅黑" panose="020B0503020204020204" pitchFamily="34" charset="-122"/>
                <a:ea typeface="微软雅黑" panose="020B0503020204020204" pitchFamily="34" charset="-122"/>
                <a:cs typeface="+mn-ea"/>
                <a:sym typeface="+mn-lt"/>
              </a:rPr>
              <a:t>&amp;</a:t>
            </a:r>
            <a:r>
              <a:rPr kumimoji="0" lang="zh-CN" altLang="en-US" sz="4400" b="1" i="0" u="none" strike="noStrike" kern="1200" cap="none" spc="300" normalizeH="0" baseline="0" noProof="0" dirty="0">
                <a:ln>
                  <a:noFill/>
                </a:ln>
                <a:solidFill>
                  <a:srgbClr val="FCFAFF"/>
                </a:solidFill>
                <a:effectLst/>
                <a:uLnTx/>
                <a:uFillTx/>
                <a:latin typeface="微软雅黑" panose="020B0503020204020204" pitchFamily="34" charset="-122"/>
                <a:ea typeface="微软雅黑" panose="020B0503020204020204" pitchFamily="34" charset="-122"/>
                <a:cs typeface="+mn-ea"/>
                <a:sym typeface="+mn-lt"/>
              </a:rPr>
              <a:t>全成本管理</a:t>
            </a:r>
            <a:endParaRPr kumimoji="0" lang="en-US" altLang="zh-CN" sz="4400" b="1" i="0" u="none" strike="noStrike" kern="1200" cap="none" spc="300" normalizeH="0" baseline="0" noProof="0" dirty="0">
              <a:ln>
                <a:noFill/>
              </a:ln>
              <a:solidFill>
                <a:srgbClr val="FCFA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3" name="object 4"/>
          <p:cNvSpPr txBox="1"/>
          <p:nvPr/>
        </p:nvSpPr>
        <p:spPr>
          <a:xfrm>
            <a:off x="681355" y="3435776"/>
            <a:ext cx="5213350" cy="24320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zh-CN" altLang="en-US" sz="1500" b="0" i="0" u="none" strike="noStrike" kern="1200" cap="none" spc="30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以报价为抓手的成本全周期管控闭环</a:t>
            </a:r>
            <a:endParaRPr kumimoji="1" lang="zh-CN" altLang="en-US" sz="1500" b="0" i="0" u="none" strike="noStrike" kern="1200" cap="none" spc="300" normalizeH="0" baseline="0" noProof="0" dirty="0">
              <a:ln>
                <a:noFill/>
              </a:ln>
              <a:solidFill>
                <a:srgbClr val="FCFAFF"/>
              </a:solidFill>
              <a:effectLst/>
              <a:uLnTx/>
              <a:uFillTx/>
              <a:latin typeface="微软雅黑" panose="020B0503020204020204" pitchFamily="34" charset="-122"/>
              <a:ea typeface="微软雅黑" panose="020B0503020204020204" pitchFamily="34" charset="-122"/>
              <a:cs typeface="+mn-cs"/>
            </a:endParaRPr>
          </a:p>
        </p:txBody>
      </p:sp>
      <p:pic>
        <p:nvPicPr>
          <p:cNvPr id="14" name="图片 13" descr="图标&#10;&#10;低可信度描述已自动生成"/>
          <p:cNvPicPr>
            <a:picLocks noChangeAspect="1"/>
          </p:cNvPicPr>
          <p:nvPr/>
        </p:nvPicPr>
        <p:blipFill>
          <a:blip r:embed="rId4"/>
          <a:stretch>
            <a:fillRect/>
          </a:stretch>
        </p:blipFill>
        <p:spPr>
          <a:xfrm>
            <a:off x="681502" y="982347"/>
            <a:ext cx="1841500" cy="4572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BE8F958-25F7-5E0C-4BBE-45B634BF9FC8}"/>
              </a:ext>
            </a:extLst>
          </p:cNvPr>
          <p:cNvSpPr>
            <a:spLocks noGrp="1"/>
          </p:cNvSpPr>
          <p:nvPr>
            <p:ph type="title"/>
          </p:nvPr>
        </p:nvSpPr>
        <p:spPr>
          <a:xfrm>
            <a:off x="783590" y="194993"/>
            <a:ext cx="7825105" cy="772160"/>
          </a:xfrm>
        </p:spPr>
        <p:txBody>
          <a:bodyPr/>
          <a:lstStyle/>
          <a:p>
            <a:r>
              <a:rPr kumimoji="1" lang="zh-CN" altLang="en-US" dirty="0"/>
              <a:t>报价流程及责任角色</a:t>
            </a:r>
          </a:p>
        </p:txBody>
      </p:sp>
      <p:sp>
        <p:nvSpPr>
          <p:cNvPr id="7" name="Rounded Rectangle 285">
            <a:extLst>
              <a:ext uri="{FF2B5EF4-FFF2-40B4-BE49-F238E27FC236}">
                <a16:creationId xmlns:a16="http://schemas.microsoft.com/office/drawing/2014/main" id="{FBB190BF-CABC-0E7E-0E95-94805FAE1BF7}"/>
              </a:ext>
            </a:extLst>
          </p:cNvPr>
          <p:cNvSpPr/>
          <p:nvPr/>
        </p:nvSpPr>
        <p:spPr>
          <a:xfrm>
            <a:off x="466165" y="2822669"/>
            <a:ext cx="767461" cy="482376"/>
          </a:xfrm>
          <a:prstGeom prst="roundRect">
            <a:avLst>
              <a:gd name="adj" fmla="val 9537"/>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1"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商机信息</a:t>
            </a:r>
            <a:endParaRPr kumimoji="0" lang="en-US" altLang="zh-CN" sz="1000" b="1"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8" name="Rounded Rectangle 285">
            <a:extLst>
              <a:ext uri="{FF2B5EF4-FFF2-40B4-BE49-F238E27FC236}">
                <a16:creationId xmlns:a16="http://schemas.microsoft.com/office/drawing/2014/main" id="{8DC09999-C591-893D-22F9-5AD6AC97CD2B}"/>
              </a:ext>
            </a:extLst>
          </p:cNvPr>
          <p:cNvSpPr/>
          <p:nvPr/>
        </p:nvSpPr>
        <p:spPr>
          <a:xfrm>
            <a:off x="1735506" y="1123980"/>
            <a:ext cx="818507" cy="349811"/>
          </a:xfrm>
          <a:prstGeom prst="roundRect">
            <a:avLst>
              <a:gd name="adj" fmla="val 9537"/>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rPr>
              <a:t>主机成本</a:t>
            </a:r>
            <a:endParaRPr kumimoji="0" lang="en-US"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9" name="Rounded Rectangle 285">
            <a:extLst>
              <a:ext uri="{FF2B5EF4-FFF2-40B4-BE49-F238E27FC236}">
                <a16:creationId xmlns:a16="http://schemas.microsoft.com/office/drawing/2014/main" id="{5FF82312-9E25-8B55-C6D6-AD3DC5BAEB73}"/>
              </a:ext>
            </a:extLst>
          </p:cNvPr>
          <p:cNvSpPr/>
          <p:nvPr/>
        </p:nvSpPr>
        <p:spPr>
          <a:xfrm>
            <a:off x="1735506" y="1849480"/>
            <a:ext cx="818507" cy="349811"/>
          </a:xfrm>
          <a:prstGeom prst="roundRect">
            <a:avLst>
              <a:gd name="adj" fmla="val 9537"/>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rPr>
              <a:t>标准附加配置</a:t>
            </a:r>
            <a:r>
              <a:rPr kumimoji="0" lang="en-US"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rPr>
              <a:t>/</a:t>
            </a: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rPr>
              <a:t> 选配件</a:t>
            </a:r>
            <a:endParaRPr kumimoji="0" lang="en-US"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10" name="Rounded Rectangle 285">
            <a:extLst>
              <a:ext uri="{FF2B5EF4-FFF2-40B4-BE49-F238E27FC236}">
                <a16:creationId xmlns:a16="http://schemas.microsoft.com/office/drawing/2014/main" id="{ED869C0B-53B4-4F68-5DD2-AD11688292C9}"/>
              </a:ext>
            </a:extLst>
          </p:cNvPr>
          <p:cNvSpPr/>
          <p:nvPr/>
        </p:nvSpPr>
        <p:spPr>
          <a:xfrm>
            <a:off x="1735506" y="2574980"/>
            <a:ext cx="818507" cy="349811"/>
          </a:xfrm>
          <a:prstGeom prst="roundRect">
            <a:avLst>
              <a:gd name="adj" fmla="val 9537"/>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rPr>
              <a:t>新增标准附加配置</a:t>
            </a:r>
            <a:r>
              <a:rPr kumimoji="0" lang="en-US"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rPr>
              <a:t>/</a:t>
            </a: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rPr>
              <a:t> 选配件</a:t>
            </a:r>
            <a:endParaRPr kumimoji="0" lang="en-US"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11" name="Rounded Rectangle 285">
            <a:extLst>
              <a:ext uri="{FF2B5EF4-FFF2-40B4-BE49-F238E27FC236}">
                <a16:creationId xmlns:a16="http://schemas.microsoft.com/office/drawing/2014/main" id="{5EC426FF-85DB-3D57-3705-EEB9A99F32D1}"/>
              </a:ext>
            </a:extLst>
          </p:cNvPr>
          <p:cNvSpPr/>
          <p:nvPr/>
        </p:nvSpPr>
        <p:spPr>
          <a:xfrm>
            <a:off x="1735506" y="3300480"/>
            <a:ext cx="818507" cy="349811"/>
          </a:xfrm>
          <a:prstGeom prst="roundRect">
            <a:avLst>
              <a:gd name="adj" fmla="val 9537"/>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rPr>
              <a:t>物流运输费用</a:t>
            </a:r>
            <a:endParaRPr kumimoji="0" lang="en-US"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12" name="Rounded Rectangle 285">
            <a:extLst>
              <a:ext uri="{FF2B5EF4-FFF2-40B4-BE49-F238E27FC236}">
                <a16:creationId xmlns:a16="http://schemas.microsoft.com/office/drawing/2014/main" id="{3C6C97A4-B72D-136C-A0A4-067E76FD86CB}"/>
              </a:ext>
            </a:extLst>
          </p:cNvPr>
          <p:cNvSpPr/>
          <p:nvPr/>
        </p:nvSpPr>
        <p:spPr>
          <a:xfrm>
            <a:off x="1735506" y="4025980"/>
            <a:ext cx="818507" cy="349811"/>
          </a:xfrm>
          <a:prstGeom prst="roundRect">
            <a:avLst>
              <a:gd name="adj" fmla="val 9537"/>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rPr>
              <a:t>钢塔重量</a:t>
            </a:r>
            <a:endParaRPr kumimoji="0" lang="en-US"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13" name="Rounded Rectangle 285">
            <a:extLst>
              <a:ext uri="{FF2B5EF4-FFF2-40B4-BE49-F238E27FC236}">
                <a16:creationId xmlns:a16="http://schemas.microsoft.com/office/drawing/2014/main" id="{22FA0525-6311-ABAF-37EC-02596B626979}"/>
              </a:ext>
            </a:extLst>
          </p:cNvPr>
          <p:cNvSpPr/>
          <p:nvPr/>
        </p:nvSpPr>
        <p:spPr>
          <a:xfrm>
            <a:off x="1735506" y="4751480"/>
            <a:ext cx="818507" cy="349811"/>
          </a:xfrm>
          <a:prstGeom prst="roundRect">
            <a:avLst>
              <a:gd name="adj" fmla="val 9537"/>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rPr>
              <a:t>混塔报价</a:t>
            </a:r>
            <a:endParaRPr kumimoji="0" lang="en-US"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14" name="Rounded Rectangle 285">
            <a:extLst>
              <a:ext uri="{FF2B5EF4-FFF2-40B4-BE49-F238E27FC236}">
                <a16:creationId xmlns:a16="http://schemas.microsoft.com/office/drawing/2014/main" id="{1D9C0FDD-6EFB-2DB7-2074-0834BB5DC09D}"/>
              </a:ext>
            </a:extLst>
          </p:cNvPr>
          <p:cNvSpPr/>
          <p:nvPr/>
        </p:nvSpPr>
        <p:spPr>
          <a:xfrm>
            <a:off x="1735506" y="5476979"/>
            <a:ext cx="818507" cy="349811"/>
          </a:xfrm>
          <a:prstGeom prst="roundRect">
            <a:avLst>
              <a:gd name="adj" fmla="val 9537"/>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rPr>
              <a:t>新增附加配置</a:t>
            </a:r>
            <a:endParaRPr kumimoji="0" lang="en-US"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rPr>
              <a:t>服务项</a:t>
            </a:r>
            <a:endParaRPr kumimoji="0" lang="en-US"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22" name="Rounded Rectangle 285">
            <a:extLst>
              <a:ext uri="{FF2B5EF4-FFF2-40B4-BE49-F238E27FC236}">
                <a16:creationId xmlns:a16="http://schemas.microsoft.com/office/drawing/2014/main" id="{3DE26AD2-637C-CCE4-71F8-E0F30D7146CA}"/>
              </a:ext>
            </a:extLst>
          </p:cNvPr>
          <p:cNvSpPr/>
          <p:nvPr/>
        </p:nvSpPr>
        <p:spPr>
          <a:xfrm>
            <a:off x="5096423" y="1123980"/>
            <a:ext cx="818507" cy="349811"/>
          </a:xfrm>
          <a:prstGeom prst="roundRect">
            <a:avLst>
              <a:gd name="adj" fmla="val 9537"/>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rPr>
              <a:t>主机成本</a:t>
            </a:r>
            <a:endParaRPr kumimoji="0" lang="en-US"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23" name="Rounded Rectangle 285">
            <a:extLst>
              <a:ext uri="{FF2B5EF4-FFF2-40B4-BE49-F238E27FC236}">
                <a16:creationId xmlns:a16="http://schemas.microsoft.com/office/drawing/2014/main" id="{D9232441-5482-CC3D-FF23-4A95A1732CD2}"/>
              </a:ext>
            </a:extLst>
          </p:cNvPr>
          <p:cNvSpPr/>
          <p:nvPr/>
        </p:nvSpPr>
        <p:spPr>
          <a:xfrm>
            <a:off x="5096423" y="1849480"/>
            <a:ext cx="818507" cy="349811"/>
          </a:xfrm>
          <a:prstGeom prst="roundRect">
            <a:avLst>
              <a:gd name="adj" fmla="val 9537"/>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rPr>
              <a:t>标准附加配置</a:t>
            </a:r>
            <a:r>
              <a:rPr kumimoji="0" lang="en-US"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rPr>
              <a:t>/</a:t>
            </a: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rPr>
              <a:t> 选配件</a:t>
            </a:r>
            <a:endParaRPr kumimoji="0" lang="en-US"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24" name="Rounded Rectangle 285">
            <a:extLst>
              <a:ext uri="{FF2B5EF4-FFF2-40B4-BE49-F238E27FC236}">
                <a16:creationId xmlns:a16="http://schemas.microsoft.com/office/drawing/2014/main" id="{111EC03E-EDBA-6A38-C2E3-DAF0189B9594}"/>
              </a:ext>
            </a:extLst>
          </p:cNvPr>
          <p:cNvSpPr/>
          <p:nvPr/>
        </p:nvSpPr>
        <p:spPr>
          <a:xfrm>
            <a:off x="5096423" y="2574980"/>
            <a:ext cx="818507" cy="349811"/>
          </a:xfrm>
          <a:prstGeom prst="roundRect">
            <a:avLst>
              <a:gd name="adj" fmla="val 9537"/>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rPr>
              <a:t>新增标准附加配置</a:t>
            </a:r>
            <a:r>
              <a:rPr kumimoji="0" lang="en-US"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rPr>
              <a:t>/</a:t>
            </a: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rPr>
              <a:t> 选配件</a:t>
            </a:r>
            <a:endParaRPr kumimoji="0" lang="en-US"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25" name="Rounded Rectangle 285">
            <a:extLst>
              <a:ext uri="{FF2B5EF4-FFF2-40B4-BE49-F238E27FC236}">
                <a16:creationId xmlns:a16="http://schemas.microsoft.com/office/drawing/2014/main" id="{FEFCCA64-0DFF-3F3D-FCAE-D19232A1E85D}"/>
              </a:ext>
            </a:extLst>
          </p:cNvPr>
          <p:cNvSpPr/>
          <p:nvPr/>
        </p:nvSpPr>
        <p:spPr>
          <a:xfrm>
            <a:off x="5096423" y="3300480"/>
            <a:ext cx="818507" cy="349811"/>
          </a:xfrm>
          <a:prstGeom prst="roundRect">
            <a:avLst>
              <a:gd name="adj" fmla="val 9537"/>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rPr>
              <a:t>物流运输费用</a:t>
            </a:r>
            <a:endParaRPr kumimoji="0" lang="en-US"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26" name="Rounded Rectangle 285">
            <a:extLst>
              <a:ext uri="{FF2B5EF4-FFF2-40B4-BE49-F238E27FC236}">
                <a16:creationId xmlns:a16="http://schemas.microsoft.com/office/drawing/2014/main" id="{E0BA5B2C-4BCF-2E6A-6755-BC422167BE44}"/>
              </a:ext>
            </a:extLst>
          </p:cNvPr>
          <p:cNvSpPr/>
          <p:nvPr/>
        </p:nvSpPr>
        <p:spPr>
          <a:xfrm>
            <a:off x="5096423" y="4025980"/>
            <a:ext cx="818507" cy="349811"/>
          </a:xfrm>
          <a:prstGeom prst="roundRect">
            <a:avLst>
              <a:gd name="adj" fmla="val 9537"/>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rPr>
              <a:t>钢塔成本</a:t>
            </a:r>
            <a:endParaRPr kumimoji="0" lang="en-US"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27" name="Rounded Rectangle 285">
            <a:extLst>
              <a:ext uri="{FF2B5EF4-FFF2-40B4-BE49-F238E27FC236}">
                <a16:creationId xmlns:a16="http://schemas.microsoft.com/office/drawing/2014/main" id="{CFCB0024-4424-DFD7-E766-40D67C9E21A0}"/>
              </a:ext>
            </a:extLst>
          </p:cNvPr>
          <p:cNvSpPr/>
          <p:nvPr/>
        </p:nvSpPr>
        <p:spPr>
          <a:xfrm>
            <a:off x="5096423" y="4751480"/>
            <a:ext cx="818507" cy="349811"/>
          </a:xfrm>
          <a:prstGeom prst="roundRect">
            <a:avLst>
              <a:gd name="adj" fmla="val 9537"/>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rPr>
              <a:t>混塔报价</a:t>
            </a:r>
            <a:endParaRPr kumimoji="0" lang="en-US"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29" name="Rounded Rectangle 285">
            <a:extLst>
              <a:ext uri="{FF2B5EF4-FFF2-40B4-BE49-F238E27FC236}">
                <a16:creationId xmlns:a16="http://schemas.microsoft.com/office/drawing/2014/main" id="{3592C96C-AC77-5253-25B2-17A4D5C59B88}"/>
              </a:ext>
            </a:extLst>
          </p:cNvPr>
          <p:cNvSpPr/>
          <p:nvPr/>
        </p:nvSpPr>
        <p:spPr>
          <a:xfrm>
            <a:off x="3523914" y="1849480"/>
            <a:ext cx="818507" cy="349811"/>
          </a:xfrm>
          <a:prstGeom prst="roundRect">
            <a:avLst>
              <a:gd name="adj" fmla="val 9537"/>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rPr>
              <a:t>单价提交</a:t>
            </a:r>
            <a:endParaRPr kumimoji="0" lang="en-US"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30" name="Rounded Rectangle 285">
            <a:extLst>
              <a:ext uri="{FF2B5EF4-FFF2-40B4-BE49-F238E27FC236}">
                <a16:creationId xmlns:a16="http://schemas.microsoft.com/office/drawing/2014/main" id="{02C382CE-8572-16D5-1FD3-47D24E86A82C}"/>
              </a:ext>
            </a:extLst>
          </p:cNvPr>
          <p:cNvSpPr/>
          <p:nvPr/>
        </p:nvSpPr>
        <p:spPr>
          <a:xfrm>
            <a:off x="3976118" y="2574980"/>
            <a:ext cx="818507" cy="349811"/>
          </a:xfrm>
          <a:prstGeom prst="roundRect">
            <a:avLst>
              <a:gd name="adj" fmla="val 9537"/>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rPr>
              <a:t>询价单价提交</a:t>
            </a:r>
            <a:endParaRPr kumimoji="0" lang="en-US"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31" name="Rounded Rectangle 285">
            <a:extLst>
              <a:ext uri="{FF2B5EF4-FFF2-40B4-BE49-F238E27FC236}">
                <a16:creationId xmlns:a16="http://schemas.microsoft.com/office/drawing/2014/main" id="{ECE2388B-2CA9-BD09-6218-2E100E8EF237}"/>
              </a:ext>
            </a:extLst>
          </p:cNvPr>
          <p:cNvSpPr/>
          <p:nvPr/>
        </p:nvSpPr>
        <p:spPr>
          <a:xfrm>
            <a:off x="2855812" y="2574980"/>
            <a:ext cx="818507" cy="349811"/>
          </a:xfrm>
          <a:prstGeom prst="roundRect">
            <a:avLst>
              <a:gd name="adj" fmla="val 9537"/>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rPr>
              <a:t>图纸</a:t>
            </a:r>
            <a:r>
              <a:rPr kumimoji="0" lang="en-US"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rPr>
              <a:t>/</a:t>
            </a: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rPr>
              <a:t>文档</a:t>
            </a:r>
            <a:endParaRPr kumimoji="0" lang="en-US"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rPr>
              <a:t>提交</a:t>
            </a:r>
            <a:endParaRPr kumimoji="0" lang="en-US"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32" name="Rounded Rectangle 285">
            <a:extLst>
              <a:ext uri="{FF2B5EF4-FFF2-40B4-BE49-F238E27FC236}">
                <a16:creationId xmlns:a16="http://schemas.microsoft.com/office/drawing/2014/main" id="{3DD8FD1B-7AB4-ED41-D9F0-9E8A324F7870}"/>
              </a:ext>
            </a:extLst>
          </p:cNvPr>
          <p:cNvSpPr/>
          <p:nvPr/>
        </p:nvSpPr>
        <p:spPr>
          <a:xfrm>
            <a:off x="6435137" y="2822670"/>
            <a:ext cx="818507" cy="482376"/>
          </a:xfrm>
          <a:prstGeom prst="roundRect">
            <a:avLst>
              <a:gd name="adj" fmla="val 9537"/>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1"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项目成本</a:t>
            </a:r>
            <a:endParaRPr kumimoji="0" lang="en-US" altLang="zh-CN" sz="1000" b="1"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1"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财务审核</a:t>
            </a:r>
            <a:endParaRPr kumimoji="0" lang="en-US" altLang="zh-CN" sz="1000" b="1"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33" name="Rounded Rectangle 285">
            <a:extLst>
              <a:ext uri="{FF2B5EF4-FFF2-40B4-BE49-F238E27FC236}">
                <a16:creationId xmlns:a16="http://schemas.microsoft.com/office/drawing/2014/main" id="{AE0F50D3-8C07-4F58-4F2E-8CF00E5EFAD5}"/>
              </a:ext>
            </a:extLst>
          </p:cNvPr>
          <p:cNvSpPr/>
          <p:nvPr/>
        </p:nvSpPr>
        <p:spPr>
          <a:xfrm>
            <a:off x="7738477" y="1123980"/>
            <a:ext cx="818507" cy="349811"/>
          </a:xfrm>
          <a:prstGeom prst="roundRect">
            <a:avLst>
              <a:gd name="adj" fmla="val 9537"/>
            </a:avLst>
          </a:pr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rPr>
              <a:t>研发费用</a:t>
            </a:r>
            <a:endParaRPr kumimoji="0" lang="en-US"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34" name="Rounded Rectangle 285">
            <a:extLst>
              <a:ext uri="{FF2B5EF4-FFF2-40B4-BE49-F238E27FC236}">
                <a16:creationId xmlns:a16="http://schemas.microsoft.com/office/drawing/2014/main" id="{835B7404-4D01-89B5-0298-55599505E696}"/>
              </a:ext>
            </a:extLst>
          </p:cNvPr>
          <p:cNvSpPr/>
          <p:nvPr/>
        </p:nvSpPr>
        <p:spPr>
          <a:xfrm>
            <a:off x="7738477" y="1849480"/>
            <a:ext cx="818507" cy="349811"/>
          </a:xfrm>
          <a:prstGeom prst="roundRect">
            <a:avLst>
              <a:gd name="adj" fmla="val 9537"/>
            </a:avLst>
          </a:pr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rPr>
              <a:t>制造费用</a:t>
            </a:r>
            <a:endParaRPr kumimoji="0" lang="en-US"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35" name="Rounded Rectangle 285">
            <a:extLst>
              <a:ext uri="{FF2B5EF4-FFF2-40B4-BE49-F238E27FC236}">
                <a16:creationId xmlns:a16="http://schemas.microsoft.com/office/drawing/2014/main" id="{D8247D37-ABE5-4B61-CB9D-04322EC98473}"/>
              </a:ext>
            </a:extLst>
          </p:cNvPr>
          <p:cNvSpPr/>
          <p:nvPr/>
        </p:nvSpPr>
        <p:spPr>
          <a:xfrm>
            <a:off x="7738477" y="2574980"/>
            <a:ext cx="818507" cy="349811"/>
          </a:xfrm>
          <a:prstGeom prst="roundRect">
            <a:avLst>
              <a:gd name="adj" fmla="val 9537"/>
            </a:avLst>
          </a:pr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rPr>
              <a:t>财务费用</a:t>
            </a:r>
            <a:endParaRPr kumimoji="0" lang="en-US"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36" name="Rounded Rectangle 285">
            <a:extLst>
              <a:ext uri="{FF2B5EF4-FFF2-40B4-BE49-F238E27FC236}">
                <a16:creationId xmlns:a16="http://schemas.microsoft.com/office/drawing/2014/main" id="{96E30BBB-34C7-5F70-6B08-A2E852BFE9F7}"/>
              </a:ext>
            </a:extLst>
          </p:cNvPr>
          <p:cNvSpPr/>
          <p:nvPr/>
        </p:nvSpPr>
        <p:spPr>
          <a:xfrm>
            <a:off x="7738477" y="3300480"/>
            <a:ext cx="818507" cy="349811"/>
          </a:xfrm>
          <a:prstGeom prst="roundRect">
            <a:avLst>
              <a:gd name="adj" fmla="val 9537"/>
            </a:avLst>
          </a:pr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rPr>
              <a:t>中标服务费</a:t>
            </a:r>
            <a:endParaRPr kumimoji="0" lang="en-US"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37" name="Rounded Rectangle 285">
            <a:extLst>
              <a:ext uri="{FF2B5EF4-FFF2-40B4-BE49-F238E27FC236}">
                <a16:creationId xmlns:a16="http://schemas.microsoft.com/office/drawing/2014/main" id="{2E6A245F-9352-447C-A26E-BCC663252E5C}"/>
              </a:ext>
            </a:extLst>
          </p:cNvPr>
          <p:cNvSpPr/>
          <p:nvPr/>
        </p:nvSpPr>
        <p:spPr>
          <a:xfrm>
            <a:off x="7738477" y="4025980"/>
            <a:ext cx="818507" cy="349811"/>
          </a:xfrm>
          <a:prstGeom prst="roundRect">
            <a:avLst>
              <a:gd name="adj" fmla="val 9537"/>
            </a:avLst>
          </a:pr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rPr>
              <a:t>其它直接费用</a:t>
            </a:r>
            <a:endParaRPr kumimoji="0" lang="en-US"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38" name="Rounded Rectangle 285">
            <a:extLst>
              <a:ext uri="{FF2B5EF4-FFF2-40B4-BE49-F238E27FC236}">
                <a16:creationId xmlns:a16="http://schemas.microsoft.com/office/drawing/2014/main" id="{F7B46652-A5F1-9823-0ADF-3DDF8F559B6D}"/>
              </a:ext>
            </a:extLst>
          </p:cNvPr>
          <p:cNvSpPr/>
          <p:nvPr/>
        </p:nvSpPr>
        <p:spPr>
          <a:xfrm>
            <a:off x="7738477" y="4751480"/>
            <a:ext cx="818507" cy="349811"/>
          </a:xfrm>
          <a:prstGeom prst="roundRect">
            <a:avLst>
              <a:gd name="adj" fmla="val 9537"/>
            </a:avLst>
          </a:pr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rPr>
              <a:t>三包费用</a:t>
            </a:r>
            <a:endParaRPr kumimoji="0" lang="en-US"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40" name="Rounded Rectangle 285">
            <a:extLst>
              <a:ext uri="{FF2B5EF4-FFF2-40B4-BE49-F238E27FC236}">
                <a16:creationId xmlns:a16="http://schemas.microsoft.com/office/drawing/2014/main" id="{BFDD2B3C-BEB7-9D19-6E5B-873F43CD60CC}"/>
              </a:ext>
            </a:extLst>
          </p:cNvPr>
          <p:cNvSpPr/>
          <p:nvPr/>
        </p:nvSpPr>
        <p:spPr>
          <a:xfrm>
            <a:off x="9189693" y="2822670"/>
            <a:ext cx="818507" cy="482376"/>
          </a:xfrm>
          <a:prstGeom prst="roundRect">
            <a:avLst>
              <a:gd name="adj" fmla="val 9537"/>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1"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项目成本</a:t>
            </a:r>
            <a:endParaRPr kumimoji="0" lang="en-US" altLang="zh-CN" sz="1000" b="1"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1"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报价提交</a:t>
            </a:r>
            <a:endParaRPr kumimoji="0" lang="en-US" altLang="zh-CN" sz="1000" b="1"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41" name="Rounded Rectangle 285">
            <a:extLst>
              <a:ext uri="{FF2B5EF4-FFF2-40B4-BE49-F238E27FC236}">
                <a16:creationId xmlns:a16="http://schemas.microsoft.com/office/drawing/2014/main" id="{7522762C-242E-0350-8C1C-64310E60A90E}"/>
              </a:ext>
            </a:extLst>
          </p:cNvPr>
          <p:cNvSpPr/>
          <p:nvPr/>
        </p:nvSpPr>
        <p:spPr>
          <a:xfrm>
            <a:off x="10510493" y="2055874"/>
            <a:ext cx="818507" cy="349811"/>
          </a:xfrm>
          <a:prstGeom prst="roundRect">
            <a:avLst>
              <a:gd name="adj" fmla="val 9537"/>
            </a:avLst>
          </a:pr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rPr>
              <a:t>财务主管审核</a:t>
            </a:r>
            <a:endParaRPr kumimoji="0" lang="en-US"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42" name="Rounded Rectangle 285">
            <a:extLst>
              <a:ext uri="{FF2B5EF4-FFF2-40B4-BE49-F238E27FC236}">
                <a16:creationId xmlns:a16="http://schemas.microsoft.com/office/drawing/2014/main" id="{F73D51DE-9CDD-7A8C-85B7-005604C26682}"/>
              </a:ext>
            </a:extLst>
          </p:cNvPr>
          <p:cNvSpPr/>
          <p:nvPr/>
        </p:nvSpPr>
        <p:spPr>
          <a:xfrm>
            <a:off x="10510493" y="2897791"/>
            <a:ext cx="818507" cy="349811"/>
          </a:xfrm>
          <a:prstGeom prst="roundRect">
            <a:avLst>
              <a:gd name="adj" fmla="val 9537"/>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rPr>
              <a:t>商务提交</a:t>
            </a:r>
            <a:endParaRPr kumimoji="0" lang="en-US"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43" name="Rounded Rectangle 285">
            <a:extLst>
              <a:ext uri="{FF2B5EF4-FFF2-40B4-BE49-F238E27FC236}">
                <a16:creationId xmlns:a16="http://schemas.microsoft.com/office/drawing/2014/main" id="{B46A3F68-F22E-AAE3-439F-EAA5819755A6}"/>
              </a:ext>
            </a:extLst>
          </p:cNvPr>
          <p:cNvSpPr/>
          <p:nvPr/>
        </p:nvSpPr>
        <p:spPr>
          <a:xfrm>
            <a:off x="10053293" y="3739708"/>
            <a:ext cx="818507" cy="349811"/>
          </a:xfrm>
          <a:prstGeom prst="roundRect">
            <a:avLst>
              <a:gd name="adj" fmla="val 9537"/>
            </a:avLst>
          </a:pr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rPr>
              <a:t>财务部长</a:t>
            </a:r>
            <a:endParaRPr kumimoji="0" lang="en-US"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rPr>
              <a:t>审核</a:t>
            </a:r>
            <a:endParaRPr kumimoji="0" lang="en-US"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44" name="Rounded Rectangle 285">
            <a:extLst>
              <a:ext uri="{FF2B5EF4-FFF2-40B4-BE49-F238E27FC236}">
                <a16:creationId xmlns:a16="http://schemas.microsoft.com/office/drawing/2014/main" id="{D25D876F-BE4C-71F8-1B17-D65D2ACD9711}"/>
              </a:ext>
            </a:extLst>
          </p:cNvPr>
          <p:cNvSpPr/>
          <p:nvPr/>
        </p:nvSpPr>
        <p:spPr>
          <a:xfrm>
            <a:off x="11031193" y="3740152"/>
            <a:ext cx="818507" cy="349811"/>
          </a:xfrm>
          <a:prstGeom prst="roundRect">
            <a:avLst>
              <a:gd name="adj" fmla="val 9537"/>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rPr>
              <a:t>商务总经理</a:t>
            </a:r>
            <a:endParaRPr kumimoji="0" lang="en-US"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rPr>
              <a:t>审核</a:t>
            </a:r>
            <a:endParaRPr kumimoji="0" lang="en-US"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45" name="Rounded Rectangle 285">
            <a:extLst>
              <a:ext uri="{FF2B5EF4-FFF2-40B4-BE49-F238E27FC236}">
                <a16:creationId xmlns:a16="http://schemas.microsoft.com/office/drawing/2014/main" id="{08243F30-6C49-1F44-1963-555B1AADBC01}"/>
              </a:ext>
            </a:extLst>
          </p:cNvPr>
          <p:cNvSpPr/>
          <p:nvPr/>
        </p:nvSpPr>
        <p:spPr>
          <a:xfrm>
            <a:off x="10510493" y="4623442"/>
            <a:ext cx="818507" cy="592936"/>
          </a:xfrm>
          <a:prstGeom prst="roundRect">
            <a:avLst>
              <a:gd name="adj" fmla="val 9537"/>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1"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更新项目投标结果</a:t>
            </a:r>
            <a:endParaRPr kumimoji="0" lang="en-US" altLang="zh-CN" sz="1000" b="1"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1000" b="1"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CRM</a:t>
            </a:r>
            <a:r>
              <a:rPr kumimoji="0" lang="zh-CN" altLang="en-US" sz="1000" b="1"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回传</a:t>
            </a:r>
            <a:endParaRPr kumimoji="0" lang="en-US" altLang="zh-CN" sz="1000" b="1"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endParaRPr>
          </a:p>
        </p:txBody>
      </p:sp>
      <p:cxnSp>
        <p:nvCxnSpPr>
          <p:cNvPr id="47" name="肘形连接符 46">
            <a:extLst>
              <a:ext uri="{FF2B5EF4-FFF2-40B4-BE49-F238E27FC236}">
                <a16:creationId xmlns:a16="http://schemas.microsoft.com/office/drawing/2014/main" id="{A65728E7-22E5-3F99-67F2-79C8744A160E}"/>
              </a:ext>
            </a:extLst>
          </p:cNvPr>
          <p:cNvCxnSpPr>
            <a:cxnSpLocks/>
            <a:stCxn id="7" idx="3"/>
            <a:endCxn id="8" idx="1"/>
          </p:cNvCxnSpPr>
          <p:nvPr/>
        </p:nvCxnSpPr>
        <p:spPr>
          <a:xfrm flipV="1">
            <a:off x="1233626" y="1298886"/>
            <a:ext cx="501880" cy="1764971"/>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肘形连接符 47">
            <a:extLst>
              <a:ext uri="{FF2B5EF4-FFF2-40B4-BE49-F238E27FC236}">
                <a16:creationId xmlns:a16="http://schemas.microsoft.com/office/drawing/2014/main" id="{1FD73009-DDD9-3C1A-90B5-96435866DAC0}"/>
              </a:ext>
            </a:extLst>
          </p:cNvPr>
          <p:cNvCxnSpPr>
            <a:cxnSpLocks/>
            <a:stCxn id="7" idx="3"/>
            <a:endCxn id="14" idx="1"/>
          </p:cNvCxnSpPr>
          <p:nvPr/>
        </p:nvCxnSpPr>
        <p:spPr>
          <a:xfrm>
            <a:off x="1233626" y="3063857"/>
            <a:ext cx="501880" cy="2588028"/>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肘形连接符 50">
            <a:extLst>
              <a:ext uri="{FF2B5EF4-FFF2-40B4-BE49-F238E27FC236}">
                <a16:creationId xmlns:a16="http://schemas.microsoft.com/office/drawing/2014/main" id="{56820E03-8BB2-EFCF-2E53-71764DBDD5C1}"/>
              </a:ext>
            </a:extLst>
          </p:cNvPr>
          <p:cNvCxnSpPr>
            <a:cxnSpLocks/>
            <a:stCxn id="7" idx="3"/>
            <a:endCxn id="9" idx="1"/>
          </p:cNvCxnSpPr>
          <p:nvPr/>
        </p:nvCxnSpPr>
        <p:spPr>
          <a:xfrm flipV="1">
            <a:off x="1233626" y="2024386"/>
            <a:ext cx="501880" cy="1039471"/>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4" name="肘形连接符 53">
            <a:extLst>
              <a:ext uri="{FF2B5EF4-FFF2-40B4-BE49-F238E27FC236}">
                <a16:creationId xmlns:a16="http://schemas.microsoft.com/office/drawing/2014/main" id="{913EDB74-BF36-D43E-1D70-3D08782375C7}"/>
              </a:ext>
            </a:extLst>
          </p:cNvPr>
          <p:cNvCxnSpPr>
            <a:cxnSpLocks/>
            <a:stCxn id="7" idx="3"/>
            <a:endCxn id="10" idx="1"/>
          </p:cNvCxnSpPr>
          <p:nvPr/>
        </p:nvCxnSpPr>
        <p:spPr>
          <a:xfrm flipV="1">
            <a:off x="1233626" y="2749886"/>
            <a:ext cx="501880" cy="313971"/>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7" name="肘形连接符 56">
            <a:extLst>
              <a:ext uri="{FF2B5EF4-FFF2-40B4-BE49-F238E27FC236}">
                <a16:creationId xmlns:a16="http://schemas.microsoft.com/office/drawing/2014/main" id="{CEA274B0-5550-1D6E-C850-9F59826DA9E2}"/>
              </a:ext>
            </a:extLst>
          </p:cNvPr>
          <p:cNvCxnSpPr>
            <a:cxnSpLocks/>
            <a:stCxn id="7" idx="3"/>
            <a:endCxn id="11" idx="1"/>
          </p:cNvCxnSpPr>
          <p:nvPr/>
        </p:nvCxnSpPr>
        <p:spPr>
          <a:xfrm>
            <a:off x="1233626" y="3063857"/>
            <a:ext cx="501880" cy="411529"/>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0" name="肘形连接符 59">
            <a:extLst>
              <a:ext uri="{FF2B5EF4-FFF2-40B4-BE49-F238E27FC236}">
                <a16:creationId xmlns:a16="http://schemas.microsoft.com/office/drawing/2014/main" id="{AA7EFF0A-18A7-654E-C7CA-8D75F91833E9}"/>
              </a:ext>
            </a:extLst>
          </p:cNvPr>
          <p:cNvCxnSpPr>
            <a:cxnSpLocks/>
            <a:stCxn id="7" idx="3"/>
            <a:endCxn id="12" idx="1"/>
          </p:cNvCxnSpPr>
          <p:nvPr/>
        </p:nvCxnSpPr>
        <p:spPr>
          <a:xfrm>
            <a:off x="1233626" y="3063857"/>
            <a:ext cx="501880" cy="1137029"/>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3" name="肘形连接符 62">
            <a:extLst>
              <a:ext uri="{FF2B5EF4-FFF2-40B4-BE49-F238E27FC236}">
                <a16:creationId xmlns:a16="http://schemas.microsoft.com/office/drawing/2014/main" id="{A005C45F-7144-FB25-17CE-41C27058D1C2}"/>
              </a:ext>
            </a:extLst>
          </p:cNvPr>
          <p:cNvCxnSpPr>
            <a:cxnSpLocks/>
            <a:stCxn id="7" idx="3"/>
            <a:endCxn id="13" idx="1"/>
          </p:cNvCxnSpPr>
          <p:nvPr/>
        </p:nvCxnSpPr>
        <p:spPr>
          <a:xfrm>
            <a:off x="1233626" y="3063857"/>
            <a:ext cx="501880" cy="1862529"/>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7" name="直线箭头连接符 66">
            <a:extLst>
              <a:ext uri="{FF2B5EF4-FFF2-40B4-BE49-F238E27FC236}">
                <a16:creationId xmlns:a16="http://schemas.microsoft.com/office/drawing/2014/main" id="{0F33CF6F-D8F4-2272-0778-7789D073A762}"/>
              </a:ext>
            </a:extLst>
          </p:cNvPr>
          <p:cNvCxnSpPr>
            <a:stCxn id="8" idx="3"/>
            <a:endCxn id="22" idx="1"/>
          </p:cNvCxnSpPr>
          <p:nvPr/>
        </p:nvCxnSpPr>
        <p:spPr>
          <a:xfrm>
            <a:off x="2554013" y="1298886"/>
            <a:ext cx="254241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8" name="直线箭头连接符 67">
            <a:extLst>
              <a:ext uri="{FF2B5EF4-FFF2-40B4-BE49-F238E27FC236}">
                <a16:creationId xmlns:a16="http://schemas.microsoft.com/office/drawing/2014/main" id="{7C95ABEB-4AAF-E5BB-7483-2F5B12621C0A}"/>
              </a:ext>
            </a:extLst>
          </p:cNvPr>
          <p:cNvCxnSpPr>
            <a:cxnSpLocks/>
            <a:stCxn id="9" idx="3"/>
            <a:endCxn id="29" idx="1"/>
          </p:cNvCxnSpPr>
          <p:nvPr/>
        </p:nvCxnSpPr>
        <p:spPr>
          <a:xfrm>
            <a:off x="2554013" y="2024386"/>
            <a:ext cx="96990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1" name="直线箭头连接符 70">
            <a:extLst>
              <a:ext uri="{FF2B5EF4-FFF2-40B4-BE49-F238E27FC236}">
                <a16:creationId xmlns:a16="http://schemas.microsoft.com/office/drawing/2014/main" id="{C248EA4C-CA6D-32C5-20D8-640328161D72}"/>
              </a:ext>
            </a:extLst>
          </p:cNvPr>
          <p:cNvCxnSpPr>
            <a:cxnSpLocks/>
            <a:stCxn id="29" idx="3"/>
            <a:endCxn id="23" idx="1"/>
          </p:cNvCxnSpPr>
          <p:nvPr/>
        </p:nvCxnSpPr>
        <p:spPr>
          <a:xfrm>
            <a:off x="4342421" y="2024386"/>
            <a:ext cx="75400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4" name="直线箭头连接符 73">
            <a:extLst>
              <a:ext uri="{FF2B5EF4-FFF2-40B4-BE49-F238E27FC236}">
                <a16:creationId xmlns:a16="http://schemas.microsoft.com/office/drawing/2014/main" id="{E2EC1559-7DD9-C244-F045-908C4B43165D}"/>
              </a:ext>
            </a:extLst>
          </p:cNvPr>
          <p:cNvCxnSpPr>
            <a:cxnSpLocks/>
            <a:stCxn id="10" idx="3"/>
            <a:endCxn id="31" idx="1"/>
          </p:cNvCxnSpPr>
          <p:nvPr/>
        </p:nvCxnSpPr>
        <p:spPr>
          <a:xfrm>
            <a:off x="2554013" y="2749886"/>
            <a:ext cx="30179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7" name="直线箭头连接符 76">
            <a:extLst>
              <a:ext uri="{FF2B5EF4-FFF2-40B4-BE49-F238E27FC236}">
                <a16:creationId xmlns:a16="http://schemas.microsoft.com/office/drawing/2014/main" id="{A5839AFC-2161-5DCA-E7CB-C7B9C13A31CB}"/>
              </a:ext>
            </a:extLst>
          </p:cNvPr>
          <p:cNvCxnSpPr>
            <a:cxnSpLocks/>
            <a:stCxn id="31" idx="3"/>
            <a:endCxn id="30" idx="1"/>
          </p:cNvCxnSpPr>
          <p:nvPr/>
        </p:nvCxnSpPr>
        <p:spPr>
          <a:xfrm>
            <a:off x="3674319" y="2749886"/>
            <a:ext cx="30179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0" name="直线箭头连接符 79">
            <a:extLst>
              <a:ext uri="{FF2B5EF4-FFF2-40B4-BE49-F238E27FC236}">
                <a16:creationId xmlns:a16="http://schemas.microsoft.com/office/drawing/2014/main" id="{FDA41FE9-8A19-1B5C-013E-8FF12A19B338}"/>
              </a:ext>
            </a:extLst>
          </p:cNvPr>
          <p:cNvCxnSpPr>
            <a:cxnSpLocks/>
            <a:stCxn id="30" idx="3"/>
            <a:endCxn id="24" idx="1"/>
          </p:cNvCxnSpPr>
          <p:nvPr/>
        </p:nvCxnSpPr>
        <p:spPr>
          <a:xfrm>
            <a:off x="4794625" y="2749886"/>
            <a:ext cx="30179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3" name="直线箭头连接符 82">
            <a:extLst>
              <a:ext uri="{FF2B5EF4-FFF2-40B4-BE49-F238E27FC236}">
                <a16:creationId xmlns:a16="http://schemas.microsoft.com/office/drawing/2014/main" id="{6D579E79-FE27-7023-B9F3-9D6B2D62A66D}"/>
              </a:ext>
            </a:extLst>
          </p:cNvPr>
          <p:cNvCxnSpPr>
            <a:cxnSpLocks/>
            <a:stCxn id="11" idx="3"/>
            <a:endCxn id="25" idx="1"/>
          </p:cNvCxnSpPr>
          <p:nvPr/>
        </p:nvCxnSpPr>
        <p:spPr>
          <a:xfrm>
            <a:off x="2554013" y="3475386"/>
            <a:ext cx="254241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6" name="直线箭头连接符 85">
            <a:extLst>
              <a:ext uri="{FF2B5EF4-FFF2-40B4-BE49-F238E27FC236}">
                <a16:creationId xmlns:a16="http://schemas.microsoft.com/office/drawing/2014/main" id="{B141FEFF-05EB-6123-A1BE-6D8FCEFFC653}"/>
              </a:ext>
            </a:extLst>
          </p:cNvPr>
          <p:cNvCxnSpPr>
            <a:cxnSpLocks/>
            <a:stCxn id="12" idx="3"/>
            <a:endCxn id="26" idx="1"/>
          </p:cNvCxnSpPr>
          <p:nvPr/>
        </p:nvCxnSpPr>
        <p:spPr>
          <a:xfrm>
            <a:off x="2554013" y="4200886"/>
            <a:ext cx="254241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9" name="直线箭头连接符 88">
            <a:extLst>
              <a:ext uri="{FF2B5EF4-FFF2-40B4-BE49-F238E27FC236}">
                <a16:creationId xmlns:a16="http://schemas.microsoft.com/office/drawing/2014/main" id="{805949D2-433E-4BA6-6421-82EF3DA0F424}"/>
              </a:ext>
            </a:extLst>
          </p:cNvPr>
          <p:cNvCxnSpPr>
            <a:cxnSpLocks/>
            <a:stCxn id="13" idx="3"/>
            <a:endCxn id="27" idx="1"/>
          </p:cNvCxnSpPr>
          <p:nvPr/>
        </p:nvCxnSpPr>
        <p:spPr>
          <a:xfrm>
            <a:off x="2554013" y="4926386"/>
            <a:ext cx="254241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2" name="肘形连接符 91">
            <a:extLst>
              <a:ext uri="{FF2B5EF4-FFF2-40B4-BE49-F238E27FC236}">
                <a16:creationId xmlns:a16="http://schemas.microsoft.com/office/drawing/2014/main" id="{A2F6A601-87D2-49AB-9A58-AEBD8CB4BAA8}"/>
              </a:ext>
            </a:extLst>
          </p:cNvPr>
          <p:cNvCxnSpPr>
            <a:cxnSpLocks/>
            <a:stCxn id="22" idx="3"/>
            <a:endCxn id="32" idx="1"/>
          </p:cNvCxnSpPr>
          <p:nvPr/>
        </p:nvCxnSpPr>
        <p:spPr>
          <a:xfrm>
            <a:off x="5914930" y="1298886"/>
            <a:ext cx="520207" cy="1764972"/>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5" name="肘形连接符 94">
            <a:extLst>
              <a:ext uri="{FF2B5EF4-FFF2-40B4-BE49-F238E27FC236}">
                <a16:creationId xmlns:a16="http://schemas.microsoft.com/office/drawing/2014/main" id="{2207C18C-C13C-6F1B-843C-6D51AE27461E}"/>
              </a:ext>
            </a:extLst>
          </p:cNvPr>
          <p:cNvCxnSpPr>
            <a:cxnSpLocks/>
            <a:stCxn id="23" idx="3"/>
            <a:endCxn id="32" idx="1"/>
          </p:cNvCxnSpPr>
          <p:nvPr/>
        </p:nvCxnSpPr>
        <p:spPr>
          <a:xfrm>
            <a:off x="5914930" y="2024386"/>
            <a:ext cx="520207" cy="1039472"/>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8" name="肘形连接符 97">
            <a:extLst>
              <a:ext uri="{FF2B5EF4-FFF2-40B4-BE49-F238E27FC236}">
                <a16:creationId xmlns:a16="http://schemas.microsoft.com/office/drawing/2014/main" id="{05F97753-6FD5-8E45-BCF5-6B4556492088}"/>
              </a:ext>
            </a:extLst>
          </p:cNvPr>
          <p:cNvCxnSpPr>
            <a:cxnSpLocks/>
            <a:stCxn id="24" idx="3"/>
            <a:endCxn id="32" idx="1"/>
          </p:cNvCxnSpPr>
          <p:nvPr/>
        </p:nvCxnSpPr>
        <p:spPr>
          <a:xfrm>
            <a:off x="5914930" y="2749886"/>
            <a:ext cx="520207" cy="313972"/>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1" name="肘形连接符 100">
            <a:extLst>
              <a:ext uri="{FF2B5EF4-FFF2-40B4-BE49-F238E27FC236}">
                <a16:creationId xmlns:a16="http://schemas.microsoft.com/office/drawing/2014/main" id="{7304C01E-40B5-8EC4-64A6-E47276C0E4D9}"/>
              </a:ext>
            </a:extLst>
          </p:cNvPr>
          <p:cNvCxnSpPr>
            <a:cxnSpLocks/>
            <a:stCxn id="25" idx="3"/>
            <a:endCxn id="32" idx="1"/>
          </p:cNvCxnSpPr>
          <p:nvPr/>
        </p:nvCxnSpPr>
        <p:spPr>
          <a:xfrm flipV="1">
            <a:off x="5914930" y="3063858"/>
            <a:ext cx="520207" cy="411528"/>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4" name="肘形连接符 103">
            <a:extLst>
              <a:ext uri="{FF2B5EF4-FFF2-40B4-BE49-F238E27FC236}">
                <a16:creationId xmlns:a16="http://schemas.microsoft.com/office/drawing/2014/main" id="{170C46AC-BE5C-569C-E9B8-7EB5D26A10AD}"/>
              </a:ext>
            </a:extLst>
          </p:cNvPr>
          <p:cNvCxnSpPr>
            <a:cxnSpLocks/>
            <a:stCxn id="26" idx="3"/>
            <a:endCxn id="32" idx="1"/>
          </p:cNvCxnSpPr>
          <p:nvPr/>
        </p:nvCxnSpPr>
        <p:spPr>
          <a:xfrm flipV="1">
            <a:off x="5914930" y="3063858"/>
            <a:ext cx="520207" cy="1137028"/>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7" name="肘形连接符 106">
            <a:extLst>
              <a:ext uri="{FF2B5EF4-FFF2-40B4-BE49-F238E27FC236}">
                <a16:creationId xmlns:a16="http://schemas.microsoft.com/office/drawing/2014/main" id="{CCC1E31D-6D21-D74D-F9E7-1FFE70134B8B}"/>
              </a:ext>
            </a:extLst>
          </p:cNvPr>
          <p:cNvCxnSpPr>
            <a:cxnSpLocks/>
            <a:stCxn id="27" idx="3"/>
            <a:endCxn id="32" idx="1"/>
          </p:cNvCxnSpPr>
          <p:nvPr/>
        </p:nvCxnSpPr>
        <p:spPr>
          <a:xfrm flipV="1">
            <a:off x="5914930" y="3063858"/>
            <a:ext cx="520207" cy="1862528"/>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0" name="肘形连接符 109">
            <a:extLst>
              <a:ext uri="{FF2B5EF4-FFF2-40B4-BE49-F238E27FC236}">
                <a16:creationId xmlns:a16="http://schemas.microsoft.com/office/drawing/2014/main" id="{D0DA4D41-7105-B5D5-3927-32851A69E75F}"/>
              </a:ext>
            </a:extLst>
          </p:cNvPr>
          <p:cNvCxnSpPr>
            <a:cxnSpLocks/>
            <a:stCxn id="14" idx="3"/>
            <a:endCxn id="32" idx="1"/>
          </p:cNvCxnSpPr>
          <p:nvPr/>
        </p:nvCxnSpPr>
        <p:spPr>
          <a:xfrm flipV="1">
            <a:off x="2554013" y="3063858"/>
            <a:ext cx="3881124" cy="2588027"/>
          </a:xfrm>
          <a:prstGeom prst="bentConnector3">
            <a:avLst>
              <a:gd name="adj1" fmla="val 93285"/>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3" name="肘形连接符 112">
            <a:extLst>
              <a:ext uri="{FF2B5EF4-FFF2-40B4-BE49-F238E27FC236}">
                <a16:creationId xmlns:a16="http://schemas.microsoft.com/office/drawing/2014/main" id="{3673FC22-D362-AD04-D78D-6ACC4C14C465}"/>
              </a:ext>
            </a:extLst>
          </p:cNvPr>
          <p:cNvCxnSpPr>
            <a:cxnSpLocks/>
            <a:stCxn id="32" idx="3"/>
            <a:endCxn id="33" idx="1"/>
          </p:cNvCxnSpPr>
          <p:nvPr/>
        </p:nvCxnSpPr>
        <p:spPr>
          <a:xfrm flipV="1">
            <a:off x="7253644" y="1298886"/>
            <a:ext cx="484833" cy="1764972"/>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6" name="肘形连接符 115">
            <a:extLst>
              <a:ext uri="{FF2B5EF4-FFF2-40B4-BE49-F238E27FC236}">
                <a16:creationId xmlns:a16="http://schemas.microsoft.com/office/drawing/2014/main" id="{B20B297E-CE9E-E4D4-90CB-48FF84F149AE}"/>
              </a:ext>
            </a:extLst>
          </p:cNvPr>
          <p:cNvCxnSpPr>
            <a:cxnSpLocks/>
            <a:stCxn id="32" idx="3"/>
            <a:endCxn id="34" idx="1"/>
          </p:cNvCxnSpPr>
          <p:nvPr/>
        </p:nvCxnSpPr>
        <p:spPr>
          <a:xfrm flipV="1">
            <a:off x="7253644" y="2024386"/>
            <a:ext cx="484833" cy="1039472"/>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9" name="肘形连接符 118">
            <a:extLst>
              <a:ext uri="{FF2B5EF4-FFF2-40B4-BE49-F238E27FC236}">
                <a16:creationId xmlns:a16="http://schemas.microsoft.com/office/drawing/2014/main" id="{0ABB5660-4FDB-CED3-B2B1-5E0774EC9AB3}"/>
              </a:ext>
            </a:extLst>
          </p:cNvPr>
          <p:cNvCxnSpPr>
            <a:cxnSpLocks/>
            <a:stCxn id="32" idx="3"/>
            <a:endCxn id="35" idx="1"/>
          </p:cNvCxnSpPr>
          <p:nvPr/>
        </p:nvCxnSpPr>
        <p:spPr>
          <a:xfrm flipV="1">
            <a:off x="7253644" y="2749886"/>
            <a:ext cx="484833" cy="313972"/>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2" name="肘形连接符 121">
            <a:extLst>
              <a:ext uri="{FF2B5EF4-FFF2-40B4-BE49-F238E27FC236}">
                <a16:creationId xmlns:a16="http://schemas.microsoft.com/office/drawing/2014/main" id="{49D22D3C-82DE-C0EC-C782-CC3ACC156795}"/>
              </a:ext>
            </a:extLst>
          </p:cNvPr>
          <p:cNvCxnSpPr>
            <a:cxnSpLocks/>
            <a:stCxn id="32" idx="3"/>
            <a:endCxn id="36" idx="1"/>
          </p:cNvCxnSpPr>
          <p:nvPr/>
        </p:nvCxnSpPr>
        <p:spPr>
          <a:xfrm>
            <a:off x="7253644" y="3063858"/>
            <a:ext cx="484833" cy="411528"/>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5" name="肘形连接符 124">
            <a:extLst>
              <a:ext uri="{FF2B5EF4-FFF2-40B4-BE49-F238E27FC236}">
                <a16:creationId xmlns:a16="http://schemas.microsoft.com/office/drawing/2014/main" id="{FD134971-7B96-46DA-5E46-8257E518E5CB}"/>
              </a:ext>
            </a:extLst>
          </p:cNvPr>
          <p:cNvCxnSpPr>
            <a:cxnSpLocks/>
            <a:stCxn id="32" idx="3"/>
            <a:endCxn id="37" idx="1"/>
          </p:cNvCxnSpPr>
          <p:nvPr/>
        </p:nvCxnSpPr>
        <p:spPr>
          <a:xfrm>
            <a:off x="7253644" y="3063858"/>
            <a:ext cx="484833" cy="1137028"/>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8" name="肘形连接符 127">
            <a:extLst>
              <a:ext uri="{FF2B5EF4-FFF2-40B4-BE49-F238E27FC236}">
                <a16:creationId xmlns:a16="http://schemas.microsoft.com/office/drawing/2014/main" id="{A78DB2A8-8002-FD56-C7BE-7D61042E361C}"/>
              </a:ext>
            </a:extLst>
          </p:cNvPr>
          <p:cNvCxnSpPr>
            <a:cxnSpLocks/>
            <a:stCxn id="32" idx="3"/>
            <a:endCxn id="38" idx="1"/>
          </p:cNvCxnSpPr>
          <p:nvPr/>
        </p:nvCxnSpPr>
        <p:spPr>
          <a:xfrm>
            <a:off x="7253644" y="3063858"/>
            <a:ext cx="484833" cy="1862528"/>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4" name="肘形连接符 133">
            <a:extLst>
              <a:ext uri="{FF2B5EF4-FFF2-40B4-BE49-F238E27FC236}">
                <a16:creationId xmlns:a16="http://schemas.microsoft.com/office/drawing/2014/main" id="{7F719F68-FA5C-D7E4-1B93-64DA788695CD}"/>
              </a:ext>
            </a:extLst>
          </p:cNvPr>
          <p:cNvCxnSpPr>
            <a:cxnSpLocks/>
            <a:stCxn id="34" idx="3"/>
            <a:endCxn id="40" idx="1"/>
          </p:cNvCxnSpPr>
          <p:nvPr/>
        </p:nvCxnSpPr>
        <p:spPr>
          <a:xfrm>
            <a:off x="8556984" y="2024386"/>
            <a:ext cx="632709" cy="1039472"/>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7" name="肘形连接符 136">
            <a:extLst>
              <a:ext uri="{FF2B5EF4-FFF2-40B4-BE49-F238E27FC236}">
                <a16:creationId xmlns:a16="http://schemas.microsoft.com/office/drawing/2014/main" id="{D00E8BE0-DFE2-0D32-AF84-62C96122C065}"/>
              </a:ext>
            </a:extLst>
          </p:cNvPr>
          <p:cNvCxnSpPr>
            <a:cxnSpLocks/>
            <a:stCxn id="35" idx="3"/>
            <a:endCxn id="40" idx="1"/>
          </p:cNvCxnSpPr>
          <p:nvPr/>
        </p:nvCxnSpPr>
        <p:spPr>
          <a:xfrm>
            <a:off x="8556984" y="2749886"/>
            <a:ext cx="632709" cy="313972"/>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0" name="肘形连接符 139">
            <a:extLst>
              <a:ext uri="{FF2B5EF4-FFF2-40B4-BE49-F238E27FC236}">
                <a16:creationId xmlns:a16="http://schemas.microsoft.com/office/drawing/2014/main" id="{236FF97C-E491-08DC-6B6B-068A5ED3686A}"/>
              </a:ext>
            </a:extLst>
          </p:cNvPr>
          <p:cNvCxnSpPr>
            <a:cxnSpLocks/>
            <a:stCxn id="36" idx="3"/>
            <a:endCxn id="40" idx="1"/>
          </p:cNvCxnSpPr>
          <p:nvPr/>
        </p:nvCxnSpPr>
        <p:spPr>
          <a:xfrm flipV="1">
            <a:off x="8556984" y="3063858"/>
            <a:ext cx="632709" cy="411528"/>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3" name="肘形连接符 142">
            <a:extLst>
              <a:ext uri="{FF2B5EF4-FFF2-40B4-BE49-F238E27FC236}">
                <a16:creationId xmlns:a16="http://schemas.microsoft.com/office/drawing/2014/main" id="{052ED4AE-2923-EE8E-87D6-3218200591D8}"/>
              </a:ext>
            </a:extLst>
          </p:cNvPr>
          <p:cNvCxnSpPr>
            <a:cxnSpLocks/>
            <a:stCxn id="37" idx="3"/>
            <a:endCxn id="40" idx="1"/>
          </p:cNvCxnSpPr>
          <p:nvPr/>
        </p:nvCxnSpPr>
        <p:spPr>
          <a:xfrm flipV="1">
            <a:off x="8556984" y="3063858"/>
            <a:ext cx="632709" cy="1137028"/>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6" name="肘形连接符 145">
            <a:extLst>
              <a:ext uri="{FF2B5EF4-FFF2-40B4-BE49-F238E27FC236}">
                <a16:creationId xmlns:a16="http://schemas.microsoft.com/office/drawing/2014/main" id="{0BD8C040-2814-1AD7-BE83-7C527215B0AE}"/>
              </a:ext>
            </a:extLst>
          </p:cNvPr>
          <p:cNvCxnSpPr>
            <a:cxnSpLocks/>
            <a:stCxn id="38" idx="3"/>
            <a:endCxn id="40" idx="1"/>
          </p:cNvCxnSpPr>
          <p:nvPr/>
        </p:nvCxnSpPr>
        <p:spPr>
          <a:xfrm flipV="1">
            <a:off x="8556984" y="3063858"/>
            <a:ext cx="632709" cy="1862528"/>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2" name="直线箭头连接符 151">
            <a:extLst>
              <a:ext uri="{FF2B5EF4-FFF2-40B4-BE49-F238E27FC236}">
                <a16:creationId xmlns:a16="http://schemas.microsoft.com/office/drawing/2014/main" id="{82A118ED-4F5D-F9B3-9E51-DD2F192B8B35}"/>
              </a:ext>
            </a:extLst>
          </p:cNvPr>
          <p:cNvCxnSpPr>
            <a:cxnSpLocks/>
            <a:stCxn id="41" idx="2"/>
            <a:endCxn id="42" idx="0"/>
          </p:cNvCxnSpPr>
          <p:nvPr/>
        </p:nvCxnSpPr>
        <p:spPr>
          <a:xfrm>
            <a:off x="10919747" y="2405685"/>
            <a:ext cx="0" cy="49210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8" name="肘形连接符 157">
            <a:extLst>
              <a:ext uri="{FF2B5EF4-FFF2-40B4-BE49-F238E27FC236}">
                <a16:creationId xmlns:a16="http://schemas.microsoft.com/office/drawing/2014/main" id="{705B3BC5-2518-881E-CF56-07AE1FF54159}"/>
              </a:ext>
            </a:extLst>
          </p:cNvPr>
          <p:cNvCxnSpPr>
            <a:cxnSpLocks/>
            <a:stCxn id="42" idx="2"/>
            <a:endCxn id="44" idx="0"/>
          </p:cNvCxnSpPr>
          <p:nvPr/>
        </p:nvCxnSpPr>
        <p:spPr>
          <a:xfrm rot="16200000" flipH="1">
            <a:off x="10933822" y="3233527"/>
            <a:ext cx="492550" cy="520700"/>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2" name="肘形连接符 161">
            <a:extLst>
              <a:ext uri="{FF2B5EF4-FFF2-40B4-BE49-F238E27FC236}">
                <a16:creationId xmlns:a16="http://schemas.microsoft.com/office/drawing/2014/main" id="{2D072381-DA07-6D91-537A-8652B9F7CDCD}"/>
              </a:ext>
            </a:extLst>
          </p:cNvPr>
          <p:cNvCxnSpPr>
            <a:cxnSpLocks/>
            <a:stCxn id="43" idx="2"/>
            <a:endCxn id="45" idx="0"/>
          </p:cNvCxnSpPr>
          <p:nvPr/>
        </p:nvCxnSpPr>
        <p:spPr>
          <a:xfrm rot="16200000" flipH="1">
            <a:off x="10424186" y="4127880"/>
            <a:ext cx="533923" cy="457200"/>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7" name="肘形连接符 166">
            <a:extLst>
              <a:ext uri="{FF2B5EF4-FFF2-40B4-BE49-F238E27FC236}">
                <a16:creationId xmlns:a16="http://schemas.microsoft.com/office/drawing/2014/main" id="{702AEDAA-119F-C893-D718-E65DF93A48E0}"/>
              </a:ext>
            </a:extLst>
          </p:cNvPr>
          <p:cNvCxnSpPr>
            <a:cxnSpLocks/>
            <a:stCxn id="44" idx="2"/>
            <a:endCxn id="45" idx="0"/>
          </p:cNvCxnSpPr>
          <p:nvPr/>
        </p:nvCxnSpPr>
        <p:spPr>
          <a:xfrm rot="5400000">
            <a:off x="10913358" y="4096352"/>
            <a:ext cx="533479" cy="520700"/>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2" name="肘形连接符 81">
            <a:extLst>
              <a:ext uri="{FF2B5EF4-FFF2-40B4-BE49-F238E27FC236}">
                <a16:creationId xmlns:a16="http://schemas.microsoft.com/office/drawing/2014/main" id="{089CA3B1-8A02-D070-8467-7D6CF1EA65C9}"/>
              </a:ext>
            </a:extLst>
          </p:cNvPr>
          <p:cNvCxnSpPr>
            <a:cxnSpLocks/>
            <a:stCxn id="33" idx="3"/>
            <a:endCxn id="40" idx="1"/>
          </p:cNvCxnSpPr>
          <p:nvPr/>
        </p:nvCxnSpPr>
        <p:spPr>
          <a:xfrm>
            <a:off x="8556984" y="1298886"/>
            <a:ext cx="632709" cy="1764972"/>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7" name="肘形连接符 86">
            <a:extLst>
              <a:ext uri="{FF2B5EF4-FFF2-40B4-BE49-F238E27FC236}">
                <a16:creationId xmlns:a16="http://schemas.microsoft.com/office/drawing/2014/main" id="{F74A0213-E107-6CAE-4106-8BB76257DE70}"/>
              </a:ext>
            </a:extLst>
          </p:cNvPr>
          <p:cNvCxnSpPr>
            <a:cxnSpLocks/>
            <a:stCxn id="40" idx="3"/>
            <a:endCxn id="41" idx="1"/>
          </p:cNvCxnSpPr>
          <p:nvPr/>
        </p:nvCxnSpPr>
        <p:spPr>
          <a:xfrm flipV="1">
            <a:off x="10008200" y="2230780"/>
            <a:ext cx="502293" cy="833078"/>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3" name="肘形连接符 92">
            <a:extLst>
              <a:ext uri="{FF2B5EF4-FFF2-40B4-BE49-F238E27FC236}">
                <a16:creationId xmlns:a16="http://schemas.microsoft.com/office/drawing/2014/main" id="{ED42C26F-B508-864F-93B7-7415DF55FC07}"/>
              </a:ext>
            </a:extLst>
          </p:cNvPr>
          <p:cNvCxnSpPr>
            <a:cxnSpLocks/>
            <a:stCxn id="42" idx="2"/>
            <a:endCxn id="43" idx="0"/>
          </p:cNvCxnSpPr>
          <p:nvPr/>
        </p:nvCxnSpPr>
        <p:spPr>
          <a:xfrm rot="5400000">
            <a:off x="10445094" y="3265055"/>
            <a:ext cx="492106" cy="457200"/>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6" name="Group 35">
            <a:extLst>
              <a:ext uri="{FF2B5EF4-FFF2-40B4-BE49-F238E27FC236}">
                <a16:creationId xmlns:a16="http://schemas.microsoft.com/office/drawing/2014/main" id="{1EBDC45A-CA4F-4271-8A4E-DA2D820A6A91}"/>
              </a:ext>
            </a:extLst>
          </p:cNvPr>
          <p:cNvGrpSpPr/>
          <p:nvPr/>
        </p:nvGrpSpPr>
        <p:grpSpPr bwMode="gray">
          <a:xfrm>
            <a:off x="2381008" y="919176"/>
            <a:ext cx="232219" cy="192257"/>
            <a:chOff x="6605793" y="2030692"/>
            <a:chExt cx="568055" cy="651578"/>
          </a:xfrm>
          <a:solidFill>
            <a:schemeClr val="accent2">
              <a:lumMod val="75000"/>
            </a:schemeClr>
          </a:solidFill>
        </p:grpSpPr>
        <p:sp>
          <p:nvSpPr>
            <p:cNvPr id="15" name="Freeform 36">
              <a:extLst>
                <a:ext uri="{FF2B5EF4-FFF2-40B4-BE49-F238E27FC236}">
                  <a16:creationId xmlns:a16="http://schemas.microsoft.com/office/drawing/2014/main" id="{99692BCA-B51B-E2F8-7483-D183D3D162D8}"/>
                </a:ext>
              </a:extLst>
            </p:cNvPr>
            <p:cNvSpPr>
              <a:spLocks noEditPoints="1"/>
            </p:cNvSpPr>
            <p:nvPr/>
          </p:nvSpPr>
          <p:spPr bwMode="gray">
            <a:xfrm>
              <a:off x="6605793" y="2203332"/>
              <a:ext cx="568055" cy="478938"/>
            </a:xfrm>
            <a:custGeom>
              <a:avLst/>
              <a:gdLst/>
              <a:ahLst/>
              <a:cxnLst>
                <a:cxn ang="0">
                  <a:pos x="30" y="258"/>
                </a:cxn>
                <a:cxn ang="0">
                  <a:pos x="31" y="249"/>
                </a:cxn>
                <a:cxn ang="0">
                  <a:pos x="34" y="209"/>
                </a:cxn>
                <a:cxn ang="0">
                  <a:pos x="33" y="206"/>
                </a:cxn>
                <a:cxn ang="0">
                  <a:pos x="12" y="181"/>
                </a:cxn>
                <a:cxn ang="0">
                  <a:pos x="4" y="144"/>
                </a:cxn>
                <a:cxn ang="0">
                  <a:pos x="36" y="58"/>
                </a:cxn>
                <a:cxn ang="0">
                  <a:pos x="43" y="44"/>
                </a:cxn>
                <a:cxn ang="0">
                  <a:pos x="62" y="27"/>
                </a:cxn>
                <a:cxn ang="0">
                  <a:pos x="71" y="22"/>
                </a:cxn>
                <a:cxn ang="0">
                  <a:pos x="73" y="20"/>
                </a:cxn>
                <a:cxn ang="0">
                  <a:pos x="77" y="11"/>
                </a:cxn>
                <a:cxn ang="0">
                  <a:pos x="84" y="8"/>
                </a:cxn>
                <a:cxn ang="0">
                  <a:pos x="105" y="23"/>
                </a:cxn>
                <a:cxn ang="0">
                  <a:pos x="134" y="56"/>
                </a:cxn>
                <a:cxn ang="0">
                  <a:pos x="163" y="120"/>
                </a:cxn>
                <a:cxn ang="0">
                  <a:pos x="163" y="122"/>
                </a:cxn>
                <a:cxn ang="0">
                  <a:pos x="167" y="120"/>
                </a:cxn>
                <a:cxn ang="0">
                  <a:pos x="204" y="99"/>
                </a:cxn>
                <a:cxn ang="0">
                  <a:pos x="210" y="92"/>
                </a:cxn>
                <a:cxn ang="0">
                  <a:pos x="212" y="86"/>
                </a:cxn>
                <a:cxn ang="0">
                  <a:pos x="220" y="73"/>
                </a:cxn>
                <a:cxn ang="0">
                  <a:pos x="223" y="71"/>
                </a:cxn>
                <a:cxn ang="0">
                  <a:pos x="215" y="67"/>
                </a:cxn>
                <a:cxn ang="0">
                  <a:pos x="213" y="66"/>
                </a:cxn>
                <a:cxn ang="0">
                  <a:pos x="209" y="57"/>
                </a:cxn>
                <a:cxn ang="0">
                  <a:pos x="218" y="35"/>
                </a:cxn>
                <a:cxn ang="0">
                  <a:pos x="229" y="8"/>
                </a:cxn>
                <a:cxn ang="0">
                  <a:pos x="240" y="2"/>
                </a:cxn>
                <a:cxn ang="0">
                  <a:pos x="296" y="19"/>
                </a:cxn>
                <a:cxn ang="0">
                  <a:pos x="298" y="20"/>
                </a:cxn>
                <a:cxn ang="0">
                  <a:pos x="304" y="33"/>
                </a:cxn>
                <a:cxn ang="0">
                  <a:pos x="297" y="51"/>
                </a:cxn>
                <a:cxn ang="0">
                  <a:pos x="285" y="85"/>
                </a:cxn>
                <a:cxn ang="0">
                  <a:pos x="283" y="88"/>
                </a:cxn>
                <a:cxn ang="0">
                  <a:pos x="269" y="93"/>
                </a:cxn>
                <a:cxn ang="0">
                  <a:pos x="234" y="76"/>
                </a:cxn>
                <a:cxn ang="0">
                  <a:pos x="233" y="76"/>
                </a:cxn>
                <a:cxn ang="0">
                  <a:pos x="232" y="76"/>
                </a:cxn>
                <a:cxn ang="0">
                  <a:pos x="234" y="78"/>
                </a:cxn>
                <a:cxn ang="0">
                  <a:pos x="251" y="91"/>
                </a:cxn>
                <a:cxn ang="0">
                  <a:pos x="254" y="93"/>
                </a:cxn>
                <a:cxn ang="0">
                  <a:pos x="247" y="101"/>
                </a:cxn>
                <a:cxn ang="0">
                  <a:pos x="228" y="111"/>
                </a:cxn>
                <a:cxn ang="0">
                  <a:pos x="211" y="123"/>
                </a:cxn>
                <a:cxn ang="0">
                  <a:pos x="167" y="166"/>
                </a:cxn>
                <a:cxn ang="0">
                  <a:pos x="165" y="172"/>
                </a:cxn>
                <a:cxn ang="0">
                  <a:pos x="167" y="228"/>
                </a:cxn>
                <a:cxn ang="0">
                  <a:pos x="167" y="257"/>
                </a:cxn>
                <a:cxn ang="0">
                  <a:pos x="167" y="258"/>
                </a:cxn>
                <a:cxn ang="0">
                  <a:pos x="30" y="258"/>
                </a:cxn>
                <a:cxn ang="0">
                  <a:pos x="219" y="58"/>
                </a:cxn>
                <a:cxn ang="0">
                  <a:pos x="230" y="63"/>
                </a:cxn>
                <a:cxn ang="0">
                  <a:pos x="234" y="63"/>
                </a:cxn>
                <a:cxn ang="0">
                  <a:pos x="239" y="66"/>
                </a:cxn>
                <a:cxn ang="0">
                  <a:pos x="241" y="68"/>
                </a:cxn>
                <a:cxn ang="0">
                  <a:pos x="265" y="79"/>
                </a:cxn>
                <a:cxn ang="0">
                  <a:pos x="274" y="83"/>
                </a:cxn>
                <a:cxn ang="0">
                  <a:pos x="293" y="30"/>
                </a:cxn>
                <a:cxn ang="0">
                  <a:pos x="237" y="11"/>
                </a:cxn>
                <a:cxn ang="0">
                  <a:pos x="219" y="58"/>
                </a:cxn>
              </a:cxnLst>
              <a:rect l="0" t="0" r="r" b="b"/>
              <a:pathLst>
                <a:path w="306" h="258">
                  <a:moveTo>
                    <a:pt x="30" y="258"/>
                  </a:moveTo>
                  <a:cubicBezTo>
                    <a:pt x="31" y="255"/>
                    <a:pt x="31" y="252"/>
                    <a:pt x="31" y="249"/>
                  </a:cubicBezTo>
                  <a:cubicBezTo>
                    <a:pt x="32" y="236"/>
                    <a:pt x="33" y="223"/>
                    <a:pt x="34" y="209"/>
                  </a:cubicBezTo>
                  <a:cubicBezTo>
                    <a:pt x="34" y="208"/>
                    <a:pt x="34" y="207"/>
                    <a:pt x="33" y="206"/>
                  </a:cubicBezTo>
                  <a:cubicBezTo>
                    <a:pt x="26" y="198"/>
                    <a:pt x="19" y="189"/>
                    <a:pt x="12" y="181"/>
                  </a:cubicBezTo>
                  <a:cubicBezTo>
                    <a:pt x="2" y="170"/>
                    <a:pt x="0" y="158"/>
                    <a:pt x="4" y="144"/>
                  </a:cubicBezTo>
                  <a:cubicBezTo>
                    <a:pt x="12" y="114"/>
                    <a:pt x="22" y="86"/>
                    <a:pt x="36" y="58"/>
                  </a:cubicBezTo>
                  <a:cubicBezTo>
                    <a:pt x="38" y="53"/>
                    <a:pt x="40" y="49"/>
                    <a:pt x="43" y="44"/>
                  </a:cubicBezTo>
                  <a:cubicBezTo>
                    <a:pt x="47" y="36"/>
                    <a:pt x="54" y="31"/>
                    <a:pt x="62" y="27"/>
                  </a:cubicBezTo>
                  <a:cubicBezTo>
                    <a:pt x="65" y="25"/>
                    <a:pt x="68" y="24"/>
                    <a:pt x="71" y="22"/>
                  </a:cubicBezTo>
                  <a:cubicBezTo>
                    <a:pt x="71" y="22"/>
                    <a:pt x="72" y="21"/>
                    <a:pt x="73" y="20"/>
                  </a:cubicBezTo>
                  <a:cubicBezTo>
                    <a:pt x="74" y="17"/>
                    <a:pt x="75" y="14"/>
                    <a:pt x="77" y="11"/>
                  </a:cubicBezTo>
                  <a:cubicBezTo>
                    <a:pt x="78" y="7"/>
                    <a:pt x="80" y="7"/>
                    <a:pt x="84" y="8"/>
                  </a:cubicBezTo>
                  <a:cubicBezTo>
                    <a:pt x="92" y="12"/>
                    <a:pt x="99" y="17"/>
                    <a:pt x="105" y="23"/>
                  </a:cubicBezTo>
                  <a:cubicBezTo>
                    <a:pt x="116" y="33"/>
                    <a:pt x="125" y="45"/>
                    <a:pt x="134" y="56"/>
                  </a:cubicBezTo>
                  <a:cubicBezTo>
                    <a:pt x="150" y="75"/>
                    <a:pt x="159" y="96"/>
                    <a:pt x="163" y="120"/>
                  </a:cubicBezTo>
                  <a:cubicBezTo>
                    <a:pt x="163" y="121"/>
                    <a:pt x="163" y="121"/>
                    <a:pt x="163" y="122"/>
                  </a:cubicBezTo>
                  <a:cubicBezTo>
                    <a:pt x="164" y="121"/>
                    <a:pt x="165" y="121"/>
                    <a:pt x="167" y="120"/>
                  </a:cubicBezTo>
                  <a:cubicBezTo>
                    <a:pt x="179" y="113"/>
                    <a:pt x="192" y="106"/>
                    <a:pt x="204" y="99"/>
                  </a:cubicBezTo>
                  <a:cubicBezTo>
                    <a:pt x="207" y="97"/>
                    <a:pt x="209" y="95"/>
                    <a:pt x="210" y="92"/>
                  </a:cubicBezTo>
                  <a:cubicBezTo>
                    <a:pt x="210" y="90"/>
                    <a:pt x="211" y="88"/>
                    <a:pt x="212" y="86"/>
                  </a:cubicBezTo>
                  <a:cubicBezTo>
                    <a:pt x="213" y="81"/>
                    <a:pt x="216" y="77"/>
                    <a:pt x="220" y="73"/>
                  </a:cubicBezTo>
                  <a:cubicBezTo>
                    <a:pt x="221" y="73"/>
                    <a:pt x="222" y="72"/>
                    <a:pt x="223" y="71"/>
                  </a:cubicBezTo>
                  <a:cubicBezTo>
                    <a:pt x="220" y="69"/>
                    <a:pt x="218" y="68"/>
                    <a:pt x="215" y="67"/>
                  </a:cubicBezTo>
                  <a:cubicBezTo>
                    <a:pt x="214" y="66"/>
                    <a:pt x="213" y="66"/>
                    <a:pt x="213" y="66"/>
                  </a:cubicBezTo>
                  <a:cubicBezTo>
                    <a:pt x="209" y="64"/>
                    <a:pt x="208" y="61"/>
                    <a:pt x="209" y="57"/>
                  </a:cubicBezTo>
                  <a:cubicBezTo>
                    <a:pt x="212" y="50"/>
                    <a:pt x="215" y="42"/>
                    <a:pt x="218" y="35"/>
                  </a:cubicBezTo>
                  <a:cubicBezTo>
                    <a:pt x="222" y="26"/>
                    <a:pt x="225" y="17"/>
                    <a:pt x="229" y="8"/>
                  </a:cubicBezTo>
                  <a:cubicBezTo>
                    <a:pt x="231" y="2"/>
                    <a:pt x="234" y="0"/>
                    <a:pt x="240" y="2"/>
                  </a:cubicBezTo>
                  <a:cubicBezTo>
                    <a:pt x="259" y="8"/>
                    <a:pt x="277" y="14"/>
                    <a:pt x="296" y="19"/>
                  </a:cubicBezTo>
                  <a:cubicBezTo>
                    <a:pt x="297" y="20"/>
                    <a:pt x="297" y="20"/>
                    <a:pt x="298" y="20"/>
                  </a:cubicBezTo>
                  <a:cubicBezTo>
                    <a:pt x="304" y="23"/>
                    <a:pt x="306" y="27"/>
                    <a:pt x="304" y="33"/>
                  </a:cubicBezTo>
                  <a:cubicBezTo>
                    <a:pt x="302" y="39"/>
                    <a:pt x="300" y="45"/>
                    <a:pt x="297" y="51"/>
                  </a:cubicBezTo>
                  <a:cubicBezTo>
                    <a:pt x="293" y="63"/>
                    <a:pt x="289" y="74"/>
                    <a:pt x="285" y="85"/>
                  </a:cubicBezTo>
                  <a:cubicBezTo>
                    <a:pt x="284" y="86"/>
                    <a:pt x="284" y="87"/>
                    <a:pt x="283" y="88"/>
                  </a:cubicBezTo>
                  <a:cubicBezTo>
                    <a:pt x="281" y="94"/>
                    <a:pt x="275" y="96"/>
                    <a:pt x="269" y="93"/>
                  </a:cubicBezTo>
                  <a:cubicBezTo>
                    <a:pt x="258" y="88"/>
                    <a:pt x="246" y="82"/>
                    <a:pt x="234" y="76"/>
                  </a:cubicBezTo>
                  <a:cubicBezTo>
                    <a:pt x="234" y="76"/>
                    <a:pt x="233" y="76"/>
                    <a:pt x="233" y="76"/>
                  </a:cubicBezTo>
                  <a:cubicBezTo>
                    <a:pt x="232" y="76"/>
                    <a:pt x="232" y="76"/>
                    <a:pt x="232" y="76"/>
                  </a:cubicBezTo>
                  <a:cubicBezTo>
                    <a:pt x="233" y="77"/>
                    <a:pt x="233" y="78"/>
                    <a:pt x="234" y="78"/>
                  </a:cubicBezTo>
                  <a:cubicBezTo>
                    <a:pt x="240" y="83"/>
                    <a:pt x="246" y="87"/>
                    <a:pt x="251" y="91"/>
                  </a:cubicBezTo>
                  <a:cubicBezTo>
                    <a:pt x="252" y="92"/>
                    <a:pt x="253" y="92"/>
                    <a:pt x="254" y="93"/>
                  </a:cubicBezTo>
                  <a:cubicBezTo>
                    <a:pt x="252" y="96"/>
                    <a:pt x="250" y="99"/>
                    <a:pt x="247" y="101"/>
                  </a:cubicBezTo>
                  <a:cubicBezTo>
                    <a:pt x="241" y="105"/>
                    <a:pt x="234" y="108"/>
                    <a:pt x="228" y="111"/>
                  </a:cubicBezTo>
                  <a:cubicBezTo>
                    <a:pt x="221" y="114"/>
                    <a:pt x="216" y="118"/>
                    <a:pt x="211" y="123"/>
                  </a:cubicBezTo>
                  <a:cubicBezTo>
                    <a:pt x="196" y="137"/>
                    <a:pt x="182" y="152"/>
                    <a:pt x="167" y="166"/>
                  </a:cubicBezTo>
                  <a:cubicBezTo>
                    <a:pt x="166" y="168"/>
                    <a:pt x="165" y="169"/>
                    <a:pt x="165" y="172"/>
                  </a:cubicBezTo>
                  <a:cubicBezTo>
                    <a:pt x="166" y="191"/>
                    <a:pt x="166" y="209"/>
                    <a:pt x="167" y="228"/>
                  </a:cubicBezTo>
                  <a:cubicBezTo>
                    <a:pt x="167" y="238"/>
                    <a:pt x="167" y="247"/>
                    <a:pt x="167" y="257"/>
                  </a:cubicBezTo>
                  <a:cubicBezTo>
                    <a:pt x="167" y="257"/>
                    <a:pt x="167" y="258"/>
                    <a:pt x="167" y="258"/>
                  </a:cubicBezTo>
                  <a:cubicBezTo>
                    <a:pt x="122" y="258"/>
                    <a:pt x="76" y="258"/>
                    <a:pt x="30" y="258"/>
                  </a:cubicBezTo>
                  <a:close/>
                  <a:moveTo>
                    <a:pt x="219" y="58"/>
                  </a:moveTo>
                  <a:cubicBezTo>
                    <a:pt x="223" y="60"/>
                    <a:pt x="227" y="62"/>
                    <a:pt x="230" y="63"/>
                  </a:cubicBezTo>
                  <a:cubicBezTo>
                    <a:pt x="232" y="64"/>
                    <a:pt x="233" y="64"/>
                    <a:pt x="234" y="63"/>
                  </a:cubicBezTo>
                  <a:cubicBezTo>
                    <a:pt x="237" y="62"/>
                    <a:pt x="239" y="63"/>
                    <a:pt x="239" y="66"/>
                  </a:cubicBezTo>
                  <a:cubicBezTo>
                    <a:pt x="239" y="67"/>
                    <a:pt x="240" y="68"/>
                    <a:pt x="241" y="68"/>
                  </a:cubicBezTo>
                  <a:cubicBezTo>
                    <a:pt x="249" y="72"/>
                    <a:pt x="257" y="75"/>
                    <a:pt x="265" y="79"/>
                  </a:cubicBezTo>
                  <a:cubicBezTo>
                    <a:pt x="268" y="80"/>
                    <a:pt x="271" y="82"/>
                    <a:pt x="274" y="83"/>
                  </a:cubicBezTo>
                  <a:cubicBezTo>
                    <a:pt x="280" y="65"/>
                    <a:pt x="287" y="48"/>
                    <a:pt x="293" y="30"/>
                  </a:cubicBezTo>
                  <a:cubicBezTo>
                    <a:pt x="274" y="24"/>
                    <a:pt x="256" y="18"/>
                    <a:pt x="237" y="11"/>
                  </a:cubicBezTo>
                  <a:cubicBezTo>
                    <a:pt x="231" y="27"/>
                    <a:pt x="225" y="42"/>
                    <a:pt x="219" y="58"/>
                  </a:cubicBezTo>
                  <a:close/>
                </a:path>
              </a:pathLst>
            </a:custGeom>
            <a:grp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Calibri"/>
                <a:ea typeface="ＭＳ Ｐゴシック" charset="-128"/>
                <a:cs typeface="+mn-cs"/>
              </a:endParaRPr>
            </a:p>
          </p:txBody>
        </p:sp>
        <p:sp>
          <p:nvSpPr>
            <p:cNvPr id="16" name="Freeform 37">
              <a:extLst>
                <a:ext uri="{FF2B5EF4-FFF2-40B4-BE49-F238E27FC236}">
                  <a16:creationId xmlns:a16="http://schemas.microsoft.com/office/drawing/2014/main" id="{33D1BC86-92E5-3378-1455-0EA1E2C4CFC6}"/>
                </a:ext>
              </a:extLst>
            </p:cNvPr>
            <p:cNvSpPr>
              <a:spLocks/>
            </p:cNvSpPr>
            <p:nvPr/>
          </p:nvSpPr>
          <p:spPr bwMode="gray">
            <a:xfrm>
              <a:off x="6745024" y="2030692"/>
              <a:ext cx="139230" cy="206056"/>
            </a:xfrm>
            <a:custGeom>
              <a:avLst/>
              <a:gdLst/>
              <a:ahLst/>
              <a:cxnLst>
                <a:cxn ang="0">
                  <a:pos x="39" y="0"/>
                </a:cxn>
                <a:cxn ang="0">
                  <a:pos x="74" y="23"/>
                </a:cxn>
                <a:cxn ang="0">
                  <a:pos x="76" y="37"/>
                </a:cxn>
                <a:cxn ang="0">
                  <a:pos x="76" y="83"/>
                </a:cxn>
                <a:cxn ang="0">
                  <a:pos x="58" y="107"/>
                </a:cxn>
                <a:cxn ang="0">
                  <a:pos x="42" y="109"/>
                </a:cxn>
                <a:cxn ang="0">
                  <a:pos x="40" y="108"/>
                </a:cxn>
                <a:cxn ang="0">
                  <a:pos x="9" y="65"/>
                </a:cxn>
                <a:cxn ang="0">
                  <a:pos x="1" y="38"/>
                </a:cxn>
                <a:cxn ang="0">
                  <a:pos x="31" y="7"/>
                </a:cxn>
                <a:cxn ang="0">
                  <a:pos x="37" y="6"/>
                </a:cxn>
                <a:cxn ang="0">
                  <a:pos x="39" y="0"/>
                </a:cxn>
              </a:cxnLst>
              <a:rect l="0" t="0" r="r" b="b"/>
              <a:pathLst>
                <a:path w="76" h="109">
                  <a:moveTo>
                    <a:pt x="39" y="0"/>
                  </a:moveTo>
                  <a:cubicBezTo>
                    <a:pt x="55" y="0"/>
                    <a:pt x="70" y="7"/>
                    <a:pt x="74" y="23"/>
                  </a:cubicBezTo>
                  <a:cubicBezTo>
                    <a:pt x="76" y="27"/>
                    <a:pt x="76" y="32"/>
                    <a:pt x="76" y="37"/>
                  </a:cubicBezTo>
                  <a:cubicBezTo>
                    <a:pt x="76" y="52"/>
                    <a:pt x="76" y="68"/>
                    <a:pt x="76" y="83"/>
                  </a:cubicBezTo>
                  <a:cubicBezTo>
                    <a:pt x="76" y="98"/>
                    <a:pt x="68" y="104"/>
                    <a:pt x="58" y="107"/>
                  </a:cubicBezTo>
                  <a:cubicBezTo>
                    <a:pt x="53" y="108"/>
                    <a:pt x="47" y="109"/>
                    <a:pt x="42" y="109"/>
                  </a:cubicBezTo>
                  <a:cubicBezTo>
                    <a:pt x="41" y="109"/>
                    <a:pt x="40" y="108"/>
                    <a:pt x="40" y="108"/>
                  </a:cubicBezTo>
                  <a:cubicBezTo>
                    <a:pt x="30" y="94"/>
                    <a:pt x="19" y="80"/>
                    <a:pt x="9" y="65"/>
                  </a:cubicBezTo>
                  <a:cubicBezTo>
                    <a:pt x="3" y="57"/>
                    <a:pt x="0" y="48"/>
                    <a:pt x="1" y="38"/>
                  </a:cubicBezTo>
                  <a:cubicBezTo>
                    <a:pt x="2" y="21"/>
                    <a:pt x="14" y="8"/>
                    <a:pt x="31" y="7"/>
                  </a:cubicBezTo>
                  <a:cubicBezTo>
                    <a:pt x="33" y="7"/>
                    <a:pt x="36" y="7"/>
                    <a:pt x="37" y="6"/>
                  </a:cubicBezTo>
                  <a:cubicBezTo>
                    <a:pt x="38" y="4"/>
                    <a:pt x="38" y="2"/>
                    <a:pt x="39" y="0"/>
                  </a:cubicBezTo>
                  <a:close/>
                </a:path>
              </a:pathLst>
            </a:custGeom>
            <a:grp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Calibri"/>
                <a:ea typeface="ＭＳ Ｐゴシック" charset="-128"/>
                <a:cs typeface="+mn-cs"/>
              </a:endParaRPr>
            </a:p>
          </p:txBody>
        </p:sp>
      </p:grpSp>
      <p:grpSp>
        <p:nvGrpSpPr>
          <p:cNvPr id="19" name="Group 63">
            <a:extLst>
              <a:ext uri="{FF2B5EF4-FFF2-40B4-BE49-F238E27FC236}">
                <a16:creationId xmlns:a16="http://schemas.microsoft.com/office/drawing/2014/main" id="{A49C889F-F510-5EEB-F244-9AE59F0DEE84}"/>
              </a:ext>
            </a:extLst>
          </p:cNvPr>
          <p:cNvGrpSpPr>
            <a:grpSpLocks noChangeAspect="1"/>
          </p:cNvGrpSpPr>
          <p:nvPr/>
        </p:nvGrpSpPr>
        <p:grpSpPr bwMode="gray">
          <a:xfrm>
            <a:off x="6721906" y="2546209"/>
            <a:ext cx="256256" cy="246867"/>
            <a:chOff x="2702262" y="304800"/>
            <a:chExt cx="643843" cy="639104"/>
          </a:xfrm>
          <a:solidFill>
            <a:schemeClr val="accent6">
              <a:lumMod val="75000"/>
            </a:schemeClr>
          </a:solidFill>
        </p:grpSpPr>
        <p:sp>
          <p:nvSpPr>
            <p:cNvPr id="20" name="Freeform 809">
              <a:extLst>
                <a:ext uri="{FF2B5EF4-FFF2-40B4-BE49-F238E27FC236}">
                  <a16:creationId xmlns:a16="http://schemas.microsoft.com/office/drawing/2014/main" id="{35B08D32-F842-6DBE-3A14-A79A6D1EC330}"/>
                </a:ext>
              </a:extLst>
            </p:cNvPr>
            <p:cNvSpPr>
              <a:spLocks/>
            </p:cNvSpPr>
            <p:nvPr/>
          </p:nvSpPr>
          <p:spPr bwMode="gray">
            <a:xfrm>
              <a:off x="2702262" y="730869"/>
              <a:ext cx="643843" cy="213035"/>
            </a:xfrm>
            <a:custGeom>
              <a:avLst/>
              <a:gdLst/>
              <a:ahLst/>
              <a:cxnLst>
                <a:cxn ang="0">
                  <a:pos x="405" y="137"/>
                </a:cxn>
                <a:cxn ang="0">
                  <a:pos x="0" y="137"/>
                </a:cxn>
                <a:cxn ang="0">
                  <a:pos x="1" y="125"/>
                </a:cxn>
                <a:cxn ang="0">
                  <a:pos x="6" y="83"/>
                </a:cxn>
                <a:cxn ang="0">
                  <a:pos x="25" y="56"/>
                </a:cxn>
                <a:cxn ang="0">
                  <a:pos x="96" y="18"/>
                </a:cxn>
                <a:cxn ang="0">
                  <a:pos x="129" y="0"/>
                </a:cxn>
                <a:cxn ang="0">
                  <a:pos x="202" y="61"/>
                </a:cxn>
                <a:cxn ang="0">
                  <a:pos x="209" y="56"/>
                </a:cxn>
                <a:cxn ang="0">
                  <a:pos x="272" y="1"/>
                </a:cxn>
                <a:cxn ang="0">
                  <a:pos x="277" y="1"/>
                </a:cxn>
                <a:cxn ang="0">
                  <a:pos x="371" y="52"/>
                </a:cxn>
                <a:cxn ang="0">
                  <a:pos x="379" y="56"/>
                </a:cxn>
                <a:cxn ang="0">
                  <a:pos x="399" y="86"/>
                </a:cxn>
                <a:cxn ang="0">
                  <a:pos x="403" y="119"/>
                </a:cxn>
                <a:cxn ang="0">
                  <a:pos x="405" y="137"/>
                </a:cxn>
              </a:cxnLst>
              <a:rect l="0" t="0" r="r" b="b"/>
              <a:pathLst>
                <a:path w="405" h="137">
                  <a:moveTo>
                    <a:pt x="405" y="137"/>
                  </a:moveTo>
                  <a:cubicBezTo>
                    <a:pt x="270" y="137"/>
                    <a:pt x="135" y="137"/>
                    <a:pt x="0" y="137"/>
                  </a:cubicBezTo>
                  <a:cubicBezTo>
                    <a:pt x="1" y="133"/>
                    <a:pt x="1" y="129"/>
                    <a:pt x="1" y="125"/>
                  </a:cubicBezTo>
                  <a:cubicBezTo>
                    <a:pt x="3" y="111"/>
                    <a:pt x="5" y="97"/>
                    <a:pt x="6" y="83"/>
                  </a:cubicBezTo>
                  <a:cubicBezTo>
                    <a:pt x="8" y="71"/>
                    <a:pt x="14" y="62"/>
                    <a:pt x="25" y="56"/>
                  </a:cubicBezTo>
                  <a:cubicBezTo>
                    <a:pt x="49" y="43"/>
                    <a:pt x="72" y="31"/>
                    <a:pt x="96" y="18"/>
                  </a:cubicBezTo>
                  <a:cubicBezTo>
                    <a:pt x="107" y="12"/>
                    <a:pt x="118" y="6"/>
                    <a:pt x="129" y="0"/>
                  </a:cubicBezTo>
                  <a:cubicBezTo>
                    <a:pt x="153" y="21"/>
                    <a:pt x="178" y="41"/>
                    <a:pt x="202" y="61"/>
                  </a:cubicBezTo>
                  <a:cubicBezTo>
                    <a:pt x="204" y="59"/>
                    <a:pt x="207" y="58"/>
                    <a:pt x="209" y="56"/>
                  </a:cubicBezTo>
                  <a:cubicBezTo>
                    <a:pt x="230" y="38"/>
                    <a:pt x="251" y="20"/>
                    <a:pt x="272" y="1"/>
                  </a:cubicBezTo>
                  <a:cubicBezTo>
                    <a:pt x="274" y="0"/>
                    <a:pt x="275" y="0"/>
                    <a:pt x="277" y="1"/>
                  </a:cubicBezTo>
                  <a:cubicBezTo>
                    <a:pt x="309" y="18"/>
                    <a:pt x="340" y="35"/>
                    <a:pt x="371" y="52"/>
                  </a:cubicBezTo>
                  <a:cubicBezTo>
                    <a:pt x="374" y="53"/>
                    <a:pt x="377" y="54"/>
                    <a:pt x="379" y="56"/>
                  </a:cubicBezTo>
                  <a:cubicBezTo>
                    <a:pt x="392" y="62"/>
                    <a:pt x="398" y="72"/>
                    <a:pt x="399" y="86"/>
                  </a:cubicBezTo>
                  <a:cubicBezTo>
                    <a:pt x="400" y="97"/>
                    <a:pt x="402" y="108"/>
                    <a:pt x="403" y="119"/>
                  </a:cubicBezTo>
                  <a:cubicBezTo>
                    <a:pt x="404" y="125"/>
                    <a:pt x="404" y="131"/>
                    <a:pt x="405" y="137"/>
                  </a:cubicBezTo>
                  <a:close/>
                </a:path>
              </a:pathLst>
            </a:custGeom>
            <a:grp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Calibri"/>
                <a:ea typeface="ＭＳ Ｐゴシック" charset="-128"/>
                <a:cs typeface="+mn-cs"/>
              </a:endParaRPr>
            </a:p>
          </p:txBody>
        </p:sp>
        <p:sp>
          <p:nvSpPr>
            <p:cNvPr id="21" name="Freeform 810">
              <a:extLst>
                <a:ext uri="{FF2B5EF4-FFF2-40B4-BE49-F238E27FC236}">
                  <a16:creationId xmlns:a16="http://schemas.microsoft.com/office/drawing/2014/main" id="{C4B62544-ABAE-861C-6BA8-85641EFF2153}"/>
                </a:ext>
              </a:extLst>
            </p:cNvPr>
            <p:cNvSpPr>
              <a:spLocks noEditPoints="1"/>
            </p:cNvSpPr>
            <p:nvPr/>
          </p:nvSpPr>
          <p:spPr bwMode="gray">
            <a:xfrm>
              <a:off x="2886895" y="304800"/>
              <a:ext cx="274579" cy="407130"/>
            </a:xfrm>
            <a:custGeom>
              <a:avLst/>
              <a:gdLst/>
              <a:ahLst/>
              <a:cxnLst>
                <a:cxn ang="0">
                  <a:pos x="94" y="10"/>
                </a:cxn>
                <a:cxn ang="0">
                  <a:pos x="144" y="32"/>
                </a:cxn>
                <a:cxn ang="0">
                  <a:pos x="175" y="87"/>
                </a:cxn>
                <a:cxn ang="0">
                  <a:pos x="173" y="157"/>
                </a:cxn>
                <a:cxn ang="0">
                  <a:pos x="156" y="174"/>
                </a:cxn>
                <a:cxn ang="0">
                  <a:pos x="84" y="255"/>
                </a:cxn>
                <a:cxn ang="0">
                  <a:pos x="20" y="175"/>
                </a:cxn>
                <a:cxn ang="0">
                  <a:pos x="2" y="156"/>
                </a:cxn>
                <a:cxn ang="0">
                  <a:pos x="1" y="81"/>
                </a:cxn>
                <a:cxn ang="0">
                  <a:pos x="93" y="0"/>
                </a:cxn>
                <a:cxn ang="0">
                  <a:pos x="88" y="180"/>
                </a:cxn>
                <a:cxn ang="0">
                  <a:pos x="106" y="175"/>
                </a:cxn>
                <a:cxn ang="0">
                  <a:pos x="120" y="144"/>
                </a:cxn>
                <a:cxn ang="0">
                  <a:pos x="78" y="83"/>
                </a:cxn>
                <a:cxn ang="0">
                  <a:pos x="64" y="160"/>
                </a:cxn>
                <a:cxn ang="0">
                  <a:pos x="73" y="180"/>
                </a:cxn>
                <a:cxn ang="0">
                  <a:pos x="87" y="188"/>
                </a:cxn>
                <a:cxn ang="0">
                  <a:pos x="71" y="188"/>
                </a:cxn>
                <a:cxn ang="0">
                  <a:pos x="68" y="194"/>
                </a:cxn>
                <a:cxn ang="0">
                  <a:pos x="68" y="204"/>
                </a:cxn>
                <a:cxn ang="0">
                  <a:pos x="74" y="206"/>
                </a:cxn>
                <a:cxn ang="0">
                  <a:pos x="86" y="210"/>
                </a:cxn>
                <a:cxn ang="0">
                  <a:pos x="97" y="208"/>
                </a:cxn>
                <a:cxn ang="0">
                  <a:pos x="106" y="204"/>
                </a:cxn>
                <a:cxn ang="0">
                  <a:pos x="105" y="194"/>
                </a:cxn>
                <a:cxn ang="0">
                  <a:pos x="103" y="188"/>
                </a:cxn>
                <a:cxn ang="0">
                  <a:pos x="92" y="59"/>
                </a:cxn>
                <a:cxn ang="0">
                  <a:pos x="92" y="52"/>
                </a:cxn>
                <a:cxn ang="0">
                  <a:pos x="84" y="52"/>
                </a:cxn>
                <a:cxn ang="0">
                  <a:pos x="88" y="72"/>
                </a:cxn>
                <a:cxn ang="0">
                  <a:pos x="92" y="59"/>
                </a:cxn>
                <a:cxn ang="0">
                  <a:pos x="25" y="82"/>
                </a:cxn>
                <a:cxn ang="0">
                  <a:pos x="41" y="94"/>
                </a:cxn>
                <a:cxn ang="0">
                  <a:pos x="45" y="87"/>
                </a:cxn>
                <a:cxn ang="0">
                  <a:pos x="29" y="78"/>
                </a:cxn>
                <a:cxn ang="0">
                  <a:pos x="67" y="73"/>
                </a:cxn>
                <a:cxn ang="0">
                  <a:pos x="57" y="56"/>
                </a:cxn>
                <a:cxn ang="0">
                  <a:pos x="51" y="61"/>
                </a:cxn>
                <a:cxn ang="0">
                  <a:pos x="64" y="77"/>
                </a:cxn>
                <a:cxn ang="0">
                  <a:pos x="126" y="59"/>
                </a:cxn>
                <a:cxn ang="0">
                  <a:pos x="117" y="58"/>
                </a:cxn>
                <a:cxn ang="0">
                  <a:pos x="111" y="77"/>
                </a:cxn>
                <a:cxn ang="0">
                  <a:pos x="124" y="63"/>
                </a:cxn>
                <a:cxn ang="0">
                  <a:pos x="132" y="96"/>
                </a:cxn>
                <a:cxn ang="0">
                  <a:pos x="134" y="95"/>
                </a:cxn>
                <a:cxn ang="0">
                  <a:pos x="149" y="81"/>
                </a:cxn>
                <a:cxn ang="0">
                  <a:pos x="130" y="88"/>
                </a:cxn>
                <a:cxn ang="0">
                  <a:pos x="132" y="96"/>
                </a:cxn>
              </a:cxnLst>
              <a:rect l="0" t="0" r="r" b="b"/>
              <a:pathLst>
                <a:path w="175" h="257">
                  <a:moveTo>
                    <a:pt x="94" y="0"/>
                  </a:moveTo>
                  <a:cubicBezTo>
                    <a:pt x="94" y="3"/>
                    <a:pt x="94" y="7"/>
                    <a:pt x="94" y="10"/>
                  </a:cubicBezTo>
                  <a:cubicBezTo>
                    <a:pt x="94" y="15"/>
                    <a:pt x="95" y="17"/>
                    <a:pt x="100" y="17"/>
                  </a:cubicBezTo>
                  <a:cubicBezTo>
                    <a:pt x="116" y="17"/>
                    <a:pt x="131" y="22"/>
                    <a:pt x="144" y="32"/>
                  </a:cubicBezTo>
                  <a:cubicBezTo>
                    <a:pt x="160" y="44"/>
                    <a:pt x="171" y="59"/>
                    <a:pt x="174" y="79"/>
                  </a:cubicBezTo>
                  <a:cubicBezTo>
                    <a:pt x="174" y="82"/>
                    <a:pt x="175" y="84"/>
                    <a:pt x="175" y="87"/>
                  </a:cubicBezTo>
                  <a:cubicBezTo>
                    <a:pt x="175" y="109"/>
                    <a:pt x="175" y="131"/>
                    <a:pt x="175" y="153"/>
                  </a:cubicBezTo>
                  <a:cubicBezTo>
                    <a:pt x="175" y="155"/>
                    <a:pt x="174" y="156"/>
                    <a:pt x="173" y="157"/>
                  </a:cubicBezTo>
                  <a:cubicBezTo>
                    <a:pt x="168" y="162"/>
                    <a:pt x="163" y="166"/>
                    <a:pt x="158" y="170"/>
                  </a:cubicBezTo>
                  <a:cubicBezTo>
                    <a:pt x="157" y="171"/>
                    <a:pt x="156" y="172"/>
                    <a:pt x="156" y="174"/>
                  </a:cubicBezTo>
                  <a:cubicBezTo>
                    <a:pt x="156" y="191"/>
                    <a:pt x="153" y="207"/>
                    <a:pt x="144" y="222"/>
                  </a:cubicBezTo>
                  <a:cubicBezTo>
                    <a:pt x="131" y="245"/>
                    <a:pt x="111" y="257"/>
                    <a:pt x="84" y="255"/>
                  </a:cubicBezTo>
                  <a:cubicBezTo>
                    <a:pt x="57" y="254"/>
                    <a:pt x="38" y="238"/>
                    <a:pt x="27" y="213"/>
                  </a:cubicBezTo>
                  <a:cubicBezTo>
                    <a:pt x="22" y="201"/>
                    <a:pt x="19" y="188"/>
                    <a:pt x="20" y="175"/>
                  </a:cubicBezTo>
                  <a:cubicBezTo>
                    <a:pt x="21" y="173"/>
                    <a:pt x="20" y="171"/>
                    <a:pt x="18" y="169"/>
                  </a:cubicBezTo>
                  <a:cubicBezTo>
                    <a:pt x="12" y="165"/>
                    <a:pt x="7" y="161"/>
                    <a:pt x="2" y="156"/>
                  </a:cubicBezTo>
                  <a:cubicBezTo>
                    <a:pt x="1" y="155"/>
                    <a:pt x="1" y="154"/>
                    <a:pt x="1" y="153"/>
                  </a:cubicBezTo>
                  <a:cubicBezTo>
                    <a:pt x="1" y="129"/>
                    <a:pt x="0" y="105"/>
                    <a:pt x="1" y="81"/>
                  </a:cubicBezTo>
                  <a:cubicBezTo>
                    <a:pt x="2" y="48"/>
                    <a:pt x="18" y="24"/>
                    <a:pt x="49" y="9"/>
                  </a:cubicBezTo>
                  <a:cubicBezTo>
                    <a:pt x="63" y="3"/>
                    <a:pt x="78" y="1"/>
                    <a:pt x="93" y="0"/>
                  </a:cubicBezTo>
                  <a:cubicBezTo>
                    <a:pt x="93" y="0"/>
                    <a:pt x="93" y="0"/>
                    <a:pt x="94" y="0"/>
                  </a:cubicBezTo>
                  <a:close/>
                  <a:moveTo>
                    <a:pt x="88" y="180"/>
                  </a:moveTo>
                  <a:cubicBezTo>
                    <a:pt x="92" y="180"/>
                    <a:pt x="97" y="180"/>
                    <a:pt x="101" y="180"/>
                  </a:cubicBezTo>
                  <a:cubicBezTo>
                    <a:pt x="105" y="180"/>
                    <a:pt x="106" y="179"/>
                    <a:pt x="106" y="175"/>
                  </a:cubicBezTo>
                  <a:cubicBezTo>
                    <a:pt x="106" y="171"/>
                    <a:pt x="107" y="167"/>
                    <a:pt x="109" y="163"/>
                  </a:cubicBezTo>
                  <a:cubicBezTo>
                    <a:pt x="112" y="157"/>
                    <a:pt x="116" y="150"/>
                    <a:pt x="120" y="144"/>
                  </a:cubicBezTo>
                  <a:cubicBezTo>
                    <a:pt x="125" y="136"/>
                    <a:pt x="128" y="127"/>
                    <a:pt x="127" y="117"/>
                  </a:cubicBezTo>
                  <a:cubicBezTo>
                    <a:pt x="124" y="94"/>
                    <a:pt x="101" y="77"/>
                    <a:pt x="78" y="83"/>
                  </a:cubicBezTo>
                  <a:cubicBezTo>
                    <a:pt x="51" y="90"/>
                    <a:pt x="40" y="120"/>
                    <a:pt x="54" y="143"/>
                  </a:cubicBezTo>
                  <a:cubicBezTo>
                    <a:pt x="58" y="149"/>
                    <a:pt x="61" y="154"/>
                    <a:pt x="64" y="160"/>
                  </a:cubicBezTo>
                  <a:cubicBezTo>
                    <a:pt x="67" y="165"/>
                    <a:pt x="69" y="170"/>
                    <a:pt x="69" y="175"/>
                  </a:cubicBezTo>
                  <a:cubicBezTo>
                    <a:pt x="69" y="179"/>
                    <a:pt x="70" y="180"/>
                    <a:pt x="73" y="180"/>
                  </a:cubicBezTo>
                  <a:cubicBezTo>
                    <a:pt x="78" y="180"/>
                    <a:pt x="83" y="180"/>
                    <a:pt x="88" y="180"/>
                  </a:cubicBezTo>
                  <a:close/>
                  <a:moveTo>
                    <a:pt x="87" y="188"/>
                  </a:moveTo>
                  <a:cubicBezTo>
                    <a:pt x="82" y="188"/>
                    <a:pt x="76" y="188"/>
                    <a:pt x="71" y="188"/>
                  </a:cubicBezTo>
                  <a:cubicBezTo>
                    <a:pt x="71" y="188"/>
                    <a:pt x="71" y="188"/>
                    <a:pt x="71" y="188"/>
                  </a:cubicBezTo>
                  <a:cubicBezTo>
                    <a:pt x="70" y="189"/>
                    <a:pt x="68" y="189"/>
                    <a:pt x="68" y="190"/>
                  </a:cubicBezTo>
                  <a:cubicBezTo>
                    <a:pt x="67" y="191"/>
                    <a:pt x="68" y="193"/>
                    <a:pt x="68" y="194"/>
                  </a:cubicBezTo>
                  <a:cubicBezTo>
                    <a:pt x="70" y="196"/>
                    <a:pt x="70" y="198"/>
                    <a:pt x="68" y="200"/>
                  </a:cubicBezTo>
                  <a:cubicBezTo>
                    <a:pt x="68" y="201"/>
                    <a:pt x="67" y="203"/>
                    <a:pt x="68" y="204"/>
                  </a:cubicBezTo>
                  <a:cubicBezTo>
                    <a:pt x="68" y="205"/>
                    <a:pt x="69" y="205"/>
                    <a:pt x="70" y="206"/>
                  </a:cubicBezTo>
                  <a:cubicBezTo>
                    <a:pt x="72" y="206"/>
                    <a:pt x="73" y="206"/>
                    <a:pt x="74" y="206"/>
                  </a:cubicBezTo>
                  <a:cubicBezTo>
                    <a:pt x="75" y="206"/>
                    <a:pt x="76" y="206"/>
                    <a:pt x="77" y="207"/>
                  </a:cubicBezTo>
                  <a:cubicBezTo>
                    <a:pt x="79" y="210"/>
                    <a:pt x="82" y="211"/>
                    <a:pt x="86" y="210"/>
                  </a:cubicBezTo>
                  <a:cubicBezTo>
                    <a:pt x="89" y="210"/>
                    <a:pt x="93" y="211"/>
                    <a:pt x="96" y="209"/>
                  </a:cubicBezTo>
                  <a:cubicBezTo>
                    <a:pt x="96" y="209"/>
                    <a:pt x="97" y="209"/>
                    <a:pt x="97" y="208"/>
                  </a:cubicBezTo>
                  <a:cubicBezTo>
                    <a:pt x="98" y="206"/>
                    <a:pt x="101" y="206"/>
                    <a:pt x="103" y="206"/>
                  </a:cubicBezTo>
                  <a:cubicBezTo>
                    <a:pt x="104" y="206"/>
                    <a:pt x="106" y="205"/>
                    <a:pt x="106" y="204"/>
                  </a:cubicBezTo>
                  <a:cubicBezTo>
                    <a:pt x="107" y="203"/>
                    <a:pt x="106" y="201"/>
                    <a:pt x="105" y="200"/>
                  </a:cubicBezTo>
                  <a:cubicBezTo>
                    <a:pt x="104" y="198"/>
                    <a:pt x="104" y="196"/>
                    <a:pt x="105" y="194"/>
                  </a:cubicBezTo>
                  <a:cubicBezTo>
                    <a:pt x="106" y="193"/>
                    <a:pt x="107" y="191"/>
                    <a:pt x="106" y="190"/>
                  </a:cubicBezTo>
                  <a:cubicBezTo>
                    <a:pt x="106" y="189"/>
                    <a:pt x="105" y="188"/>
                    <a:pt x="103" y="188"/>
                  </a:cubicBezTo>
                  <a:cubicBezTo>
                    <a:pt x="98" y="188"/>
                    <a:pt x="92" y="188"/>
                    <a:pt x="87" y="188"/>
                  </a:cubicBezTo>
                  <a:close/>
                  <a:moveTo>
                    <a:pt x="92" y="59"/>
                  </a:moveTo>
                  <a:cubicBezTo>
                    <a:pt x="92" y="57"/>
                    <a:pt x="92" y="55"/>
                    <a:pt x="92" y="52"/>
                  </a:cubicBezTo>
                  <a:cubicBezTo>
                    <a:pt x="92" y="52"/>
                    <a:pt x="92" y="52"/>
                    <a:pt x="92" y="52"/>
                  </a:cubicBezTo>
                  <a:cubicBezTo>
                    <a:pt x="92" y="49"/>
                    <a:pt x="90" y="47"/>
                    <a:pt x="88" y="47"/>
                  </a:cubicBezTo>
                  <a:cubicBezTo>
                    <a:pt x="86" y="47"/>
                    <a:pt x="84" y="49"/>
                    <a:pt x="84" y="52"/>
                  </a:cubicBezTo>
                  <a:cubicBezTo>
                    <a:pt x="84" y="57"/>
                    <a:pt x="84" y="62"/>
                    <a:pt x="84" y="67"/>
                  </a:cubicBezTo>
                  <a:cubicBezTo>
                    <a:pt x="84" y="70"/>
                    <a:pt x="86" y="72"/>
                    <a:pt x="88" y="72"/>
                  </a:cubicBezTo>
                  <a:cubicBezTo>
                    <a:pt x="90" y="72"/>
                    <a:pt x="92" y="70"/>
                    <a:pt x="92" y="67"/>
                  </a:cubicBezTo>
                  <a:cubicBezTo>
                    <a:pt x="92" y="64"/>
                    <a:pt x="92" y="62"/>
                    <a:pt x="92" y="59"/>
                  </a:cubicBezTo>
                  <a:close/>
                  <a:moveTo>
                    <a:pt x="29" y="78"/>
                  </a:moveTo>
                  <a:cubicBezTo>
                    <a:pt x="28" y="80"/>
                    <a:pt x="26" y="80"/>
                    <a:pt x="25" y="82"/>
                  </a:cubicBezTo>
                  <a:cubicBezTo>
                    <a:pt x="24" y="84"/>
                    <a:pt x="26" y="86"/>
                    <a:pt x="27" y="87"/>
                  </a:cubicBezTo>
                  <a:cubicBezTo>
                    <a:pt x="32" y="89"/>
                    <a:pt x="36" y="92"/>
                    <a:pt x="41" y="94"/>
                  </a:cubicBezTo>
                  <a:cubicBezTo>
                    <a:pt x="43" y="96"/>
                    <a:pt x="46" y="95"/>
                    <a:pt x="47" y="93"/>
                  </a:cubicBezTo>
                  <a:cubicBezTo>
                    <a:pt x="48" y="91"/>
                    <a:pt x="47" y="89"/>
                    <a:pt x="45" y="87"/>
                  </a:cubicBezTo>
                  <a:cubicBezTo>
                    <a:pt x="41" y="85"/>
                    <a:pt x="36" y="82"/>
                    <a:pt x="32" y="80"/>
                  </a:cubicBezTo>
                  <a:cubicBezTo>
                    <a:pt x="31" y="79"/>
                    <a:pt x="30" y="79"/>
                    <a:pt x="29" y="78"/>
                  </a:cubicBezTo>
                  <a:close/>
                  <a:moveTo>
                    <a:pt x="67" y="74"/>
                  </a:moveTo>
                  <a:cubicBezTo>
                    <a:pt x="67" y="73"/>
                    <a:pt x="67" y="73"/>
                    <a:pt x="67" y="73"/>
                  </a:cubicBezTo>
                  <a:cubicBezTo>
                    <a:pt x="67" y="73"/>
                    <a:pt x="67" y="73"/>
                    <a:pt x="67" y="72"/>
                  </a:cubicBezTo>
                  <a:cubicBezTo>
                    <a:pt x="63" y="67"/>
                    <a:pt x="60" y="62"/>
                    <a:pt x="57" y="56"/>
                  </a:cubicBezTo>
                  <a:cubicBezTo>
                    <a:pt x="56" y="55"/>
                    <a:pt x="54" y="55"/>
                    <a:pt x="52" y="56"/>
                  </a:cubicBezTo>
                  <a:cubicBezTo>
                    <a:pt x="50" y="57"/>
                    <a:pt x="50" y="59"/>
                    <a:pt x="51" y="61"/>
                  </a:cubicBezTo>
                  <a:cubicBezTo>
                    <a:pt x="53" y="66"/>
                    <a:pt x="56" y="71"/>
                    <a:pt x="59" y="76"/>
                  </a:cubicBezTo>
                  <a:cubicBezTo>
                    <a:pt x="60" y="78"/>
                    <a:pt x="62" y="78"/>
                    <a:pt x="64" y="77"/>
                  </a:cubicBezTo>
                  <a:cubicBezTo>
                    <a:pt x="65" y="76"/>
                    <a:pt x="66" y="75"/>
                    <a:pt x="67" y="74"/>
                  </a:cubicBezTo>
                  <a:close/>
                  <a:moveTo>
                    <a:pt x="126" y="59"/>
                  </a:moveTo>
                  <a:cubicBezTo>
                    <a:pt x="125" y="58"/>
                    <a:pt x="124" y="57"/>
                    <a:pt x="122" y="56"/>
                  </a:cubicBezTo>
                  <a:cubicBezTo>
                    <a:pt x="120" y="55"/>
                    <a:pt x="118" y="56"/>
                    <a:pt x="117" y="58"/>
                  </a:cubicBezTo>
                  <a:cubicBezTo>
                    <a:pt x="115" y="62"/>
                    <a:pt x="113" y="66"/>
                    <a:pt x="110" y="70"/>
                  </a:cubicBezTo>
                  <a:cubicBezTo>
                    <a:pt x="109" y="73"/>
                    <a:pt x="109" y="76"/>
                    <a:pt x="111" y="77"/>
                  </a:cubicBezTo>
                  <a:cubicBezTo>
                    <a:pt x="114" y="78"/>
                    <a:pt x="116" y="77"/>
                    <a:pt x="117" y="75"/>
                  </a:cubicBezTo>
                  <a:cubicBezTo>
                    <a:pt x="120" y="71"/>
                    <a:pt x="122" y="67"/>
                    <a:pt x="124" y="63"/>
                  </a:cubicBezTo>
                  <a:cubicBezTo>
                    <a:pt x="125" y="62"/>
                    <a:pt x="125" y="61"/>
                    <a:pt x="126" y="59"/>
                  </a:cubicBezTo>
                  <a:close/>
                  <a:moveTo>
                    <a:pt x="132" y="96"/>
                  </a:moveTo>
                  <a:cubicBezTo>
                    <a:pt x="132" y="96"/>
                    <a:pt x="132" y="96"/>
                    <a:pt x="133" y="95"/>
                  </a:cubicBezTo>
                  <a:cubicBezTo>
                    <a:pt x="133" y="95"/>
                    <a:pt x="133" y="95"/>
                    <a:pt x="134" y="95"/>
                  </a:cubicBezTo>
                  <a:cubicBezTo>
                    <a:pt x="139" y="92"/>
                    <a:pt x="144" y="90"/>
                    <a:pt x="148" y="87"/>
                  </a:cubicBezTo>
                  <a:cubicBezTo>
                    <a:pt x="150" y="85"/>
                    <a:pt x="150" y="83"/>
                    <a:pt x="149" y="81"/>
                  </a:cubicBezTo>
                  <a:cubicBezTo>
                    <a:pt x="148" y="80"/>
                    <a:pt x="146" y="79"/>
                    <a:pt x="144" y="80"/>
                  </a:cubicBezTo>
                  <a:cubicBezTo>
                    <a:pt x="139" y="82"/>
                    <a:pt x="135" y="85"/>
                    <a:pt x="130" y="88"/>
                  </a:cubicBezTo>
                  <a:cubicBezTo>
                    <a:pt x="128" y="89"/>
                    <a:pt x="128" y="91"/>
                    <a:pt x="129" y="93"/>
                  </a:cubicBezTo>
                  <a:cubicBezTo>
                    <a:pt x="129" y="94"/>
                    <a:pt x="131" y="95"/>
                    <a:pt x="132" y="96"/>
                  </a:cubicBezTo>
                  <a:close/>
                </a:path>
              </a:pathLst>
            </a:custGeom>
            <a:grp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Calibri"/>
                <a:ea typeface="ＭＳ Ｐゴシック" charset="-128"/>
                <a:cs typeface="+mn-cs"/>
              </a:endParaRPr>
            </a:p>
          </p:txBody>
        </p:sp>
      </p:grpSp>
      <p:sp>
        <p:nvSpPr>
          <p:cNvPr id="59" name="Freeform 9">
            <a:extLst>
              <a:ext uri="{FF2B5EF4-FFF2-40B4-BE49-F238E27FC236}">
                <a16:creationId xmlns:a16="http://schemas.microsoft.com/office/drawing/2014/main" id="{870B8DC5-4397-D9F7-3BF1-457A525C0B53}"/>
              </a:ext>
            </a:extLst>
          </p:cNvPr>
          <p:cNvSpPr>
            <a:spLocks noEditPoints="1"/>
          </p:cNvSpPr>
          <p:nvPr/>
        </p:nvSpPr>
        <p:spPr bwMode="gray">
          <a:xfrm>
            <a:off x="2415604" y="3125106"/>
            <a:ext cx="187964" cy="202193"/>
          </a:xfrm>
          <a:custGeom>
            <a:avLst/>
            <a:gdLst/>
            <a:ahLst/>
            <a:cxnLst>
              <a:cxn ang="0">
                <a:pos x="79" y="700"/>
              </a:cxn>
              <a:cxn ang="0">
                <a:pos x="42" y="697"/>
              </a:cxn>
              <a:cxn ang="0">
                <a:pos x="26" y="686"/>
              </a:cxn>
              <a:cxn ang="0">
                <a:pos x="27" y="671"/>
              </a:cxn>
              <a:cxn ang="0">
                <a:pos x="27" y="628"/>
              </a:cxn>
              <a:cxn ang="0">
                <a:pos x="27" y="528"/>
              </a:cxn>
              <a:cxn ang="0">
                <a:pos x="36" y="488"/>
              </a:cxn>
              <a:cxn ang="0">
                <a:pos x="44" y="431"/>
              </a:cxn>
              <a:cxn ang="0">
                <a:pos x="41" y="382"/>
              </a:cxn>
              <a:cxn ang="0">
                <a:pos x="34" y="356"/>
              </a:cxn>
              <a:cxn ang="0">
                <a:pos x="35" y="313"/>
              </a:cxn>
              <a:cxn ang="0">
                <a:pos x="37" y="286"/>
              </a:cxn>
              <a:cxn ang="0">
                <a:pos x="29" y="247"/>
              </a:cxn>
              <a:cxn ang="0">
                <a:pos x="11" y="196"/>
              </a:cxn>
              <a:cxn ang="0">
                <a:pos x="2" y="144"/>
              </a:cxn>
              <a:cxn ang="0">
                <a:pos x="33" y="103"/>
              </a:cxn>
              <a:cxn ang="0">
                <a:pos x="45" y="88"/>
              </a:cxn>
              <a:cxn ang="0">
                <a:pos x="40" y="59"/>
              </a:cxn>
              <a:cxn ang="0">
                <a:pos x="42" y="28"/>
              </a:cxn>
              <a:cxn ang="0">
                <a:pos x="49" y="15"/>
              </a:cxn>
              <a:cxn ang="0">
                <a:pos x="80" y="2"/>
              </a:cxn>
              <a:cxn ang="0">
                <a:pos x="97" y="6"/>
              </a:cxn>
              <a:cxn ang="0">
                <a:pos x="110" y="11"/>
              </a:cxn>
              <a:cxn ang="0">
                <a:pos x="113" y="28"/>
              </a:cxn>
              <a:cxn ang="0">
                <a:pos x="119" y="49"/>
              </a:cxn>
              <a:cxn ang="0">
                <a:pos x="121" y="71"/>
              </a:cxn>
              <a:cxn ang="0">
                <a:pos x="115" y="84"/>
              </a:cxn>
              <a:cxn ang="0">
                <a:pos x="99" y="98"/>
              </a:cxn>
              <a:cxn ang="0">
                <a:pos x="87" y="121"/>
              </a:cxn>
              <a:cxn ang="0">
                <a:pos x="120" y="145"/>
              </a:cxn>
              <a:cxn ang="0">
                <a:pos x="134" y="181"/>
              </a:cxn>
              <a:cxn ang="0">
                <a:pos x="140" y="193"/>
              </a:cxn>
              <a:cxn ang="0">
                <a:pos x="182" y="176"/>
              </a:cxn>
              <a:cxn ang="0">
                <a:pos x="196" y="179"/>
              </a:cxn>
              <a:cxn ang="0">
                <a:pos x="242" y="152"/>
              </a:cxn>
              <a:cxn ang="0">
                <a:pos x="249" y="169"/>
              </a:cxn>
              <a:cxn ang="0">
                <a:pos x="229" y="215"/>
              </a:cxn>
              <a:cxn ang="0">
                <a:pos x="200" y="239"/>
              </a:cxn>
              <a:cxn ang="0">
                <a:pos x="139" y="261"/>
              </a:cxn>
              <a:cxn ang="0">
                <a:pos x="143" y="296"/>
              </a:cxn>
              <a:cxn ang="0">
                <a:pos x="149" y="314"/>
              </a:cxn>
              <a:cxn ang="0">
                <a:pos x="145" y="322"/>
              </a:cxn>
              <a:cxn ang="0">
                <a:pos x="145" y="383"/>
              </a:cxn>
              <a:cxn ang="0">
                <a:pos x="133" y="461"/>
              </a:cxn>
              <a:cxn ang="0">
                <a:pos x="116" y="509"/>
              </a:cxn>
              <a:cxn ang="0">
                <a:pos x="110" y="579"/>
              </a:cxn>
              <a:cxn ang="0">
                <a:pos x="119" y="627"/>
              </a:cxn>
              <a:cxn ang="0">
                <a:pos x="137" y="655"/>
              </a:cxn>
              <a:cxn ang="0">
                <a:pos x="178" y="671"/>
              </a:cxn>
              <a:cxn ang="0">
                <a:pos x="167" y="682"/>
              </a:cxn>
              <a:cxn ang="0">
                <a:pos x="104" y="681"/>
              </a:cxn>
              <a:cxn ang="0">
                <a:pos x="197" y="187"/>
              </a:cxn>
              <a:cxn ang="0">
                <a:pos x="185" y="204"/>
              </a:cxn>
              <a:cxn ang="0">
                <a:pos x="166" y="205"/>
              </a:cxn>
              <a:cxn ang="0">
                <a:pos x="152" y="224"/>
              </a:cxn>
              <a:cxn ang="0">
                <a:pos x="195" y="220"/>
              </a:cxn>
              <a:cxn ang="0">
                <a:pos x="193" y="211"/>
              </a:cxn>
              <a:cxn ang="0">
                <a:pos x="197" y="186"/>
              </a:cxn>
              <a:cxn ang="0">
                <a:pos x="246" y="164"/>
              </a:cxn>
              <a:cxn ang="0">
                <a:pos x="249" y="148"/>
              </a:cxn>
            </a:cxnLst>
            <a:rect l="0" t="0" r="r" b="b"/>
            <a:pathLst>
              <a:path w="259" h="703">
                <a:moveTo>
                  <a:pt x="104" y="692"/>
                </a:moveTo>
                <a:cubicBezTo>
                  <a:pt x="104" y="693"/>
                  <a:pt x="103" y="694"/>
                  <a:pt x="102" y="694"/>
                </a:cubicBezTo>
                <a:cubicBezTo>
                  <a:pt x="95" y="698"/>
                  <a:pt x="87" y="700"/>
                  <a:pt x="79" y="700"/>
                </a:cubicBezTo>
                <a:cubicBezTo>
                  <a:pt x="70" y="701"/>
                  <a:pt x="61" y="703"/>
                  <a:pt x="52" y="699"/>
                </a:cubicBezTo>
                <a:cubicBezTo>
                  <a:pt x="50" y="698"/>
                  <a:pt x="48" y="697"/>
                  <a:pt x="46" y="696"/>
                </a:cubicBezTo>
                <a:cubicBezTo>
                  <a:pt x="44" y="696"/>
                  <a:pt x="43" y="696"/>
                  <a:pt x="42" y="697"/>
                </a:cubicBezTo>
                <a:cubicBezTo>
                  <a:pt x="41" y="699"/>
                  <a:pt x="40" y="699"/>
                  <a:pt x="39" y="698"/>
                </a:cubicBezTo>
                <a:cubicBezTo>
                  <a:pt x="36" y="697"/>
                  <a:pt x="33" y="695"/>
                  <a:pt x="31" y="694"/>
                </a:cubicBezTo>
                <a:cubicBezTo>
                  <a:pt x="26" y="691"/>
                  <a:pt x="26" y="691"/>
                  <a:pt x="26" y="686"/>
                </a:cubicBezTo>
                <a:cubicBezTo>
                  <a:pt x="26" y="685"/>
                  <a:pt x="26" y="683"/>
                  <a:pt x="27" y="682"/>
                </a:cubicBezTo>
                <a:cubicBezTo>
                  <a:pt x="27" y="680"/>
                  <a:pt x="27" y="677"/>
                  <a:pt x="27" y="674"/>
                </a:cubicBezTo>
                <a:cubicBezTo>
                  <a:pt x="27" y="673"/>
                  <a:pt x="27" y="672"/>
                  <a:pt x="27" y="671"/>
                </a:cubicBezTo>
                <a:cubicBezTo>
                  <a:pt x="27" y="664"/>
                  <a:pt x="26" y="657"/>
                  <a:pt x="25" y="650"/>
                </a:cubicBezTo>
                <a:cubicBezTo>
                  <a:pt x="25" y="646"/>
                  <a:pt x="25" y="643"/>
                  <a:pt x="26" y="639"/>
                </a:cubicBezTo>
                <a:cubicBezTo>
                  <a:pt x="27" y="636"/>
                  <a:pt x="27" y="632"/>
                  <a:pt x="27" y="628"/>
                </a:cubicBezTo>
                <a:cubicBezTo>
                  <a:pt x="26" y="619"/>
                  <a:pt x="24" y="609"/>
                  <a:pt x="23" y="599"/>
                </a:cubicBezTo>
                <a:cubicBezTo>
                  <a:pt x="23" y="587"/>
                  <a:pt x="24" y="574"/>
                  <a:pt x="24" y="561"/>
                </a:cubicBezTo>
                <a:cubicBezTo>
                  <a:pt x="25" y="550"/>
                  <a:pt x="26" y="539"/>
                  <a:pt x="27" y="528"/>
                </a:cubicBezTo>
                <a:cubicBezTo>
                  <a:pt x="27" y="522"/>
                  <a:pt x="28" y="517"/>
                  <a:pt x="29" y="512"/>
                </a:cubicBezTo>
                <a:cubicBezTo>
                  <a:pt x="31" y="506"/>
                  <a:pt x="33" y="501"/>
                  <a:pt x="34" y="496"/>
                </a:cubicBezTo>
                <a:cubicBezTo>
                  <a:pt x="35" y="493"/>
                  <a:pt x="35" y="490"/>
                  <a:pt x="36" y="488"/>
                </a:cubicBezTo>
                <a:cubicBezTo>
                  <a:pt x="36" y="484"/>
                  <a:pt x="35" y="481"/>
                  <a:pt x="36" y="478"/>
                </a:cubicBezTo>
                <a:cubicBezTo>
                  <a:pt x="36" y="466"/>
                  <a:pt x="38" y="454"/>
                  <a:pt x="42" y="443"/>
                </a:cubicBezTo>
                <a:cubicBezTo>
                  <a:pt x="44" y="439"/>
                  <a:pt x="45" y="436"/>
                  <a:pt x="44" y="431"/>
                </a:cubicBezTo>
                <a:cubicBezTo>
                  <a:pt x="44" y="429"/>
                  <a:pt x="44" y="428"/>
                  <a:pt x="44" y="426"/>
                </a:cubicBezTo>
                <a:cubicBezTo>
                  <a:pt x="44" y="422"/>
                  <a:pt x="44" y="418"/>
                  <a:pt x="43" y="414"/>
                </a:cubicBezTo>
                <a:cubicBezTo>
                  <a:pt x="40" y="403"/>
                  <a:pt x="42" y="393"/>
                  <a:pt x="41" y="382"/>
                </a:cubicBezTo>
                <a:cubicBezTo>
                  <a:pt x="41" y="380"/>
                  <a:pt x="41" y="377"/>
                  <a:pt x="40" y="375"/>
                </a:cubicBezTo>
                <a:cubicBezTo>
                  <a:pt x="39" y="374"/>
                  <a:pt x="39" y="373"/>
                  <a:pt x="39" y="373"/>
                </a:cubicBezTo>
                <a:cubicBezTo>
                  <a:pt x="37" y="367"/>
                  <a:pt x="37" y="361"/>
                  <a:pt x="34" y="356"/>
                </a:cubicBezTo>
                <a:cubicBezTo>
                  <a:pt x="33" y="355"/>
                  <a:pt x="33" y="353"/>
                  <a:pt x="33" y="352"/>
                </a:cubicBezTo>
                <a:cubicBezTo>
                  <a:pt x="32" y="344"/>
                  <a:pt x="32" y="335"/>
                  <a:pt x="32" y="326"/>
                </a:cubicBezTo>
                <a:cubicBezTo>
                  <a:pt x="32" y="322"/>
                  <a:pt x="34" y="318"/>
                  <a:pt x="35" y="313"/>
                </a:cubicBezTo>
                <a:cubicBezTo>
                  <a:pt x="35" y="310"/>
                  <a:pt x="35" y="307"/>
                  <a:pt x="36" y="304"/>
                </a:cubicBezTo>
                <a:cubicBezTo>
                  <a:pt x="36" y="301"/>
                  <a:pt x="36" y="298"/>
                  <a:pt x="36" y="294"/>
                </a:cubicBezTo>
                <a:cubicBezTo>
                  <a:pt x="37" y="292"/>
                  <a:pt x="37" y="289"/>
                  <a:pt x="37" y="286"/>
                </a:cubicBezTo>
                <a:cubicBezTo>
                  <a:pt x="35" y="281"/>
                  <a:pt x="36" y="276"/>
                  <a:pt x="38" y="271"/>
                </a:cubicBezTo>
                <a:cubicBezTo>
                  <a:pt x="39" y="270"/>
                  <a:pt x="39" y="269"/>
                  <a:pt x="38" y="268"/>
                </a:cubicBezTo>
                <a:cubicBezTo>
                  <a:pt x="35" y="261"/>
                  <a:pt x="31" y="254"/>
                  <a:pt x="29" y="247"/>
                </a:cubicBezTo>
                <a:cubicBezTo>
                  <a:pt x="27" y="241"/>
                  <a:pt x="26" y="235"/>
                  <a:pt x="25" y="229"/>
                </a:cubicBezTo>
                <a:cubicBezTo>
                  <a:pt x="23" y="225"/>
                  <a:pt x="22" y="220"/>
                  <a:pt x="20" y="216"/>
                </a:cubicBezTo>
                <a:cubicBezTo>
                  <a:pt x="17" y="209"/>
                  <a:pt x="14" y="203"/>
                  <a:pt x="11" y="196"/>
                </a:cubicBezTo>
                <a:cubicBezTo>
                  <a:pt x="10" y="193"/>
                  <a:pt x="8" y="190"/>
                  <a:pt x="7" y="187"/>
                </a:cubicBezTo>
                <a:cubicBezTo>
                  <a:pt x="4" y="181"/>
                  <a:pt x="4" y="175"/>
                  <a:pt x="3" y="169"/>
                </a:cubicBezTo>
                <a:cubicBezTo>
                  <a:pt x="1" y="161"/>
                  <a:pt x="0" y="152"/>
                  <a:pt x="2" y="144"/>
                </a:cubicBezTo>
                <a:cubicBezTo>
                  <a:pt x="4" y="132"/>
                  <a:pt x="10" y="123"/>
                  <a:pt x="20" y="115"/>
                </a:cubicBezTo>
                <a:cubicBezTo>
                  <a:pt x="23" y="113"/>
                  <a:pt x="25" y="110"/>
                  <a:pt x="28" y="108"/>
                </a:cubicBezTo>
                <a:cubicBezTo>
                  <a:pt x="30" y="106"/>
                  <a:pt x="31" y="104"/>
                  <a:pt x="33" y="103"/>
                </a:cubicBezTo>
                <a:cubicBezTo>
                  <a:pt x="35" y="102"/>
                  <a:pt x="37" y="101"/>
                  <a:pt x="39" y="100"/>
                </a:cubicBezTo>
                <a:cubicBezTo>
                  <a:pt x="39" y="100"/>
                  <a:pt x="40" y="99"/>
                  <a:pt x="40" y="98"/>
                </a:cubicBezTo>
                <a:cubicBezTo>
                  <a:pt x="42" y="95"/>
                  <a:pt x="43" y="91"/>
                  <a:pt x="45" y="88"/>
                </a:cubicBezTo>
                <a:cubicBezTo>
                  <a:pt x="46" y="84"/>
                  <a:pt x="48" y="81"/>
                  <a:pt x="45" y="76"/>
                </a:cubicBezTo>
                <a:cubicBezTo>
                  <a:pt x="43" y="74"/>
                  <a:pt x="43" y="71"/>
                  <a:pt x="43" y="68"/>
                </a:cubicBezTo>
                <a:cubicBezTo>
                  <a:pt x="42" y="65"/>
                  <a:pt x="41" y="62"/>
                  <a:pt x="40" y="59"/>
                </a:cubicBezTo>
                <a:cubicBezTo>
                  <a:pt x="39" y="52"/>
                  <a:pt x="39" y="46"/>
                  <a:pt x="40" y="39"/>
                </a:cubicBezTo>
                <a:cubicBezTo>
                  <a:pt x="41" y="37"/>
                  <a:pt x="41" y="36"/>
                  <a:pt x="41" y="34"/>
                </a:cubicBezTo>
                <a:cubicBezTo>
                  <a:pt x="41" y="32"/>
                  <a:pt x="41" y="30"/>
                  <a:pt x="42" y="28"/>
                </a:cubicBezTo>
                <a:cubicBezTo>
                  <a:pt x="42" y="26"/>
                  <a:pt x="43" y="25"/>
                  <a:pt x="43" y="23"/>
                </a:cubicBezTo>
                <a:cubicBezTo>
                  <a:pt x="43" y="21"/>
                  <a:pt x="45" y="19"/>
                  <a:pt x="47" y="18"/>
                </a:cubicBezTo>
                <a:cubicBezTo>
                  <a:pt x="50" y="17"/>
                  <a:pt x="50" y="17"/>
                  <a:pt x="49" y="15"/>
                </a:cubicBezTo>
                <a:cubicBezTo>
                  <a:pt x="51" y="14"/>
                  <a:pt x="52" y="14"/>
                  <a:pt x="55" y="13"/>
                </a:cubicBezTo>
                <a:cubicBezTo>
                  <a:pt x="56" y="11"/>
                  <a:pt x="58" y="9"/>
                  <a:pt x="60" y="7"/>
                </a:cubicBezTo>
                <a:cubicBezTo>
                  <a:pt x="65" y="2"/>
                  <a:pt x="73" y="0"/>
                  <a:pt x="80" y="2"/>
                </a:cubicBezTo>
                <a:cubicBezTo>
                  <a:pt x="81" y="2"/>
                  <a:pt x="82" y="2"/>
                  <a:pt x="84" y="2"/>
                </a:cubicBezTo>
                <a:cubicBezTo>
                  <a:pt x="85" y="3"/>
                  <a:pt x="87" y="4"/>
                  <a:pt x="89" y="3"/>
                </a:cubicBezTo>
                <a:cubicBezTo>
                  <a:pt x="92" y="3"/>
                  <a:pt x="95" y="4"/>
                  <a:pt x="97" y="6"/>
                </a:cubicBezTo>
                <a:cubicBezTo>
                  <a:pt x="98" y="7"/>
                  <a:pt x="99" y="7"/>
                  <a:pt x="100" y="7"/>
                </a:cubicBezTo>
                <a:cubicBezTo>
                  <a:pt x="101" y="7"/>
                  <a:pt x="102" y="7"/>
                  <a:pt x="103" y="7"/>
                </a:cubicBezTo>
                <a:cubicBezTo>
                  <a:pt x="105" y="8"/>
                  <a:pt x="108" y="9"/>
                  <a:pt x="110" y="11"/>
                </a:cubicBezTo>
                <a:cubicBezTo>
                  <a:pt x="112" y="11"/>
                  <a:pt x="114" y="12"/>
                  <a:pt x="115" y="13"/>
                </a:cubicBezTo>
                <a:cubicBezTo>
                  <a:pt x="118" y="16"/>
                  <a:pt x="118" y="21"/>
                  <a:pt x="115" y="23"/>
                </a:cubicBezTo>
                <a:cubicBezTo>
                  <a:pt x="112" y="24"/>
                  <a:pt x="112" y="26"/>
                  <a:pt x="113" y="28"/>
                </a:cubicBezTo>
                <a:cubicBezTo>
                  <a:pt x="114" y="31"/>
                  <a:pt x="115" y="33"/>
                  <a:pt x="116" y="36"/>
                </a:cubicBezTo>
                <a:cubicBezTo>
                  <a:pt x="117" y="39"/>
                  <a:pt x="118" y="42"/>
                  <a:pt x="119" y="44"/>
                </a:cubicBezTo>
                <a:cubicBezTo>
                  <a:pt x="119" y="46"/>
                  <a:pt x="120" y="48"/>
                  <a:pt x="119" y="49"/>
                </a:cubicBezTo>
                <a:cubicBezTo>
                  <a:pt x="117" y="51"/>
                  <a:pt x="118" y="52"/>
                  <a:pt x="119" y="54"/>
                </a:cubicBezTo>
                <a:cubicBezTo>
                  <a:pt x="121" y="57"/>
                  <a:pt x="123" y="60"/>
                  <a:pt x="124" y="64"/>
                </a:cubicBezTo>
                <a:cubicBezTo>
                  <a:pt x="127" y="68"/>
                  <a:pt x="125" y="71"/>
                  <a:pt x="121" y="71"/>
                </a:cubicBezTo>
                <a:cubicBezTo>
                  <a:pt x="118" y="71"/>
                  <a:pt x="117" y="72"/>
                  <a:pt x="118" y="74"/>
                </a:cubicBezTo>
                <a:cubicBezTo>
                  <a:pt x="118" y="78"/>
                  <a:pt x="114" y="80"/>
                  <a:pt x="115" y="83"/>
                </a:cubicBezTo>
                <a:cubicBezTo>
                  <a:pt x="116" y="84"/>
                  <a:pt x="115" y="84"/>
                  <a:pt x="115" y="84"/>
                </a:cubicBezTo>
                <a:cubicBezTo>
                  <a:pt x="112" y="86"/>
                  <a:pt x="113" y="89"/>
                  <a:pt x="114" y="92"/>
                </a:cubicBezTo>
                <a:cubicBezTo>
                  <a:pt x="115" y="95"/>
                  <a:pt x="112" y="99"/>
                  <a:pt x="109" y="99"/>
                </a:cubicBezTo>
                <a:cubicBezTo>
                  <a:pt x="105" y="99"/>
                  <a:pt x="102" y="99"/>
                  <a:pt x="99" y="98"/>
                </a:cubicBezTo>
                <a:cubicBezTo>
                  <a:pt x="89" y="97"/>
                  <a:pt x="86" y="105"/>
                  <a:pt x="87" y="112"/>
                </a:cubicBezTo>
                <a:cubicBezTo>
                  <a:pt x="88" y="114"/>
                  <a:pt x="88" y="115"/>
                  <a:pt x="87" y="117"/>
                </a:cubicBezTo>
                <a:cubicBezTo>
                  <a:pt x="87" y="118"/>
                  <a:pt x="87" y="120"/>
                  <a:pt x="87" y="121"/>
                </a:cubicBezTo>
                <a:cubicBezTo>
                  <a:pt x="90" y="123"/>
                  <a:pt x="93" y="126"/>
                  <a:pt x="96" y="127"/>
                </a:cubicBezTo>
                <a:cubicBezTo>
                  <a:pt x="99" y="129"/>
                  <a:pt x="103" y="129"/>
                  <a:pt x="106" y="131"/>
                </a:cubicBezTo>
                <a:cubicBezTo>
                  <a:pt x="112" y="133"/>
                  <a:pt x="116" y="139"/>
                  <a:pt x="120" y="145"/>
                </a:cubicBezTo>
                <a:cubicBezTo>
                  <a:pt x="123" y="151"/>
                  <a:pt x="125" y="157"/>
                  <a:pt x="127" y="164"/>
                </a:cubicBezTo>
                <a:cubicBezTo>
                  <a:pt x="129" y="169"/>
                  <a:pt x="131" y="174"/>
                  <a:pt x="133" y="179"/>
                </a:cubicBezTo>
                <a:cubicBezTo>
                  <a:pt x="134" y="180"/>
                  <a:pt x="134" y="181"/>
                  <a:pt x="134" y="181"/>
                </a:cubicBezTo>
                <a:cubicBezTo>
                  <a:pt x="134" y="182"/>
                  <a:pt x="134" y="184"/>
                  <a:pt x="134" y="185"/>
                </a:cubicBezTo>
                <a:cubicBezTo>
                  <a:pt x="135" y="187"/>
                  <a:pt x="137" y="189"/>
                  <a:pt x="138" y="191"/>
                </a:cubicBezTo>
                <a:cubicBezTo>
                  <a:pt x="138" y="192"/>
                  <a:pt x="139" y="193"/>
                  <a:pt x="140" y="193"/>
                </a:cubicBezTo>
                <a:cubicBezTo>
                  <a:pt x="142" y="193"/>
                  <a:pt x="144" y="193"/>
                  <a:pt x="145" y="193"/>
                </a:cubicBezTo>
                <a:cubicBezTo>
                  <a:pt x="150" y="192"/>
                  <a:pt x="154" y="190"/>
                  <a:pt x="159" y="188"/>
                </a:cubicBezTo>
                <a:cubicBezTo>
                  <a:pt x="167" y="185"/>
                  <a:pt x="174" y="180"/>
                  <a:pt x="182" y="176"/>
                </a:cubicBezTo>
                <a:cubicBezTo>
                  <a:pt x="184" y="175"/>
                  <a:pt x="185" y="175"/>
                  <a:pt x="186" y="176"/>
                </a:cubicBezTo>
                <a:cubicBezTo>
                  <a:pt x="188" y="178"/>
                  <a:pt x="189" y="179"/>
                  <a:pt x="191" y="179"/>
                </a:cubicBezTo>
                <a:cubicBezTo>
                  <a:pt x="193" y="179"/>
                  <a:pt x="195" y="179"/>
                  <a:pt x="196" y="179"/>
                </a:cubicBezTo>
                <a:cubicBezTo>
                  <a:pt x="201" y="181"/>
                  <a:pt x="206" y="182"/>
                  <a:pt x="210" y="183"/>
                </a:cubicBezTo>
                <a:cubicBezTo>
                  <a:pt x="212" y="184"/>
                  <a:pt x="214" y="184"/>
                  <a:pt x="215" y="182"/>
                </a:cubicBezTo>
                <a:cubicBezTo>
                  <a:pt x="224" y="172"/>
                  <a:pt x="233" y="162"/>
                  <a:pt x="242" y="152"/>
                </a:cubicBezTo>
                <a:cubicBezTo>
                  <a:pt x="244" y="150"/>
                  <a:pt x="245" y="147"/>
                  <a:pt x="248" y="145"/>
                </a:cubicBezTo>
                <a:cubicBezTo>
                  <a:pt x="251" y="149"/>
                  <a:pt x="255" y="153"/>
                  <a:pt x="259" y="157"/>
                </a:cubicBezTo>
                <a:cubicBezTo>
                  <a:pt x="255" y="161"/>
                  <a:pt x="253" y="165"/>
                  <a:pt x="249" y="169"/>
                </a:cubicBezTo>
                <a:cubicBezTo>
                  <a:pt x="243" y="175"/>
                  <a:pt x="241" y="182"/>
                  <a:pt x="240" y="190"/>
                </a:cubicBezTo>
                <a:cubicBezTo>
                  <a:pt x="239" y="195"/>
                  <a:pt x="235" y="199"/>
                  <a:pt x="234" y="204"/>
                </a:cubicBezTo>
                <a:cubicBezTo>
                  <a:pt x="233" y="208"/>
                  <a:pt x="231" y="212"/>
                  <a:pt x="229" y="215"/>
                </a:cubicBezTo>
                <a:cubicBezTo>
                  <a:pt x="228" y="219"/>
                  <a:pt x="227" y="224"/>
                  <a:pt x="223" y="226"/>
                </a:cubicBezTo>
                <a:cubicBezTo>
                  <a:pt x="220" y="227"/>
                  <a:pt x="217" y="229"/>
                  <a:pt x="214" y="231"/>
                </a:cubicBezTo>
                <a:cubicBezTo>
                  <a:pt x="210" y="234"/>
                  <a:pt x="205" y="236"/>
                  <a:pt x="200" y="239"/>
                </a:cubicBezTo>
                <a:cubicBezTo>
                  <a:pt x="191" y="244"/>
                  <a:pt x="183" y="249"/>
                  <a:pt x="173" y="251"/>
                </a:cubicBezTo>
                <a:cubicBezTo>
                  <a:pt x="168" y="252"/>
                  <a:pt x="164" y="254"/>
                  <a:pt x="159" y="255"/>
                </a:cubicBezTo>
                <a:cubicBezTo>
                  <a:pt x="152" y="256"/>
                  <a:pt x="146" y="258"/>
                  <a:pt x="139" y="261"/>
                </a:cubicBezTo>
                <a:cubicBezTo>
                  <a:pt x="139" y="261"/>
                  <a:pt x="138" y="263"/>
                  <a:pt x="138" y="264"/>
                </a:cubicBezTo>
                <a:cubicBezTo>
                  <a:pt x="138" y="266"/>
                  <a:pt x="138" y="268"/>
                  <a:pt x="138" y="270"/>
                </a:cubicBezTo>
                <a:cubicBezTo>
                  <a:pt x="139" y="279"/>
                  <a:pt x="140" y="287"/>
                  <a:pt x="143" y="296"/>
                </a:cubicBezTo>
                <a:cubicBezTo>
                  <a:pt x="144" y="298"/>
                  <a:pt x="145" y="301"/>
                  <a:pt x="146" y="304"/>
                </a:cubicBezTo>
                <a:cubicBezTo>
                  <a:pt x="146" y="306"/>
                  <a:pt x="146" y="307"/>
                  <a:pt x="147" y="309"/>
                </a:cubicBezTo>
                <a:cubicBezTo>
                  <a:pt x="148" y="311"/>
                  <a:pt x="148" y="312"/>
                  <a:pt x="149" y="314"/>
                </a:cubicBezTo>
                <a:cubicBezTo>
                  <a:pt x="149" y="315"/>
                  <a:pt x="149" y="317"/>
                  <a:pt x="149" y="319"/>
                </a:cubicBezTo>
                <a:cubicBezTo>
                  <a:pt x="148" y="319"/>
                  <a:pt x="147" y="319"/>
                  <a:pt x="147" y="320"/>
                </a:cubicBezTo>
                <a:cubicBezTo>
                  <a:pt x="146" y="320"/>
                  <a:pt x="145" y="321"/>
                  <a:pt x="145" y="322"/>
                </a:cubicBezTo>
                <a:cubicBezTo>
                  <a:pt x="144" y="324"/>
                  <a:pt x="144" y="326"/>
                  <a:pt x="144" y="329"/>
                </a:cubicBezTo>
                <a:cubicBezTo>
                  <a:pt x="146" y="338"/>
                  <a:pt x="146" y="346"/>
                  <a:pt x="146" y="355"/>
                </a:cubicBezTo>
                <a:cubicBezTo>
                  <a:pt x="146" y="365"/>
                  <a:pt x="146" y="374"/>
                  <a:pt x="145" y="383"/>
                </a:cubicBezTo>
                <a:cubicBezTo>
                  <a:pt x="145" y="387"/>
                  <a:pt x="145" y="390"/>
                  <a:pt x="144" y="394"/>
                </a:cubicBezTo>
                <a:cubicBezTo>
                  <a:pt x="143" y="403"/>
                  <a:pt x="141" y="413"/>
                  <a:pt x="139" y="423"/>
                </a:cubicBezTo>
                <a:cubicBezTo>
                  <a:pt x="137" y="435"/>
                  <a:pt x="135" y="448"/>
                  <a:pt x="133" y="461"/>
                </a:cubicBezTo>
                <a:cubicBezTo>
                  <a:pt x="131" y="470"/>
                  <a:pt x="128" y="480"/>
                  <a:pt x="126" y="490"/>
                </a:cubicBezTo>
                <a:cubicBezTo>
                  <a:pt x="125" y="497"/>
                  <a:pt x="123" y="504"/>
                  <a:pt x="116" y="508"/>
                </a:cubicBezTo>
                <a:cubicBezTo>
                  <a:pt x="116" y="508"/>
                  <a:pt x="116" y="508"/>
                  <a:pt x="116" y="509"/>
                </a:cubicBezTo>
                <a:cubicBezTo>
                  <a:pt x="115" y="512"/>
                  <a:pt x="114" y="515"/>
                  <a:pt x="114" y="518"/>
                </a:cubicBezTo>
                <a:cubicBezTo>
                  <a:pt x="113" y="533"/>
                  <a:pt x="112" y="548"/>
                  <a:pt x="111" y="563"/>
                </a:cubicBezTo>
                <a:cubicBezTo>
                  <a:pt x="111" y="568"/>
                  <a:pt x="111" y="574"/>
                  <a:pt x="110" y="579"/>
                </a:cubicBezTo>
                <a:cubicBezTo>
                  <a:pt x="109" y="586"/>
                  <a:pt x="112" y="593"/>
                  <a:pt x="112" y="600"/>
                </a:cubicBezTo>
                <a:cubicBezTo>
                  <a:pt x="112" y="602"/>
                  <a:pt x="113" y="605"/>
                  <a:pt x="113" y="608"/>
                </a:cubicBezTo>
                <a:cubicBezTo>
                  <a:pt x="114" y="615"/>
                  <a:pt x="115" y="621"/>
                  <a:pt x="119" y="627"/>
                </a:cubicBezTo>
                <a:cubicBezTo>
                  <a:pt x="122" y="632"/>
                  <a:pt x="125" y="638"/>
                  <a:pt x="128" y="644"/>
                </a:cubicBezTo>
                <a:cubicBezTo>
                  <a:pt x="130" y="646"/>
                  <a:pt x="130" y="650"/>
                  <a:pt x="133" y="651"/>
                </a:cubicBezTo>
                <a:cubicBezTo>
                  <a:pt x="135" y="652"/>
                  <a:pt x="136" y="654"/>
                  <a:pt x="137" y="655"/>
                </a:cubicBezTo>
                <a:cubicBezTo>
                  <a:pt x="140" y="662"/>
                  <a:pt x="147" y="665"/>
                  <a:pt x="153" y="667"/>
                </a:cubicBezTo>
                <a:cubicBezTo>
                  <a:pt x="157" y="669"/>
                  <a:pt x="162" y="667"/>
                  <a:pt x="166" y="667"/>
                </a:cubicBezTo>
                <a:cubicBezTo>
                  <a:pt x="171" y="667"/>
                  <a:pt x="175" y="667"/>
                  <a:pt x="178" y="671"/>
                </a:cubicBezTo>
                <a:cubicBezTo>
                  <a:pt x="178" y="671"/>
                  <a:pt x="179" y="673"/>
                  <a:pt x="179" y="674"/>
                </a:cubicBezTo>
                <a:cubicBezTo>
                  <a:pt x="178" y="677"/>
                  <a:pt x="175" y="681"/>
                  <a:pt x="171" y="682"/>
                </a:cubicBezTo>
                <a:cubicBezTo>
                  <a:pt x="170" y="682"/>
                  <a:pt x="169" y="681"/>
                  <a:pt x="167" y="682"/>
                </a:cubicBezTo>
                <a:cubicBezTo>
                  <a:pt x="160" y="682"/>
                  <a:pt x="153" y="683"/>
                  <a:pt x="146" y="683"/>
                </a:cubicBezTo>
                <a:cubicBezTo>
                  <a:pt x="136" y="684"/>
                  <a:pt x="126" y="685"/>
                  <a:pt x="117" y="683"/>
                </a:cubicBezTo>
                <a:cubicBezTo>
                  <a:pt x="113" y="682"/>
                  <a:pt x="108" y="682"/>
                  <a:pt x="104" y="681"/>
                </a:cubicBezTo>
                <a:cubicBezTo>
                  <a:pt x="104" y="685"/>
                  <a:pt x="104" y="688"/>
                  <a:pt x="104" y="692"/>
                </a:cubicBezTo>
                <a:close/>
                <a:moveTo>
                  <a:pt x="197" y="186"/>
                </a:moveTo>
                <a:cubicBezTo>
                  <a:pt x="197" y="187"/>
                  <a:pt x="197" y="187"/>
                  <a:pt x="197" y="187"/>
                </a:cubicBezTo>
                <a:cubicBezTo>
                  <a:pt x="198" y="189"/>
                  <a:pt x="201" y="191"/>
                  <a:pt x="200" y="193"/>
                </a:cubicBezTo>
                <a:cubicBezTo>
                  <a:pt x="198" y="196"/>
                  <a:pt x="196" y="200"/>
                  <a:pt x="193" y="203"/>
                </a:cubicBezTo>
                <a:cubicBezTo>
                  <a:pt x="191" y="204"/>
                  <a:pt x="188" y="204"/>
                  <a:pt x="185" y="204"/>
                </a:cubicBezTo>
                <a:cubicBezTo>
                  <a:pt x="184" y="204"/>
                  <a:pt x="184" y="203"/>
                  <a:pt x="184" y="203"/>
                </a:cubicBezTo>
                <a:cubicBezTo>
                  <a:pt x="182" y="200"/>
                  <a:pt x="179" y="200"/>
                  <a:pt x="177" y="202"/>
                </a:cubicBezTo>
                <a:cubicBezTo>
                  <a:pt x="173" y="205"/>
                  <a:pt x="170" y="206"/>
                  <a:pt x="166" y="205"/>
                </a:cubicBezTo>
                <a:cubicBezTo>
                  <a:pt x="162" y="205"/>
                  <a:pt x="160" y="205"/>
                  <a:pt x="157" y="207"/>
                </a:cubicBezTo>
                <a:cubicBezTo>
                  <a:pt x="153" y="210"/>
                  <a:pt x="150" y="212"/>
                  <a:pt x="146" y="215"/>
                </a:cubicBezTo>
                <a:cubicBezTo>
                  <a:pt x="148" y="218"/>
                  <a:pt x="150" y="221"/>
                  <a:pt x="152" y="224"/>
                </a:cubicBezTo>
                <a:cubicBezTo>
                  <a:pt x="152" y="224"/>
                  <a:pt x="153" y="225"/>
                  <a:pt x="153" y="225"/>
                </a:cubicBezTo>
                <a:cubicBezTo>
                  <a:pt x="164" y="224"/>
                  <a:pt x="175" y="223"/>
                  <a:pt x="186" y="221"/>
                </a:cubicBezTo>
                <a:cubicBezTo>
                  <a:pt x="189" y="221"/>
                  <a:pt x="192" y="220"/>
                  <a:pt x="195" y="220"/>
                </a:cubicBezTo>
                <a:cubicBezTo>
                  <a:pt x="195" y="217"/>
                  <a:pt x="195" y="215"/>
                  <a:pt x="195" y="212"/>
                </a:cubicBezTo>
                <a:cubicBezTo>
                  <a:pt x="195" y="212"/>
                  <a:pt x="195" y="211"/>
                  <a:pt x="194" y="211"/>
                </a:cubicBezTo>
                <a:cubicBezTo>
                  <a:pt x="194" y="211"/>
                  <a:pt x="193" y="211"/>
                  <a:pt x="193" y="211"/>
                </a:cubicBezTo>
                <a:cubicBezTo>
                  <a:pt x="191" y="213"/>
                  <a:pt x="190" y="214"/>
                  <a:pt x="186" y="213"/>
                </a:cubicBezTo>
                <a:cubicBezTo>
                  <a:pt x="194" y="205"/>
                  <a:pt x="201" y="197"/>
                  <a:pt x="209" y="188"/>
                </a:cubicBezTo>
                <a:cubicBezTo>
                  <a:pt x="205" y="187"/>
                  <a:pt x="201" y="187"/>
                  <a:pt x="197" y="186"/>
                </a:cubicBezTo>
                <a:close/>
                <a:moveTo>
                  <a:pt x="241" y="162"/>
                </a:moveTo>
                <a:cubicBezTo>
                  <a:pt x="242" y="162"/>
                  <a:pt x="243" y="162"/>
                  <a:pt x="244" y="162"/>
                </a:cubicBezTo>
                <a:cubicBezTo>
                  <a:pt x="245" y="162"/>
                  <a:pt x="245" y="163"/>
                  <a:pt x="246" y="164"/>
                </a:cubicBezTo>
                <a:cubicBezTo>
                  <a:pt x="247" y="165"/>
                  <a:pt x="248" y="165"/>
                  <a:pt x="249" y="166"/>
                </a:cubicBezTo>
                <a:cubicBezTo>
                  <a:pt x="251" y="163"/>
                  <a:pt x="254" y="160"/>
                  <a:pt x="256" y="157"/>
                </a:cubicBezTo>
                <a:cubicBezTo>
                  <a:pt x="254" y="154"/>
                  <a:pt x="252" y="151"/>
                  <a:pt x="249" y="148"/>
                </a:cubicBezTo>
                <a:cubicBezTo>
                  <a:pt x="244" y="153"/>
                  <a:pt x="239" y="158"/>
                  <a:pt x="235" y="164"/>
                </a:cubicBezTo>
                <a:cubicBezTo>
                  <a:pt x="238" y="164"/>
                  <a:pt x="240" y="165"/>
                  <a:pt x="241" y="162"/>
                </a:cubicBezTo>
                <a:close/>
              </a:path>
            </a:pathLst>
          </a:custGeom>
          <a:solidFill>
            <a:schemeClr val="tx2"/>
          </a:solidFill>
          <a:ln w="12700" cap="flat">
            <a:noFill/>
            <a:prstDash val="solid"/>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微软雅黑" pitchFamily="34" charset="-122"/>
              <a:ea typeface="微软雅黑" pitchFamily="34" charset="-122"/>
              <a:cs typeface="+mn-cs"/>
            </a:endParaRPr>
          </a:p>
        </p:txBody>
      </p:sp>
      <p:grpSp>
        <p:nvGrpSpPr>
          <p:cNvPr id="62" name="Group 35">
            <a:extLst>
              <a:ext uri="{FF2B5EF4-FFF2-40B4-BE49-F238E27FC236}">
                <a16:creationId xmlns:a16="http://schemas.microsoft.com/office/drawing/2014/main" id="{E7FAF77F-B8B2-F2F1-96C5-80A86EAEA8A5}"/>
              </a:ext>
            </a:extLst>
          </p:cNvPr>
          <p:cNvGrpSpPr/>
          <p:nvPr/>
        </p:nvGrpSpPr>
        <p:grpSpPr bwMode="gray">
          <a:xfrm>
            <a:off x="5736301" y="916232"/>
            <a:ext cx="232219" cy="192257"/>
            <a:chOff x="6605793" y="2030692"/>
            <a:chExt cx="568055" cy="651578"/>
          </a:xfrm>
          <a:solidFill>
            <a:schemeClr val="tx1">
              <a:lumMod val="75000"/>
              <a:lumOff val="25000"/>
            </a:schemeClr>
          </a:solidFill>
        </p:grpSpPr>
        <p:sp>
          <p:nvSpPr>
            <p:cNvPr id="64" name="Freeform 36">
              <a:extLst>
                <a:ext uri="{FF2B5EF4-FFF2-40B4-BE49-F238E27FC236}">
                  <a16:creationId xmlns:a16="http://schemas.microsoft.com/office/drawing/2014/main" id="{413D8416-8E4F-FCC8-00C9-8D5F3A039D95}"/>
                </a:ext>
              </a:extLst>
            </p:cNvPr>
            <p:cNvSpPr>
              <a:spLocks noEditPoints="1"/>
            </p:cNvSpPr>
            <p:nvPr/>
          </p:nvSpPr>
          <p:spPr bwMode="gray">
            <a:xfrm>
              <a:off x="6605793" y="2203332"/>
              <a:ext cx="568055" cy="478938"/>
            </a:xfrm>
            <a:custGeom>
              <a:avLst/>
              <a:gdLst/>
              <a:ahLst/>
              <a:cxnLst>
                <a:cxn ang="0">
                  <a:pos x="30" y="258"/>
                </a:cxn>
                <a:cxn ang="0">
                  <a:pos x="31" y="249"/>
                </a:cxn>
                <a:cxn ang="0">
                  <a:pos x="34" y="209"/>
                </a:cxn>
                <a:cxn ang="0">
                  <a:pos x="33" y="206"/>
                </a:cxn>
                <a:cxn ang="0">
                  <a:pos x="12" y="181"/>
                </a:cxn>
                <a:cxn ang="0">
                  <a:pos x="4" y="144"/>
                </a:cxn>
                <a:cxn ang="0">
                  <a:pos x="36" y="58"/>
                </a:cxn>
                <a:cxn ang="0">
                  <a:pos x="43" y="44"/>
                </a:cxn>
                <a:cxn ang="0">
                  <a:pos x="62" y="27"/>
                </a:cxn>
                <a:cxn ang="0">
                  <a:pos x="71" y="22"/>
                </a:cxn>
                <a:cxn ang="0">
                  <a:pos x="73" y="20"/>
                </a:cxn>
                <a:cxn ang="0">
                  <a:pos x="77" y="11"/>
                </a:cxn>
                <a:cxn ang="0">
                  <a:pos x="84" y="8"/>
                </a:cxn>
                <a:cxn ang="0">
                  <a:pos x="105" y="23"/>
                </a:cxn>
                <a:cxn ang="0">
                  <a:pos x="134" y="56"/>
                </a:cxn>
                <a:cxn ang="0">
                  <a:pos x="163" y="120"/>
                </a:cxn>
                <a:cxn ang="0">
                  <a:pos x="163" y="122"/>
                </a:cxn>
                <a:cxn ang="0">
                  <a:pos x="167" y="120"/>
                </a:cxn>
                <a:cxn ang="0">
                  <a:pos x="204" y="99"/>
                </a:cxn>
                <a:cxn ang="0">
                  <a:pos x="210" y="92"/>
                </a:cxn>
                <a:cxn ang="0">
                  <a:pos x="212" y="86"/>
                </a:cxn>
                <a:cxn ang="0">
                  <a:pos x="220" y="73"/>
                </a:cxn>
                <a:cxn ang="0">
                  <a:pos x="223" y="71"/>
                </a:cxn>
                <a:cxn ang="0">
                  <a:pos x="215" y="67"/>
                </a:cxn>
                <a:cxn ang="0">
                  <a:pos x="213" y="66"/>
                </a:cxn>
                <a:cxn ang="0">
                  <a:pos x="209" y="57"/>
                </a:cxn>
                <a:cxn ang="0">
                  <a:pos x="218" y="35"/>
                </a:cxn>
                <a:cxn ang="0">
                  <a:pos x="229" y="8"/>
                </a:cxn>
                <a:cxn ang="0">
                  <a:pos x="240" y="2"/>
                </a:cxn>
                <a:cxn ang="0">
                  <a:pos x="296" y="19"/>
                </a:cxn>
                <a:cxn ang="0">
                  <a:pos x="298" y="20"/>
                </a:cxn>
                <a:cxn ang="0">
                  <a:pos x="304" y="33"/>
                </a:cxn>
                <a:cxn ang="0">
                  <a:pos x="297" y="51"/>
                </a:cxn>
                <a:cxn ang="0">
                  <a:pos x="285" y="85"/>
                </a:cxn>
                <a:cxn ang="0">
                  <a:pos x="283" y="88"/>
                </a:cxn>
                <a:cxn ang="0">
                  <a:pos x="269" y="93"/>
                </a:cxn>
                <a:cxn ang="0">
                  <a:pos x="234" y="76"/>
                </a:cxn>
                <a:cxn ang="0">
                  <a:pos x="233" y="76"/>
                </a:cxn>
                <a:cxn ang="0">
                  <a:pos x="232" y="76"/>
                </a:cxn>
                <a:cxn ang="0">
                  <a:pos x="234" y="78"/>
                </a:cxn>
                <a:cxn ang="0">
                  <a:pos x="251" y="91"/>
                </a:cxn>
                <a:cxn ang="0">
                  <a:pos x="254" y="93"/>
                </a:cxn>
                <a:cxn ang="0">
                  <a:pos x="247" y="101"/>
                </a:cxn>
                <a:cxn ang="0">
                  <a:pos x="228" y="111"/>
                </a:cxn>
                <a:cxn ang="0">
                  <a:pos x="211" y="123"/>
                </a:cxn>
                <a:cxn ang="0">
                  <a:pos x="167" y="166"/>
                </a:cxn>
                <a:cxn ang="0">
                  <a:pos x="165" y="172"/>
                </a:cxn>
                <a:cxn ang="0">
                  <a:pos x="167" y="228"/>
                </a:cxn>
                <a:cxn ang="0">
                  <a:pos x="167" y="257"/>
                </a:cxn>
                <a:cxn ang="0">
                  <a:pos x="167" y="258"/>
                </a:cxn>
                <a:cxn ang="0">
                  <a:pos x="30" y="258"/>
                </a:cxn>
                <a:cxn ang="0">
                  <a:pos x="219" y="58"/>
                </a:cxn>
                <a:cxn ang="0">
                  <a:pos x="230" y="63"/>
                </a:cxn>
                <a:cxn ang="0">
                  <a:pos x="234" y="63"/>
                </a:cxn>
                <a:cxn ang="0">
                  <a:pos x="239" y="66"/>
                </a:cxn>
                <a:cxn ang="0">
                  <a:pos x="241" y="68"/>
                </a:cxn>
                <a:cxn ang="0">
                  <a:pos x="265" y="79"/>
                </a:cxn>
                <a:cxn ang="0">
                  <a:pos x="274" y="83"/>
                </a:cxn>
                <a:cxn ang="0">
                  <a:pos x="293" y="30"/>
                </a:cxn>
                <a:cxn ang="0">
                  <a:pos x="237" y="11"/>
                </a:cxn>
                <a:cxn ang="0">
                  <a:pos x="219" y="58"/>
                </a:cxn>
              </a:cxnLst>
              <a:rect l="0" t="0" r="r" b="b"/>
              <a:pathLst>
                <a:path w="306" h="258">
                  <a:moveTo>
                    <a:pt x="30" y="258"/>
                  </a:moveTo>
                  <a:cubicBezTo>
                    <a:pt x="31" y="255"/>
                    <a:pt x="31" y="252"/>
                    <a:pt x="31" y="249"/>
                  </a:cubicBezTo>
                  <a:cubicBezTo>
                    <a:pt x="32" y="236"/>
                    <a:pt x="33" y="223"/>
                    <a:pt x="34" y="209"/>
                  </a:cubicBezTo>
                  <a:cubicBezTo>
                    <a:pt x="34" y="208"/>
                    <a:pt x="34" y="207"/>
                    <a:pt x="33" y="206"/>
                  </a:cubicBezTo>
                  <a:cubicBezTo>
                    <a:pt x="26" y="198"/>
                    <a:pt x="19" y="189"/>
                    <a:pt x="12" y="181"/>
                  </a:cubicBezTo>
                  <a:cubicBezTo>
                    <a:pt x="2" y="170"/>
                    <a:pt x="0" y="158"/>
                    <a:pt x="4" y="144"/>
                  </a:cubicBezTo>
                  <a:cubicBezTo>
                    <a:pt x="12" y="114"/>
                    <a:pt x="22" y="86"/>
                    <a:pt x="36" y="58"/>
                  </a:cubicBezTo>
                  <a:cubicBezTo>
                    <a:pt x="38" y="53"/>
                    <a:pt x="40" y="49"/>
                    <a:pt x="43" y="44"/>
                  </a:cubicBezTo>
                  <a:cubicBezTo>
                    <a:pt x="47" y="36"/>
                    <a:pt x="54" y="31"/>
                    <a:pt x="62" y="27"/>
                  </a:cubicBezTo>
                  <a:cubicBezTo>
                    <a:pt x="65" y="25"/>
                    <a:pt x="68" y="24"/>
                    <a:pt x="71" y="22"/>
                  </a:cubicBezTo>
                  <a:cubicBezTo>
                    <a:pt x="71" y="22"/>
                    <a:pt x="72" y="21"/>
                    <a:pt x="73" y="20"/>
                  </a:cubicBezTo>
                  <a:cubicBezTo>
                    <a:pt x="74" y="17"/>
                    <a:pt x="75" y="14"/>
                    <a:pt x="77" y="11"/>
                  </a:cubicBezTo>
                  <a:cubicBezTo>
                    <a:pt x="78" y="7"/>
                    <a:pt x="80" y="7"/>
                    <a:pt x="84" y="8"/>
                  </a:cubicBezTo>
                  <a:cubicBezTo>
                    <a:pt x="92" y="12"/>
                    <a:pt x="99" y="17"/>
                    <a:pt x="105" y="23"/>
                  </a:cubicBezTo>
                  <a:cubicBezTo>
                    <a:pt x="116" y="33"/>
                    <a:pt x="125" y="45"/>
                    <a:pt x="134" y="56"/>
                  </a:cubicBezTo>
                  <a:cubicBezTo>
                    <a:pt x="150" y="75"/>
                    <a:pt x="159" y="96"/>
                    <a:pt x="163" y="120"/>
                  </a:cubicBezTo>
                  <a:cubicBezTo>
                    <a:pt x="163" y="121"/>
                    <a:pt x="163" y="121"/>
                    <a:pt x="163" y="122"/>
                  </a:cubicBezTo>
                  <a:cubicBezTo>
                    <a:pt x="164" y="121"/>
                    <a:pt x="165" y="121"/>
                    <a:pt x="167" y="120"/>
                  </a:cubicBezTo>
                  <a:cubicBezTo>
                    <a:pt x="179" y="113"/>
                    <a:pt x="192" y="106"/>
                    <a:pt x="204" y="99"/>
                  </a:cubicBezTo>
                  <a:cubicBezTo>
                    <a:pt x="207" y="97"/>
                    <a:pt x="209" y="95"/>
                    <a:pt x="210" y="92"/>
                  </a:cubicBezTo>
                  <a:cubicBezTo>
                    <a:pt x="210" y="90"/>
                    <a:pt x="211" y="88"/>
                    <a:pt x="212" y="86"/>
                  </a:cubicBezTo>
                  <a:cubicBezTo>
                    <a:pt x="213" y="81"/>
                    <a:pt x="216" y="77"/>
                    <a:pt x="220" y="73"/>
                  </a:cubicBezTo>
                  <a:cubicBezTo>
                    <a:pt x="221" y="73"/>
                    <a:pt x="222" y="72"/>
                    <a:pt x="223" y="71"/>
                  </a:cubicBezTo>
                  <a:cubicBezTo>
                    <a:pt x="220" y="69"/>
                    <a:pt x="218" y="68"/>
                    <a:pt x="215" y="67"/>
                  </a:cubicBezTo>
                  <a:cubicBezTo>
                    <a:pt x="214" y="66"/>
                    <a:pt x="213" y="66"/>
                    <a:pt x="213" y="66"/>
                  </a:cubicBezTo>
                  <a:cubicBezTo>
                    <a:pt x="209" y="64"/>
                    <a:pt x="208" y="61"/>
                    <a:pt x="209" y="57"/>
                  </a:cubicBezTo>
                  <a:cubicBezTo>
                    <a:pt x="212" y="50"/>
                    <a:pt x="215" y="42"/>
                    <a:pt x="218" y="35"/>
                  </a:cubicBezTo>
                  <a:cubicBezTo>
                    <a:pt x="222" y="26"/>
                    <a:pt x="225" y="17"/>
                    <a:pt x="229" y="8"/>
                  </a:cubicBezTo>
                  <a:cubicBezTo>
                    <a:pt x="231" y="2"/>
                    <a:pt x="234" y="0"/>
                    <a:pt x="240" y="2"/>
                  </a:cubicBezTo>
                  <a:cubicBezTo>
                    <a:pt x="259" y="8"/>
                    <a:pt x="277" y="14"/>
                    <a:pt x="296" y="19"/>
                  </a:cubicBezTo>
                  <a:cubicBezTo>
                    <a:pt x="297" y="20"/>
                    <a:pt x="297" y="20"/>
                    <a:pt x="298" y="20"/>
                  </a:cubicBezTo>
                  <a:cubicBezTo>
                    <a:pt x="304" y="23"/>
                    <a:pt x="306" y="27"/>
                    <a:pt x="304" y="33"/>
                  </a:cubicBezTo>
                  <a:cubicBezTo>
                    <a:pt x="302" y="39"/>
                    <a:pt x="300" y="45"/>
                    <a:pt x="297" y="51"/>
                  </a:cubicBezTo>
                  <a:cubicBezTo>
                    <a:pt x="293" y="63"/>
                    <a:pt x="289" y="74"/>
                    <a:pt x="285" y="85"/>
                  </a:cubicBezTo>
                  <a:cubicBezTo>
                    <a:pt x="284" y="86"/>
                    <a:pt x="284" y="87"/>
                    <a:pt x="283" y="88"/>
                  </a:cubicBezTo>
                  <a:cubicBezTo>
                    <a:pt x="281" y="94"/>
                    <a:pt x="275" y="96"/>
                    <a:pt x="269" y="93"/>
                  </a:cubicBezTo>
                  <a:cubicBezTo>
                    <a:pt x="258" y="88"/>
                    <a:pt x="246" y="82"/>
                    <a:pt x="234" y="76"/>
                  </a:cubicBezTo>
                  <a:cubicBezTo>
                    <a:pt x="234" y="76"/>
                    <a:pt x="233" y="76"/>
                    <a:pt x="233" y="76"/>
                  </a:cubicBezTo>
                  <a:cubicBezTo>
                    <a:pt x="232" y="76"/>
                    <a:pt x="232" y="76"/>
                    <a:pt x="232" y="76"/>
                  </a:cubicBezTo>
                  <a:cubicBezTo>
                    <a:pt x="233" y="77"/>
                    <a:pt x="233" y="78"/>
                    <a:pt x="234" y="78"/>
                  </a:cubicBezTo>
                  <a:cubicBezTo>
                    <a:pt x="240" y="83"/>
                    <a:pt x="246" y="87"/>
                    <a:pt x="251" y="91"/>
                  </a:cubicBezTo>
                  <a:cubicBezTo>
                    <a:pt x="252" y="92"/>
                    <a:pt x="253" y="92"/>
                    <a:pt x="254" y="93"/>
                  </a:cubicBezTo>
                  <a:cubicBezTo>
                    <a:pt x="252" y="96"/>
                    <a:pt x="250" y="99"/>
                    <a:pt x="247" y="101"/>
                  </a:cubicBezTo>
                  <a:cubicBezTo>
                    <a:pt x="241" y="105"/>
                    <a:pt x="234" y="108"/>
                    <a:pt x="228" y="111"/>
                  </a:cubicBezTo>
                  <a:cubicBezTo>
                    <a:pt x="221" y="114"/>
                    <a:pt x="216" y="118"/>
                    <a:pt x="211" y="123"/>
                  </a:cubicBezTo>
                  <a:cubicBezTo>
                    <a:pt x="196" y="137"/>
                    <a:pt x="182" y="152"/>
                    <a:pt x="167" y="166"/>
                  </a:cubicBezTo>
                  <a:cubicBezTo>
                    <a:pt x="166" y="168"/>
                    <a:pt x="165" y="169"/>
                    <a:pt x="165" y="172"/>
                  </a:cubicBezTo>
                  <a:cubicBezTo>
                    <a:pt x="166" y="191"/>
                    <a:pt x="166" y="209"/>
                    <a:pt x="167" y="228"/>
                  </a:cubicBezTo>
                  <a:cubicBezTo>
                    <a:pt x="167" y="238"/>
                    <a:pt x="167" y="247"/>
                    <a:pt x="167" y="257"/>
                  </a:cubicBezTo>
                  <a:cubicBezTo>
                    <a:pt x="167" y="257"/>
                    <a:pt x="167" y="258"/>
                    <a:pt x="167" y="258"/>
                  </a:cubicBezTo>
                  <a:cubicBezTo>
                    <a:pt x="122" y="258"/>
                    <a:pt x="76" y="258"/>
                    <a:pt x="30" y="258"/>
                  </a:cubicBezTo>
                  <a:close/>
                  <a:moveTo>
                    <a:pt x="219" y="58"/>
                  </a:moveTo>
                  <a:cubicBezTo>
                    <a:pt x="223" y="60"/>
                    <a:pt x="227" y="62"/>
                    <a:pt x="230" y="63"/>
                  </a:cubicBezTo>
                  <a:cubicBezTo>
                    <a:pt x="232" y="64"/>
                    <a:pt x="233" y="64"/>
                    <a:pt x="234" y="63"/>
                  </a:cubicBezTo>
                  <a:cubicBezTo>
                    <a:pt x="237" y="62"/>
                    <a:pt x="239" y="63"/>
                    <a:pt x="239" y="66"/>
                  </a:cubicBezTo>
                  <a:cubicBezTo>
                    <a:pt x="239" y="67"/>
                    <a:pt x="240" y="68"/>
                    <a:pt x="241" y="68"/>
                  </a:cubicBezTo>
                  <a:cubicBezTo>
                    <a:pt x="249" y="72"/>
                    <a:pt x="257" y="75"/>
                    <a:pt x="265" y="79"/>
                  </a:cubicBezTo>
                  <a:cubicBezTo>
                    <a:pt x="268" y="80"/>
                    <a:pt x="271" y="82"/>
                    <a:pt x="274" y="83"/>
                  </a:cubicBezTo>
                  <a:cubicBezTo>
                    <a:pt x="280" y="65"/>
                    <a:pt x="287" y="48"/>
                    <a:pt x="293" y="30"/>
                  </a:cubicBezTo>
                  <a:cubicBezTo>
                    <a:pt x="274" y="24"/>
                    <a:pt x="256" y="18"/>
                    <a:pt x="237" y="11"/>
                  </a:cubicBezTo>
                  <a:cubicBezTo>
                    <a:pt x="231" y="27"/>
                    <a:pt x="225" y="42"/>
                    <a:pt x="219" y="58"/>
                  </a:cubicBezTo>
                  <a:close/>
                </a:path>
              </a:pathLst>
            </a:custGeom>
            <a:grp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Calibri"/>
                <a:ea typeface="ＭＳ Ｐゴシック" charset="-128"/>
                <a:cs typeface="+mn-cs"/>
              </a:endParaRPr>
            </a:p>
          </p:txBody>
        </p:sp>
        <p:sp>
          <p:nvSpPr>
            <p:cNvPr id="65" name="Freeform 37">
              <a:extLst>
                <a:ext uri="{FF2B5EF4-FFF2-40B4-BE49-F238E27FC236}">
                  <a16:creationId xmlns:a16="http://schemas.microsoft.com/office/drawing/2014/main" id="{C24B4B24-6473-694E-410F-AF07E277C171}"/>
                </a:ext>
              </a:extLst>
            </p:cNvPr>
            <p:cNvSpPr>
              <a:spLocks/>
            </p:cNvSpPr>
            <p:nvPr/>
          </p:nvSpPr>
          <p:spPr bwMode="gray">
            <a:xfrm>
              <a:off x="6745024" y="2030692"/>
              <a:ext cx="139230" cy="206056"/>
            </a:xfrm>
            <a:custGeom>
              <a:avLst/>
              <a:gdLst/>
              <a:ahLst/>
              <a:cxnLst>
                <a:cxn ang="0">
                  <a:pos x="39" y="0"/>
                </a:cxn>
                <a:cxn ang="0">
                  <a:pos x="74" y="23"/>
                </a:cxn>
                <a:cxn ang="0">
                  <a:pos x="76" y="37"/>
                </a:cxn>
                <a:cxn ang="0">
                  <a:pos x="76" y="83"/>
                </a:cxn>
                <a:cxn ang="0">
                  <a:pos x="58" y="107"/>
                </a:cxn>
                <a:cxn ang="0">
                  <a:pos x="42" y="109"/>
                </a:cxn>
                <a:cxn ang="0">
                  <a:pos x="40" y="108"/>
                </a:cxn>
                <a:cxn ang="0">
                  <a:pos x="9" y="65"/>
                </a:cxn>
                <a:cxn ang="0">
                  <a:pos x="1" y="38"/>
                </a:cxn>
                <a:cxn ang="0">
                  <a:pos x="31" y="7"/>
                </a:cxn>
                <a:cxn ang="0">
                  <a:pos x="37" y="6"/>
                </a:cxn>
                <a:cxn ang="0">
                  <a:pos x="39" y="0"/>
                </a:cxn>
              </a:cxnLst>
              <a:rect l="0" t="0" r="r" b="b"/>
              <a:pathLst>
                <a:path w="76" h="109">
                  <a:moveTo>
                    <a:pt x="39" y="0"/>
                  </a:moveTo>
                  <a:cubicBezTo>
                    <a:pt x="55" y="0"/>
                    <a:pt x="70" y="7"/>
                    <a:pt x="74" y="23"/>
                  </a:cubicBezTo>
                  <a:cubicBezTo>
                    <a:pt x="76" y="27"/>
                    <a:pt x="76" y="32"/>
                    <a:pt x="76" y="37"/>
                  </a:cubicBezTo>
                  <a:cubicBezTo>
                    <a:pt x="76" y="52"/>
                    <a:pt x="76" y="68"/>
                    <a:pt x="76" y="83"/>
                  </a:cubicBezTo>
                  <a:cubicBezTo>
                    <a:pt x="76" y="98"/>
                    <a:pt x="68" y="104"/>
                    <a:pt x="58" y="107"/>
                  </a:cubicBezTo>
                  <a:cubicBezTo>
                    <a:pt x="53" y="108"/>
                    <a:pt x="47" y="109"/>
                    <a:pt x="42" y="109"/>
                  </a:cubicBezTo>
                  <a:cubicBezTo>
                    <a:pt x="41" y="109"/>
                    <a:pt x="40" y="108"/>
                    <a:pt x="40" y="108"/>
                  </a:cubicBezTo>
                  <a:cubicBezTo>
                    <a:pt x="30" y="94"/>
                    <a:pt x="19" y="80"/>
                    <a:pt x="9" y="65"/>
                  </a:cubicBezTo>
                  <a:cubicBezTo>
                    <a:pt x="3" y="57"/>
                    <a:pt x="0" y="48"/>
                    <a:pt x="1" y="38"/>
                  </a:cubicBezTo>
                  <a:cubicBezTo>
                    <a:pt x="2" y="21"/>
                    <a:pt x="14" y="8"/>
                    <a:pt x="31" y="7"/>
                  </a:cubicBezTo>
                  <a:cubicBezTo>
                    <a:pt x="33" y="7"/>
                    <a:pt x="36" y="7"/>
                    <a:pt x="37" y="6"/>
                  </a:cubicBezTo>
                  <a:cubicBezTo>
                    <a:pt x="38" y="4"/>
                    <a:pt x="38" y="2"/>
                    <a:pt x="39" y="0"/>
                  </a:cubicBezTo>
                  <a:close/>
                </a:path>
              </a:pathLst>
            </a:custGeom>
            <a:grp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Calibri"/>
                <a:ea typeface="ＭＳ Ｐゴシック" charset="-128"/>
                <a:cs typeface="+mn-cs"/>
              </a:endParaRPr>
            </a:p>
          </p:txBody>
        </p:sp>
      </p:grpSp>
      <p:grpSp>
        <p:nvGrpSpPr>
          <p:cNvPr id="66" name="Group 7">
            <a:extLst>
              <a:ext uri="{FF2B5EF4-FFF2-40B4-BE49-F238E27FC236}">
                <a16:creationId xmlns:a16="http://schemas.microsoft.com/office/drawing/2014/main" id="{DDF824C9-90EC-C54C-DCC5-B40681F2E442}"/>
              </a:ext>
            </a:extLst>
          </p:cNvPr>
          <p:cNvGrpSpPr/>
          <p:nvPr/>
        </p:nvGrpSpPr>
        <p:grpSpPr bwMode="gray">
          <a:xfrm>
            <a:off x="2343375" y="1639186"/>
            <a:ext cx="215906" cy="187382"/>
            <a:chOff x="12188825" y="1438775"/>
            <a:chExt cx="984913" cy="1290348"/>
          </a:xfrm>
          <a:solidFill>
            <a:schemeClr val="accent4">
              <a:lumMod val="75000"/>
            </a:schemeClr>
          </a:solidFill>
        </p:grpSpPr>
        <p:sp>
          <p:nvSpPr>
            <p:cNvPr id="69" name="Rectangle 4">
              <a:extLst>
                <a:ext uri="{FF2B5EF4-FFF2-40B4-BE49-F238E27FC236}">
                  <a16:creationId xmlns:a16="http://schemas.microsoft.com/office/drawing/2014/main" id="{E6C81B31-A34B-FB4B-C2B4-B46D111F5263}"/>
                </a:ext>
              </a:extLst>
            </p:cNvPr>
            <p:cNvSpPr/>
            <p:nvPr/>
          </p:nvSpPr>
          <p:spPr bwMode="gray">
            <a:xfrm>
              <a:off x="12405309" y="2206362"/>
              <a:ext cx="551632" cy="410486"/>
            </a:xfrm>
            <a:prstGeom prst="rect">
              <a:avLst/>
            </a:prstGeom>
            <a:grp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FFFF"/>
                </a:solidFill>
                <a:effectLst/>
                <a:uLnTx/>
                <a:uFillTx/>
                <a:latin typeface="等线"/>
                <a:ea typeface="+mn-ea"/>
                <a:cs typeface="+mn-cs"/>
              </a:endParaRPr>
            </a:p>
          </p:txBody>
        </p:sp>
        <p:sp>
          <p:nvSpPr>
            <p:cNvPr id="70" name="object 55">
              <a:extLst>
                <a:ext uri="{FF2B5EF4-FFF2-40B4-BE49-F238E27FC236}">
                  <a16:creationId xmlns:a16="http://schemas.microsoft.com/office/drawing/2014/main" id="{827F1DA9-466B-035F-C4A0-CC11E11ABE72}"/>
                </a:ext>
              </a:extLst>
            </p:cNvPr>
            <p:cNvSpPr/>
            <p:nvPr/>
          </p:nvSpPr>
          <p:spPr bwMode="gray">
            <a:xfrm>
              <a:off x="12505351" y="1438775"/>
              <a:ext cx="349907" cy="499432"/>
            </a:xfrm>
            <a:custGeom>
              <a:avLst/>
              <a:gdLst/>
              <a:ahLst/>
              <a:cxnLst/>
              <a:rect l="l" t="t" r="r" b="b"/>
              <a:pathLst>
                <a:path w="384898" h="566023">
                  <a:moveTo>
                    <a:pt x="48354" y="438622"/>
                  </a:moveTo>
                  <a:lnTo>
                    <a:pt x="54917" y="461212"/>
                  </a:lnTo>
                  <a:lnTo>
                    <a:pt x="63016" y="480964"/>
                  </a:lnTo>
                  <a:lnTo>
                    <a:pt x="72393" y="498069"/>
                  </a:lnTo>
                  <a:lnTo>
                    <a:pt x="82788" y="512716"/>
                  </a:lnTo>
                  <a:lnTo>
                    <a:pt x="93944" y="525096"/>
                  </a:lnTo>
                  <a:lnTo>
                    <a:pt x="105602" y="535399"/>
                  </a:lnTo>
                  <a:lnTo>
                    <a:pt x="117503" y="543814"/>
                  </a:lnTo>
                  <a:lnTo>
                    <a:pt x="129388" y="550533"/>
                  </a:lnTo>
                  <a:lnTo>
                    <a:pt x="140999" y="555745"/>
                  </a:lnTo>
                  <a:lnTo>
                    <a:pt x="152076" y="559640"/>
                  </a:lnTo>
                  <a:lnTo>
                    <a:pt x="162363" y="562409"/>
                  </a:lnTo>
                  <a:lnTo>
                    <a:pt x="179525" y="565328"/>
                  </a:lnTo>
                  <a:lnTo>
                    <a:pt x="190418" y="566023"/>
                  </a:lnTo>
                  <a:lnTo>
                    <a:pt x="197836" y="565993"/>
                  </a:lnTo>
                  <a:lnTo>
                    <a:pt x="210190" y="564977"/>
                  </a:lnTo>
                  <a:lnTo>
                    <a:pt x="228273" y="561465"/>
                  </a:lnTo>
                  <a:lnTo>
                    <a:pt x="238833" y="558308"/>
                  </a:lnTo>
                  <a:lnTo>
                    <a:pt x="250067" y="553970"/>
                  </a:lnTo>
                  <a:lnTo>
                    <a:pt x="261725" y="548263"/>
                  </a:lnTo>
                  <a:lnTo>
                    <a:pt x="273554" y="541002"/>
                  </a:lnTo>
                  <a:lnTo>
                    <a:pt x="285301" y="532001"/>
                  </a:lnTo>
                  <a:lnTo>
                    <a:pt x="296715" y="521074"/>
                  </a:lnTo>
                  <a:lnTo>
                    <a:pt x="307543" y="508036"/>
                  </a:lnTo>
                  <a:lnTo>
                    <a:pt x="317532" y="492699"/>
                  </a:lnTo>
                  <a:lnTo>
                    <a:pt x="326431" y="474878"/>
                  </a:lnTo>
                  <a:lnTo>
                    <a:pt x="333987" y="454387"/>
                  </a:lnTo>
                  <a:lnTo>
                    <a:pt x="339947" y="431039"/>
                  </a:lnTo>
                  <a:lnTo>
                    <a:pt x="343509" y="409308"/>
                  </a:lnTo>
                  <a:lnTo>
                    <a:pt x="343966" y="408558"/>
                  </a:lnTo>
                  <a:lnTo>
                    <a:pt x="343966" y="380263"/>
                  </a:lnTo>
                  <a:lnTo>
                    <a:pt x="384898" y="345109"/>
                  </a:lnTo>
                  <a:lnTo>
                    <a:pt x="384898" y="192074"/>
                  </a:lnTo>
                  <a:lnTo>
                    <a:pt x="384104" y="179332"/>
                  </a:lnTo>
                  <a:lnTo>
                    <a:pt x="382016" y="166620"/>
                  </a:lnTo>
                  <a:lnTo>
                    <a:pt x="378689" y="154025"/>
                  </a:lnTo>
                  <a:lnTo>
                    <a:pt x="374177" y="141633"/>
                  </a:lnTo>
                  <a:lnTo>
                    <a:pt x="368532" y="129530"/>
                  </a:lnTo>
                  <a:lnTo>
                    <a:pt x="361810" y="117802"/>
                  </a:lnTo>
                  <a:lnTo>
                    <a:pt x="354063" y="106535"/>
                  </a:lnTo>
                  <a:lnTo>
                    <a:pt x="345346" y="95814"/>
                  </a:lnTo>
                  <a:lnTo>
                    <a:pt x="335712" y="85727"/>
                  </a:lnTo>
                  <a:lnTo>
                    <a:pt x="325215" y="76359"/>
                  </a:lnTo>
                  <a:lnTo>
                    <a:pt x="313908" y="67796"/>
                  </a:lnTo>
                  <a:lnTo>
                    <a:pt x="301847" y="60123"/>
                  </a:lnTo>
                  <a:lnTo>
                    <a:pt x="289083" y="53428"/>
                  </a:lnTo>
                  <a:lnTo>
                    <a:pt x="275671" y="47796"/>
                  </a:lnTo>
                  <a:lnTo>
                    <a:pt x="261666" y="43313"/>
                  </a:lnTo>
                  <a:lnTo>
                    <a:pt x="247119" y="40065"/>
                  </a:lnTo>
                  <a:lnTo>
                    <a:pt x="232086" y="38139"/>
                  </a:lnTo>
                  <a:lnTo>
                    <a:pt x="218859" y="37604"/>
                  </a:lnTo>
                  <a:lnTo>
                    <a:pt x="209397" y="37604"/>
                  </a:lnTo>
                  <a:lnTo>
                    <a:pt x="205511" y="33566"/>
                  </a:lnTo>
                  <a:lnTo>
                    <a:pt x="205828" y="24866"/>
                  </a:lnTo>
                  <a:lnTo>
                    <a:pt x="205828" y="0"/>
                  </a:lnTo>
                  <a:lnTo>
                    <a:pt x="176307" y="2616"/>
                  </a:lnTo>
                  <a:lnTo>
                    <a:pt x="149753" y="7378"/>
                  </a:lnTo>
                  <a:lnTo>
                    <a:pt x="126008" y="14040"/>
                  </a:lnTo>
                  <a:lnTo>
                    <a:pt x="104916" y="22355"/>
                  </a:lnTo>
                  <a:lnTo>
                    <a:pt x="86319" y="32077"/>
                  </a:lnTo>
                  <a:lnTo>
                    <a:pt x="70061" y="42958"/>
                  </a:lnTo>
                  <a:lnTo>
                    <a:pt x="55984" y="54752"/>
                  </a:lnTo>
                  <a:lnTo>
                    <a:pt x="43932" y="67213"/>
                  </a:lnTo>
                  <a:lnTo>
                    <a:pt x="33746" y="80095"/>
                  </a:lnTo>
                  <a:lnTo>
                    <a:pt x="25271" y="93149"/>
                  </a:lnTo>
                  <a:lnTo>
                    <a:pt x="18348" y="106131"/>
                  </a:lnTo>
                  <a:lnTo>
                    <a:pt x="12821" y="118793"/>
                  </a:lnTo>
                  <a:lnTo>
                    <a:pt x="8533" y="130889"/>
                  </a:lnTo>
                  <a:lnTo>
                    <a:pt x="3044" y="152395"/>
                  </a:lnTo>
                  <a:lnTo>
                    <a:pt x="624" y="168678"/>
                  </a:lnTo>
                  <a:lnTo>
                    <a:pt x="0" y="342823"/>
                  </a:lnTo>
                  <a:lnTo>
                    <a:pt x="43586" y="380263"/>
                  </a:lnTo>
                  <a:lnTo>
                    <a:pt x="43586" y="413003"/>
                  </a:lnTo>
                  <a:lnTo>
                    <a:pt x="48354" y="438622"/>
                  </a:lnTo>
                  <a:close/>
                </a:path>
              </a:pathLst>
            </a:custGeom>
            <a:grpFill/>
          </p:spPr>
          <p:txBody>
            <a:bodyPr wrap="square" lIns="0" tIns="45720" rIns="0" bIns="4572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dirty="0">
                <a:ln>
                  <a:noFill/>
                </a:ln>
                <a:solidFill>
                  <a:srgbClr val="5F5F5F"/>
                </a:solidFill>
                <a:effectLst/>
                <a:uLnTx/>
                <a:uFillTx/>
                <a:latin typeface="等线"/>
                <a:ea typeface="+mn-ea"/>
                <a:cs typeface="+mn-cs"/>
              </a:endParaRPr>
            </a:p>
          </p:txBody>
        </p:sp>
        <p:sp>
          <p:nvSpPr>
            <p:cNvPr id="72" name="object 56">
              <a:extLst>
                <a:ext uri="{FF2B5EF4-FFF2-40B4-BE49-F238E27FC236}">
                  <a16:creationId xmlns:a16="http://schemas.microsoft.com/office/drawing/2014/main" id="{A5BEE43C-136D-DB7A-6D3D-2EB28B7E1848}"/>
                </a:ext>
              </a:extLst>
            </p:cNvPr>
            <p:cNvSpPr/>
            <p:nvPr/>
          </p:nvSpPr>
          <p:spPr bwMode="gray">
            <a:xfrm>
              <a:off x="12567704" y="2677314"/>
              <a:ext cx="225275" cy="51805"/>
            </a:xfrm>
            <a:custGeom>
              <a:avLst/>
              <a:gdLst/>
              <a:ahLst/>
              <a:cxnLst/>
              <a:rect l="l" t="t" r="r" b="b"/>
              <a:pathLst>
                <a:path w="247802" h="58712">
                  <a:moveTo>
                    <a:pt x="228206" y="0"/>
                  </a:moveTo>
                  <a:lnTo>
                    <a:pt x="19570" y="0"/>
                  </a:lnTo>
                  <a:lnTo>
                    <a:pt x="0" y="58712"/>
                  </a:lnTo>
                  <a:lnTo>
                    <a:pt x="247802" y="58712"/>
                  </a:lnTo>
                  <a:lnTo>
                    <a:pt x="228206" y="0"/>
                  </a:lnTo>
                  <a:close/>
                </a:path>
              </a:pathLst>
            </a:custGeom>
            <a:grpFill/>
          </p:spPr>
          <p:txBody>
            <a:bodyPr wrap="square" lIns="0" tIns="45720" rIns="0" bIns="4572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dirty="0">
                <a:ln>
                  <a:noFill/>
                </a:ln>
                <a:solidFill>
                  <a:srgbClr val="5F5F5F"/>
                </a:solidFill>
                <a:effectLst/>
                <a:uLnTx/>
                <a:uFillTx/>
                <a:latin typeface="等线"/>
                <a:ea typeface="+mn-ea"/>
                <a:cs typeface="+mn-cs"/>
              </a:endParaRPr>
            </a:p>
          </p:txBody>
        </p:sp>
        <p:sp>
          <p:nvSpPr>
            <p:cNvPr id="73" name="object 57">
              <a:extLst>
                <a:ext uri="{FF2B5EF4-FFF2-40B4-BE49-F238E27FC236}">
                  <a16:creationId xmlns:a16="http://schemas.microsoft.com/office/drawing/2014/main" id="{4E067E4C-2E73-0872-575A-44AD77784DA2}"/>
                </a:ext>
              </a:extLst>
            </p:cNvPr>
            <p:cNvSpPr/>
            <p:nvPr/>
          </p:nvSpPr>
          <p:spPr bwMode="gray">
            <a:xfrm>
              <a:off x="12188825" y="1961632"/>
              <a:ext cx="984913" cy="767491"/>
            </a:xfrm>
            <a:custGeom>
              <a:avLst/>
              <a:gdLst/>
              <a:ahLst/>
              <a:cxnLst/>
              <a:rect l="l" t="t" r="r" b="b"/>
              <a:pathLst>
                <a:path w="1083404" h="869823">
                  <a:moveTo>
                    <a:pt x="1077963" y="716356"/>
                  </a:moveTo>
                  <a:lnTo>
                    <a:pt x="1029411" y="195160"/>
                  </a:lnTo>
                  <a:lnTo>
                    <a:pt x="1028157" y="181086"/>
                  </a:lnTo>
                  <a:lnTo>
                    <a:pt x="1024545" y="167845"/>
                  </a:lnTo>
                  <a:lnTo>
                    <a:pt x="1018795" y="155642"/>
                  </a:lnTo>
                  <a:lnTo>
                    <a:pt x="1011127" y="144684"/>
                  </a:lnTo>
                  <a:lnTo>
                    <a:pt x="1001763" y="135175"/>
                  </a:lnTo>
                  <a:lnTo>
                    <a:pt x="990923" y="127320"/>
                  </a:lnTo>
                  <a:lnTo>
                    <a:pt x="978829" y="121325"/>
                  </a:lnTo>
                  <a:lnTo>
                    <a:pt x="973772" y="119519"/>
                  </a:lnTo>
                  <a:lnTo>
                    <a:pt x="699681" y="0"/>
                  </a:lnTo>
                  <a:lnTo>
                    <a:pt x="540359" y="136347"/>
                  </a:lnTo>
                  <a:lnTo>
                    <a:pt x="377342" y="1828"/>
                  </a:lnTo>
                  <a:lnTo>
                    <a:pt x="95757" y="124371"/>
                  </a:lnTo>
                  <a:lnTo>
                    <a:pt x="74801" y="139776"/>
                  </a:lnTo>
                  <a:lnTo>
                    <a:pt x="59861" y="161046"/>
                  </a:lnTo>
                  <a:lnTo>
                    <a:pt x="2933" y="716356"/>
                  </a:lnTo>
                  <a:lnTo>
                    <a:pt x="1549" y="729724"/>
                  </a:lnTo>
                  <a:lnTo>
                    <a:pt x="201" y="741797"/>
                  </a:lnTo>
                  <a:lnTo>
                    <a:pt x="0" y="743369"/>
                  </a:lnTo>
                  <a:lnTo>
                    <a:pt x="122" y="758584"/>
                  </a:lnTo>
                  <a:lnTo>
                    <a:pt x="3241" y="774638"/>
                  </a:lnTo>
                  <a:lnTo>
                    <a:pt x="7948" y="789799"/>
                  </a:lnTo>
                  <a:lnTo>
                    <a:pt x="12831" y="802334"/>
                  </a:lnTo>
                  <a:lnTo>
                    <a:pt x="16480" y="810510"/>
                  </a:lnTo>
                  <a:lnTo>
                    <a:pt x="17564" y="812749"/>
                  </a:lnTo>
                  <a:lnTo>
                    <a:pt x="42671" y="869823"/>
                  </a:lnTo>
                  <a:lnTo>
                    <a:pt x="43764" y="869823"/>
                  </a:lnTo>
                  <a:lnTo>
                    <a:pt x="165087" y="748499"/>
                  </a:lnTo>
                  <a:lnTo>
                    <a:pt x="165087" y="216408"/>
                  </a:lnTo>
                  <a:lnTo>
                    <a:pt x="916279" y="216408"/>
                  </a:lnTo>
                  <a:lnTo>
                    <a:pt x="916279" y="748499"/>
                  </a:lnTo>
                  <a:lnTo>
                    <a:pt x="1037310" y="869556"/>
                  </a:lnTo>
                  <a:lnTo>
                    <a:pt x="1061491" y="822655"/>
                  </a:lnTo>
                  <a:lnTo>
                    <a:pt x="1071156" y="806521"/>
                  </a:lnTo>
                  <a:lnTo>
                    <a:pt x="1077734" y="794499"/>
                  </a:lnTo>
                  <a:lnTo>
                    <a:pt x="1081670" y="784868"/>
                  </a:lnTo>
                  <a:lnTo>
                    <a:pt x="1083404" y="775909"/>
                  </a:lnTo>
                  <a:lnTo>
                    <a:pt x="1083381" y="765900"/>
                  </a:lnTo>
                  <a:lnTo>
                    <a:pt x="1082043" y="753124"/>
                  </a:lnTo>
                  <a:lnTo>
                    <a:pt x="1081163" y="746264"/>
                  </a:lnTo>
                  <a:lnTo>
                    <a:pt x="1079794" y="734354"/>
                  </a:lnTo>
                  <a:lnTo>
                    <a:pt x="1078476" y="721376"/>
                  </a:lnTo>
                  <a:lnTo>
                    <a:pt x="1077963" y="716356"/>
                  </a:lnTo>
                  <a:close/>
                </a:path>
              </a:pathLst>
            </a:custGeom>
            <a:grpFill/>
          </p:spPr>
          <p:txBody>
            <a:bodyPr wrap="square" lIns="0" tIns="45720" rIns="0" bIns="4572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dirty="0">
                <a:ln>
                  <a:noFill/>
                </a:ln>
                <a:solidFill>
                  <a:srgbClr val="5F5F5F"/>
                </a:solidFill>
                <a:effectLst/>
                <a:uLnTx/>
                <a:uFillTx/>
                <a:latin typeface="等线"/>
                <a:ea typeface="+mn-ea"/>
                <a:cs typeface="+mn-cs"/>
              </a:endParaRPr>
            </a:p>
          </p:txBody>
        </p:sp>
        <p:grpSp>
          <p:nvGrpSpPr>
            <p:cNvPr id="75" name="Group 6">
              <a:extLst>
                <a:ext uri="{FF2B5EF4-FFF2-40B4-BE49-F238E27FC236}">
                  <a16:creationId xmlns:a16="http://schemas.microsoft.com/office/drawing/2014/main" id="{78A109EF-D281-C970-3A9E-0BF8BCE2A36C}"/>
                </a:ext>
              </a:extLst>
            </p:cNvPr>
            <p:cNvGrpSpPr/>
            <p:nvPr/>
          </p:nvGrpSpPr>
          <p:grpSpPr bwMode="gray">
            <a:xfrm>
              <a:off x="12521568" y="2258509"/>
              <a:ext cx="319112" cy="306192"/>
              <a:chOff x="12073367" y="3412164"/>
              <a:chExt cx="1333226" cy="1279246"/>
            </a:xfrm>
            <a:grpFill/>
          </p:grpSpPr>
          <p:sp>
            <p:nvSpPr>
              <p:cNvPr id="76" name="Freeform 322">
                <a:extLst>
                  <a:ext uri="{FF2B5EF4-FFF2-40B4-BE49-F238E27FC236}">
                    <a16:creationId xmlns:a16="http://schemas.microsoft.com/office/drawing/2014/main" id="{EBEDC7A5-5C23-186C-F4D5-338125206B28}"/>
                  </a:ext>
                </a:extLst>
              </p:cNvPr>
              <p:cNvSpPr>
                <a:spLocks/>
              </p:cNvSpPr>
              <p:nvPr/>
            </p:nvSpPr>
            <p:spPr bwMode="gray">
              <a:xfrm>
                <a:off x="12726375" y="4031210"/>
                <a:ext cx="680218" cy="660200"/>
              </a:xfrm>
              <a:custGeom>
                <a:avLst/>
                <a:gdLst/>
                <a:ahLst/>
                <a:cxnLst>
                  <a:cxn ang="0">
                    <a:pos x="68" y="150"/>
                  </a:cxn>
                  <a:cxn ang="0">
                    <a:pos x="61" y="134"/>
                  </a:cxn>
                  <a:cxn ang="0">
                    <a:pos x="47" y="127"/>
                  </a:cxn>
                  <a:cxn ang="0">
                    <a:pos x="30" y="134"/>
                  </a:cxn>
                  <a:cxn ang="0">
                    <a:pos x="17" y="123"/>
                  </a:cxn>
                  <a:cxn ang="0">
                    <a:pos x="23" y="107"/>
                  </a:cxn>
                  <a:cxn ang="0">
                    <a:pos x="18" y="92"/>
                  </a:cxn>
                  <a:cxn ang="0">
                    <a:pos x="2" y="85"/>
                  </a:cxn>
                  <a:cxn ang="0">
                    <a:pos x="0" y="69"/>
                  </a:cxn>
                  <a:cxn ang="0">
                    <a:pos x="16" y="61"/>
                  </a:cxn>
                  <a:cxn ang="0">
                    <a:pos x="22" y="48"/>
                  </a:cxn>
                  <a:cxn ang="0">
                    <a:pos x="16" y="31"/>
                  </a:cxn>
                  <a:cxn ang="0">
                    <a:pos x="26" y="18"/>
                  </a:cxn>
                  <a:cxn ang="0">
                    <a:pos x="43" y="24"/>
                  </a:cxn>
                  <a:cxn ang="0">
                    <a:pos x="57" y="19"/>
                  </a:cxn>
                  <a:cxn ang="0">
                    <a:pos x="64" y="2"/>
                  </a:cxn>
                  <a:cxn ang="0">
                    <a:pos x="81" y="0"/>
                  </a:cxn>
                  <a:cxn ang="0">
                    <a:pos x="88" y="17"/>
                  </a:cxn>
                  <a:cxn ang="0">
                    <a:pos x="102" y="23"/>
                  </a:cxn>
                  <a:cxn ang="0">
                    <a:pos x="119" y="16"/>
                  </a:cxn>
                  <a:cxn ang="0">
                    <a:pos x="132" y="27"/>
                  </a:cxn>
                  <a:cxn ang="0">
                    <a:pos x="126" y="43"/>
                  </a:cxn>
                  <a:cxn ang="0">
                    <a:pos x="131" y="58"/>
                  </a:cxn>
                  <a:cxn ang="0">
                    <a:pos x="147" y="65"/>
                  </a:cxn>
                  <a:cxn ang="0">
                    <a:pos x="149" y="82"/>
                  </a:cxn>
                  <a:cxn ang="0">
                    <a:pos x="133" y="89"/>
                  </a:cxn>
                  <a:cxn ang="0">
                    <a:pos x="126" y="103"/>
                  </a:cxn>
                  <a:cxn ang="0">
                    <a:pos x="133" y="119"/>
                  </a:cxn>
                  <a:cxn ang="0">
                    <a:pos x="123" y="133"/>
                  </a:cxn>
                  <a:cxn ang="0">
                    <a:pos x="106" y="126"/>
                  </a:cxn>
                  <a:cxn ang="0">
                    <a:pos x="92" y="131"/>
                  </a:cxn>
                  <a:cxn ang="0">
                    <a:pos x="84" y="150"/>
                  </a:cxn>
                </a:cxnLst>
                <a:rect l="0" t="0" r="r" b="b"/>
                <a:pathLst>
                  <a:path w="149" h="150">
                    <a:moveTo>
                      <a:pt x="84" y="150"/>
                    </a:moveTo>
                    <a:cubicBezTo>
                      <a:pt x="79" y="150"/>
                      <a:pt x="73" y="150"/>
                      <a:pt x="68" y="150"/>
                    </a:cubicBezTo>
                    <a:cubicBezTo>
                      <a:pt x="67" y="150"/>
                      <a:pt x="66" y="149"/>
                      <a:pt x="66" y="148"/>
                    </a:cubicBezTo>
                    <a:cubicBezTo>
                      <a:pt x="64" y="143"/>
                      <a:pt x="62" y="139"/>
                      <a:pt x="61" y="134"/>
                    </a:cubicBezTo>
                    <a:cubicBezTo>
                      <a:pt x="60" y="133"/>
                      <a:pt x="60" y="132"/>
                      <a:pt x="59" y="132"/>
                    </a:cubicBezTo>
                    <a:cubicBezTo>
                      <a:pt x="55" y="130"/>
                      <a:pt x="51" y="129"/>
                      <a:pt x="47" y="127"/>
                    </a:cubicBezTo>
                    <a:cubicBezTo>
                      <a:pt x="46" y="127"/>
                      <a:pt x="45" y="127"/>
                      <a:pt x="44" y="127"/>
                    </a:cubicBezTo>
                    <a:cubicBezTo>
                      <a:pt x="40" y="129"/>
                      <a:pt x="35" y="132"/>
                      <a:pt x="30" y="134"/>
                    </a:cubicBezTo>
                    <a:cubicBezTo>
                      <a:pt x="29" y="134"/>
                      <a:pt x="28" y="135"/>
                      <a:pt x="28" y="134"/>
                    </a:cubicBezTo>
                    <a:cubicBezTo>
                      <a:pt x="24" y="130"/>
                      <a:pt x="20" y="127"/>
                      <a:pt x="17" y="123"/>
                    </a:cubicBezTo>
                    <a:cubicBezTo>
                      <a:pt x="17" y="123"/>
                      <a:pt x="16" y="122"/>
                      <a:pt x="17" y="121"/>
                    </a:cubicBezTo>
                    <a:cubicBezTo>
                      <a:pt x="19" y="116"/>
                      <a:pt x="21" y="111"/>
                      <a:pt x="23" y="107"/>
                    </a:cubicBezTo>
                    <a:cubicBezTo>
                      <a:pt x="24" y="106"/>
                      <a:pt x="23" y="105"/>
                      <a:pt x="23" y="104"/>
                    </a:cubicBezTo>
                    <a:cubicBezTo>
                      <a:pt x="22" y="100"/>
                      <a:pt x="20" y="96"/>
                      <a:pt x="18" y="92"/>
                    </a:cubicBezTo>
                    <a:cubicBezTo>
                      <a:pt x="18" y="91"/>
                      <a:pt x="17" y="91"/>
                      <a:pt x="16" y="90"/>
                    </a:cubicBezTo>
                    <a:cubicBezTo>
                      <a:pt x="11" y="89"/>
                      <a:pt x="6" y="87"/>
                      <a:pt x="2" y="85"/>
                    </a:cubicBezTo>
                    <a:cubicBezTo>
                      <a:pt x="1" y="85"/>
                      <a:pt x="0" y="84"/>
                      <a:pt x="0" y="84"/>
                    </a:cubicBezTo>
                    <a:cubicBezTo>
                      <a:pt x="0" y="79"/>
                      <a:pt x="0" y="74"/>
                      <a:pt x="0" y="69"/>
                    </a:cubicBezTo>
                    <a:cubicBezTo>
                      <a:pt x="0" y="67"/>
                      <a:pt x="0" y="67"/>
                      <a:pt x="1" y="67"/>
                    </a:cubicBezTo>
                    <a:cubicBezTo>
                      <a:pt x="6" y="65"/>
                      <a:pt x="11" y="63"/>
                      <a:pt x="16" y="61"/>
                    </a:cubicBezTo>
                    <a:cubicBezTo>
                      <a:pt x="17" y="61"/>
                      <a:pt x="17" y="60"/>
                      <a:pt x="18" y="59"/>
                    </a:cubicBezTo>
                    <a:cubicBezTo>
                      <a:pt x="19" y="55"/>
                      <a:pt x="21" y="52"/>
                      <a:pt x="22" y="48"/>
                    </a:cubicBezTo>
                    <a:cubicBezTo>
                      <a:pt x="23" y="47"/>
                      <a:pt x="23" y="46"/>
                      <a:pt x="22" y="44"/>
                    </a:cubicBezTo>
                    <a:cubicBezTo>
                      <a:pt x="20" y="40"/>
                      <a:pt x="18" y="35"/>
                      <a:pt x="16" y="31"/>
                    </a:cubicBezTo>
                    <a:cubicBezTo>
                      <a:pt x="15" y="30"/>
                      <a:pt x="15" y="29"/>
                      <a:pt x="16" y="28"/>
                    </a:cubicBezTo>
                    <a:cubicBezTo>
                      <a:pt x="19" y="25"/>
                      <a:pt x="23" y="21"/>
                      <a:pt x="26" y="18"/>
                    </a:cubicBezTo>
                    <a:cubicBezTo>
                      <a:pt x="27" y="17"/>
                      <a:pt x="28" y="17"/>
                      <a:pt x="29" y="17"/>
                    </a:cubicBezTo>
                    <a:cubicBezTo>
                      <a:pt x="34" y="20"/>
                      <a:pt x="38" y="22"/>
                      <a:pt x="43" y="24"/>
                    </a:cubicBezTo>
                    <a:cubicBezTo>
                      <a:pt x="44" y="24"/>
                      <a:pt x="45" y="24"/>
                      <a:pt x="46" y="24"/>
                    </a:cubicBezTo>
                    <a:cubicBezTo>
                      <a:pt x="49" y="22"/>
                      <a:pt x="53" y="21"/>
                      <a:pt x="57" y="19"/>
                    </a:cubicBezTo>
                    <a:cubicBezTo>
                      <a:pt x="58" y="19"/>
                      <a:pt x="59" y="18"/>
                      <a:pt x="59" y="17"/>
                    </a:cubicBezTo>
                    <a:cubicBezTo>
                      <a:pt x="61" y="12"/>
                      <a:pt x="63" y="7"/>
                      <a:pt x="64" y="2"/>
                    </a:cubicBezTo>
                    <a:cubicBezTo>
                      <a:pt x="65" y="1"/>
                      <a:pt x="65" y="1"/>
                      <a:pt x="66" y="1"/>
                    </a:cubicBezTo>
                    <a:cubicBezTo>
                      <a:pt x="71" y="1"/>
                      <a:pt x="76" y="1"/>
                      <a:pt x="81" y="0"/>
                    </a:cubicBezTo>
                    <a:cubicBezTo>
                      <a:pt x="82" y="0"/>
                      <a:pt x="83" y="1"/>
                      <a:pt x="83" y="2"/>
                    </a:cubicBezTo>
                    <a:cubicBezTo>
                      <a:pt x="85" y="7"/>
                      <a:pt x="87" y="12"/>
                      <a:pt x="88" y="17"/>
                    </a:cubicBezTo>
                    <a:cubicBezTo>
                      <a:pt x="89" y="18"/>
                      <a:pt x="89" y="18"/>
                      <a:pt x="90" y="19"/>
                    </a:cubicBezTo>
                    <a:cubicBezTo>
                      <a:pt x="94" y="20"/>
                      <a:pt x="98" y="22"/>
                      <a:pt x="102" y="23"/>
                    </a:cubicBezTo>
                    <a:cubicBezTo>
                      <a:pt x="103" y="23"/>
                      <a:pt x="104" y="24"/>
                      <a:pt x="105" y="23"/>
                    </a:cubicBezTo>
                    <a:cubicBezTo>
                      <a:pt x="109" y="21"/>
                      <a:pt x="114" y="19"/>
                      <a:pt x="119" y="16"/>
                    </a:cubicBezTo>
                    <a:cubicBezTo>
                      <a:pt x="120" y="16"/>
                      <a:pt x="120" y="16"/>
                      <a:pt x="121" y="17"/>
                    </a:cubicBezTo>
                    <a:cubicBezTo>
                      <a:pt x="125" y="20"/>
                      <a:pt x="128" y="23"/>
                      <a:pt x="132" y="27"/>
                    </a:cubicBezTo>
                    <a:cubicBezTo>
                      <a:pt x="133" y="28"/>
                      <a:pt x="133" y="28"/>
                      <a:pt x="132" y="29"/>
                    </a:cubicBezTo>
                    <a:cubicBezTo>
                      <a:pt x="130" y="34"/>
                      <a:pt x="128" y="39"/>
                      <a:pt x="126" y="43"/>
                    </a:cubicBezTo>
                    <a:cubicBezTo>
                      <a:pt x="125" y="44"/>
                      <a:pt x="125" y="45"/>
                      <a:pt x="126" y="46"/>
                    </a:cubicBezTo>
                    <a:cubicBezTo>
                      <a:pt x="128" y="50"/>
                      <a:pt x="129" y="54"/>
                      <a:pt x="131" y="58"/>
                    </a:cubicBezTo>
                    <a:cubicBezTo>
                      <a:pt x="131" y="59"/>
                      <a:pt x="132" y="60"/>
                      <a:pt x="133" y="60"/>
                    </a:cubicBezTo>
                    <a:cubicBezTo>
                      <a:pt x="138" y="62"/>
                      <a:pt x="142" y="63"/>
                      <a:pt x="147" y="65"/>
                    </a:cubicBezTo>
                    <a:cubicBezTo>
                      <a:pt x="148" y="65"/>
                      <a:pt x="149" y="66"/>
                      <a:pt x="149" y="67"/>
                    </a:cubicBezTo>
                    <a:cubicBezTo>
                      <a:pt x="149" y="72"/>
                      <a:pt x="149" y="77"/>
                      <a:pt x="149" y="82"/>
                    </a:cubicBezTo>
                    <a:cubicBezTo>
                      <a:pt x="149" y="83"/>
                      <a:pt x="149" y="83"/>
                      <a:pt x="148" y="84"/>
                    </a:cubicBezTo>
                    <a:cubicBezTo>
                      <a:pt x="143" y="85"/>
                      <a:pt x="138" y="87"/>
                      <a:pt x="133" y="89"/>
                    </a:cubicBezTo>
                    <a:cubicBezTo>
                      <a:pt x="132" y="89"/>
                      <a:pt x="131" y="90"/>
                      <a:pt x="131" y="91"/>
                    </a:cubicBezTo>
                    <a:cubicBezTo>
                      <a:pt x="130" y="95"/>
                      <a:pt x="128" y="99"/>
                      <a:pt x="126" y="103"/>
                    </a:cubicBezTo>
                    <a:cubicBezTo>
                      <a:pt x="126" y="104"/>
                      <a:pt x="126" y="105"/>
                      <a:pt x="126" y="105"/>
                    </a:cubicBezTo>
                    <a:cubicBezTo>
                      <a:pt x="129" y="110"/>
                      <a:pt x="131" y="115"/>
                      <a:pt x="133" y="119"/>
                    </a:cubicBezTo>
                    <a:cubicBezTo>
                      <a:pt x="134" y="120"/>
                      <a:pt x="134" y="121"/>
                      <a:pt x="133" y="122"/>
                    </a:cubicBezTo>
                    <a:cubicBezTo>
                      <a:pt x="130" y="125"/>
                      <a:pt x="126" y="129"/>
                      <a:pt x="123" y="133"/>
                    </a:cubicBezTo>
                    <a:cubicBezTo>
                      <a:pt x="122" y="133"/>
                      <a:pt x="121" y="133"/>
                      <a:pt x="120" y="133"/>
                    </a:cubicBezTo>
                    <a:cubicBezTo>
                      <a:pt x="116" y="131"/>
                      <a:pt x="111" y="129"/>
                      <a:pt x="106" y="126"/>
                    </a:cubicBezTo>
                    <a:cubicBezTo>
                      <a:pt x="105" y="126"/>
                      <a:pt x="104" y="126"/>
                      <a:pt x="103" y="127"/>
                    </a:cubicBezTo>
                    <a:cubicBezTo>
                      <a:pt x="99" y="128"/>
                      <a:pt x="95" y="130"/>
                      <a:pt x="92" y="131"/>
                    </a:cubicBezTo>
                    <a:cubicBezTo>
                      <a:pt x="91" y="132"/>
                      <a:pt x="90" y="132"/>
                      <a:pt x="90" y="133"/>
                    </a:cubicBezTo>
                    <a:cubicBezTo>
                      <a:pt x="88" y="139"/>
                      <a:pt x="86" y="144"/>
                      <a:pt x="84" y="15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5F5F5F"/>
                  </a:solidFill>
                  <a:effectLst/>
                  <a:uLnTx/>
                  <a:uFillTx/>
                  <a:latin typeface="等线"/>
                  <a:ea typeface="+mn-ea"/>
                  <a:cs typeface="+mn-cs"/>
                </a:endParaRPr>
              </a:p>
            </p:txBody>
          </p:sp>
          <p:sp>
            <p:nvSpPr>
              <p:cNvPr id="78" name="Freeform 322">
                <a:extLst>
                  <a:ext uri="{FF2B5EF4-FFF2-40B4-BE49-F238E27FC236}">
                    <a16:creationId xmlns:a16="http://schemas.microsoft.com/office/drawing/2014/main" id="{108371DF-EF08-156A-A26B-7FD3686EE0BF}"/>
                  </a:ext>
                </a:extLst>
              </p:cNvPr>
              <p:cNvSpPr>
                <a:spLocks/>
              </p:cNvSpPr>
              <p:nvPr/>
            </p:nvSpPr>
            <p:spPr bwMode="gray">
              <a:xfrm rot="20082068">
                <a:off x="12073367" y="3412164"/>
                <a:ext cx="880306" cy="854400"/>
              </a:xfrm>
              <a:custGeom>
                <a:avLst/>
                <a:gdLst/>
                <a:ahLst/>
                <a:cxnLst>
                  <a:cxn ang="0">
                    <a:pos x="68" y="150"/>
                  </a:cxn>
                  <a:cxn ang="0">
                    <a:pos x="61" y="134"/>
                  </a:cxn>
                  <a:cxn ang="0">
                    <a:pos x="47" y="127"/>
                  </a:cxn>
                  <a:cxn ang="0">
                    <a:pos x="30" y="134"/>
                  </a:cxn>
                  <a:cxn ang="0">
                    <a:pos x="17" y="123"/>
                  </a:cxn>
                  <a:cxn ang="0">
                    <a:pos x="23" y="107"/>
                  </a:cxn>
                  <a:cxn ang="0">
                    <a:pos x="18" y="92"/>
                  </a:cxn>
                  <a:cxn ang="0">
                    <a:pos x="2" y="85"/>
                  </a:cxn>
                  <a:cxn ang="0">
                    <a:pos x="0" y="69"/>
                  </a:cxn>
                  <a:cxn ang="0">
                    <a:pos x="16" y="61"/>
                  </a:cxn>
                  <a:cxn ang="0">
                    <a:pos x="22" y="48"/>
                  </a:cxn>
                  <a:cxn ang="0">
                    <a:pos x="16" y="31"/>
                  </a:cxn>
                  <a:cxn ang="0">
                    <a:pos x="26" y="18"/>
                  </a:cxn>
                  <a:cxn ang="0">
                    <a:pos x="43" y="24"/>
                  </a:cxn>
                  <a:cxn ang="0">
                    <a:pos x="57" y="19"/>
                  </a:cxn>
                  <a:cxn ang="0">
                    <a:pos x="64" y="2"/>
                  </a:cxn>
                  <a:cxn ang="0">
                    <a:pos x="81" y="0"/>
                  </a:cxn>
                  <a:cxn ang="0">
                    <a:pos x="88" y="17"/>
                  </a:cxn>
                  <a:cxn ang="0">
                    <a:pos x="102" y="23"/>
                  </a:cxn>
                  <a:cxn ang="0">
                    <a:pos x="119" y="16"/>
                  </a:cxn>
                  <a:cxn ang="0">
                    <a:pos x="132" y="27"/>
                  </a:cxn>
                  <a:cxn ang="0">
                    <a:pos x="126" y="43"/>
                  </a:cxn>
                  <a:cxn ang="0">
                    <a:pos x="131" y="58"/>
                  </a:cxn>
                  <a:cxn ang="0">
                    <a:pos x="147" y="65"/>
                  </a:cxn>
                  <a:cxn ang="0">
                    <a:pos x="149" y="82"/>
                  </a:cxn>
                  <a:cxn ang="0">
                    <a:pos x="133" y="89"/>
                  </a:cxn>
                  <a:cxn ang="0">
                    <a:pos x="126" y="103"/>
                  </a:cxn>
                  <a:cxn ang="0">
                    <a:pos x="133" y="119"/>
                  </a:cxn>
                  <a:cxn ang="0">
                    <a:pos x="123" y="133"/>
                  </a:cxn>
                  <a:cxn ang="0">
                    <a:pos x="106" y="126"/>
                  </a:cxn>
                  <a:cxn ang="0">
                    <a:pos x="92" y="131"/>
                  </a:cxn>
                  <a:cxn ang="0">
                    <a:pos x="84" y="150"/>
                  </a:cxn>
                </a:cxnLst>
                <a:rect l="0" t="0" r="r" b="b"/>
                <a:pathLst>
                  <a:path w="149" h="150">
                    <a:moveTo>
                      <a:pt x="84" y="150"/>
                    </a:moveTo>
                    <a:cubicBezTo>
                      <a:pt x="79" y="150"/>
                      <a:pt x="73" y="150"/>
                      <a:pt x="68" y="150"/>
                    </a:cubicBezTo>
                    <a:cubicBezTo>
                      <a:pt x="67" y="150"/>
                      <a:pt x="66" y="149"/>
                      <a:pt x="66" y="148"/>
                    </a:cubicBezTo>
                    <a:cubicBezTo>
                      <a:pt x="64" y="143"/>
                      <a:pt x="62" y="139"/>
                      <a:pt x="61" y="134"/>
                    </a:cubicBezTo>
                    <a:cubicBezTo>
                      <a:pt x="60" y="133"/>
                      <a:pt x="60" y="132"/>
                      <a:pt x="59" y="132"/>
                    </a:cubicBezTo>
                    <a:cubicBezTo>
                      <a:pt x="55" y="130"/>
                      <a:pt x="51" y="129"/>
                      <a:pt x="47" y="127"/>
                    </a:cubicBezTo>
                    <a:cubicBezTo>
                      <a:pt x="46" y="127"/>
                      <a:pt x="45" y="127"/>
                      <a:pt x="44" y="127"/>
                    </a:cubicBezTo>
                    <a:cubicBezTo>
                      <a:pt x="40" y="129"/>
                      <a:pt x="35" y="132"/>
                      <a:pt x="30" y="134"/>
                    </a:cubicBezTo>
                    <a:cubicBezTo>
                      <a:pt x="29" y="134"/>
                      <a:pt x="28" y="135"/>
                      <a:pt x="28" y="134"/>
                    </a:cubicBezTo>
                    <a:cubicBezTo>
                      <a:pt x="24" y="130"/>
                      <a:pt x="20" y="127"/>
                      <a:pt x="17" y="123"/>
                    </a:cubicBezTo>
                    <a:cubicBezTo>
                      <a:pt x="17" y="123"/>
                      <a:pt x="16" y="122"/>
                      <a:pt x="17" y="121"/>
                    </a:cubicBezTo>
                    <a:cubicBezTo>
                      <a:pt x="19" y="116"/>
                      <a:pt x="21" y="111"/>
                      <a:pt x="23" y="107"/>
                    </a:cubicBezTo>
                    <a:cubicBezTo>
                      <a:pt x="24" y="106"/>
                      <a:pt x="23" y="105"/>
                      <a:pt x="23" y="104"/>
                    </a:cubicBezTo>
                    <a:cubicBezTo>
                      <a:pt x="22" y="100"/>
                      <a:pt x="20" y="96"/>
                      <a:pt x="18" y="92"/>
                    </a:cubicBezTo>
                    <a:cubicBezTo>
                      <a:pt x="18" y="91"/>
                      <a:pt x="17" y="91"/>
                      <a:pt x="16" y="90"/>
                    </a:cubicBezTo>
                    <a:cubicBezTo>
                      <a:pt x="11" y="89"/>
                      <a:pt x="6" y="87"/>
                      <a:pt x="2" y="85"/>
                    </a:cubicBezTo>
                    <a:cubicBezTo>
                      <a:pt x="1" y="85"/>
                      <a:pt x="0" y="84"/>
                      <a:pt x="0" y="84"/>
                    </a:cubicBezTo>
                    <a:cubicBezTo>
                      <a:pt x="0" y="79"/>
                      <a:pt x="0" y="74"/>
                      <a:pt x="0" y="69"/>
                    </a:cubicBezTo>
                    <a:cubicBezTo>
                      <a:pt x="0" y="67"/>
                      <a:pt x="0" y="67"/>
                      <a:pt x="1" y="67"/>
                    </a:cubicBezTo>
                    <a:cubicBezTo>
                      <a:pt x="6" y="65"/>
                      <a:pt x="11" y="63"/>
                      <a:pt x="16" y="61"/>
                    </a:cubicBezTo>
                    <a:cubicBezTo>
                      <a:pt x="17" y="61"/>
                      <a:pt x="17" y="60"/>
                      <a:pt x="18" y="59"/>
                    </a:cubicBezTo>
                    <a:cubicBezTo>
                      <a:pt x="19" y="55"/>
                      <a:pt x="21" y="52"/>
                      <a:pt x="22" y="48"/>
                    </a:cubicBezTo>
                    <a:cubicBezTo>
                      <a:pt x="23" y="47"/>
                      <a:pt x="23" y="46"/>
                      <a:pt x="22" y="44"/>
                    </a:cubicBezTo>
                    <a:cubicBezTo>
                      <a:pt x="20" y="40"/>
                      <a:pt x="18" y="35"/>
                      <a:pt x="16" y="31"/>
                    </a:cubicBezTo>
                    <a:cubicBezTo>
                      <a:pt x="15" y="30"/>
                      <a:pt x="15" y="29"/>
                      <a:pt x="16" y="28"/>
                    </a:cubicBezTo>
                    <a:cubicBezTo>
                      <a:pt x="19" y="25"/>
                      <a:pt x="23" y="21"/>
                      <a:pt x="26" y="18"/>
                    </a:cubicBezTo>
                    <a:cubicBezTo>
                      <a:pt x="27" y="17"/>
                      <a:pt x="28" y="17"/>
                      <a:pt x="29" y="17"/>
                    </a:cubicBezTo>
                    <a:cubicBezTo>
                      <a:pt x="34" y="20"/>
                      <a:pt x="38" y="22"/>
                      <a:pt x="43" y="24"/>
                    </a:cubicBezTo>
                    <a:cubicBezTo>
                      <a:pt x="44" y="24"/>
                      <a:pt x="45" y="24"/>
                      <a:pt x="46" y="24"/>
                    </a:cubicBezTo>
                    <a:cubicBezTo>
                      <a:pt x="49" y="22"/>
                      <a:pt x="53" y="21"/>
                      <a:pt x="57" y="19"/>
                    </a:cubicBezTo>
                    <a:cubicBezTo>
                      <a:pt x="58" y="19"/>
                      <a:pt x="59" y="18"/>
                      <a:pt x="59" y="17"/>
                    </a:cubicBezTo>
                    <a:cubicBezTo>
                      <a:pt x="61" y="12"/>
                      <a:pt x="63" y="7"/>
                      <a:pt x="64" y="2"/>
                    </a:cubicBezTo>
                    <a:cubicBezTo>
                      <a:pt x="65" y="1"/>
                      <a:pt x="65" y="1"/>
                      <a:pt x="66" y="1"/>
                    </a:cubicBezTo>
                    <a:cubicBezTo>
                      <a:pt x="71" y="1"/>
                      <a:pt x="76" y="1"/>
                      <a:pt x="81" y="0"/>
                    </a:cubicBezTo>
                    <a:cubicBezTo>
                      <a:pt x="82" y="0"/>
                      <a:pt x="83" y="1"/>
                      <a:pt x="83" y="2"/>
                    </a:cubicBezTo>
                    <a:cubicBezTo>
                      <a:pt x="85" y="7"/>
                      <a:pt x="87" y="12"/>
                      <a:pt x="88" y="17"/>
                    </a:cubicBezTo>
                    <a:cubicBezTo>
                      <a:pt x="89" y="18"/>
                      <a:pt x="89" y="18"/>
                      <a:pt x="90" y="19"/>
                    </a:cubicBezTo>
                    <a:cubicBezTo>
                      <a:pt x="94" y="20"/>
                      <a:pt x="98" y="22"/>
                      <a:pt x="102" y="23"/>
                    </a:cubicBezTo>
                    <a:cubicBezTo>
                      <a:pt x="103" y="23"/>
                      <a:pt x="104" y="24"/>
                      <a:pt x="105" y="23"/>
                    </a:cubicBezTo>
                    <a:cubicBezTo>
                      <a:pt x="109" y="21"/>
                      <a:pt x="114" y="19"/>
                      <a:pt x="119" y="16"/>
                    </a:cubicBezTo>
                    <a:cubicBezTo>
                      <a:pt x="120" y="16"/>
                      <a:pt x="120" y="16"/>
                      <a:pt x="121" y="17"/>
                    </a:cubicBezTo>
                    <a:cubicBezTo>
                      <a:pt x="125" y="20"/>
                      <a:pt x="128" y="23"/>
                      <a:pt x="132" y="27"/>
                    </a:cubicBezTo>
                    <a:cubicBezTo>
                      <a:pt x="133" y="28"/>
                      <a:pt x="133" y="28"/>
                      <a:pt x="132" y="29"/>
                    </a:cubicBezTo>
                    <a:cubicBezTo>
                      <a:pt x="130" y="34"/>
                      <a:pt x="128" y="39"/>
                      <a:pt x="126" y="43"/>
                    </a:cubicBezTo>
                    <a:cubicBezTo>
                      <a:pt x="125" y="44"/>
                      <a:pt x="125" y="45"/>
                      <a:pt x="126" y="46"/>
                    </a:cubicBezTo>
                    <a:cubicBezTo>
                      <a:pt x="128" y="50"/>
                      <a:pt x="129" y="54"/>
                      <a:pt x="131" y="58"/>
                    </a:cubicBezTo>
                    <a:cubicBezTo>
                      <a:pt x="131" y="59"/>
                      <a:pt x="132" y="60"/>
                      <a:pt x="133" y="60"/>
                    </a:cubicBezTo>
                    <a:cubicBezTo>
                      <a:pt x="138" y="62"/>
                      <a:pt x="142" y="63"/>
                      <a:pt x="147" y="65"/>
                    </a:cubicBezTo>
                    <a:cubicBezTo>
                      <a:pt x="148" y="65"/>
                      <a:pt x="149" y="66"/>
                      <a:pt x="149" y="67"/>
                    </a:cubicBezTo>
                    <a:cubicBezTo>
                      <a:pt x="149" y="72"/>
                      <a:pt x="149" y="77"/>
                      <a:pt x="149" y="82"/>
                    </a:cubicBezTo>
                    <a:cubicBezTo>
                      <a:pt x="149" y="83"/>
                      <a:pt x="149" y="83"/>
                      <a:pt x="148" y="84"/>
                    </a:cubicBezTo>
                    <a:cubicBezTo>
                      <a:pt x="143" y="85"/>
                      <a:pt x="138" y="87"/>
                      <a:pt x="133" y="89"/>
                    </a:cubicBezTo>
                    <a:cubicBezTo>
                      <a:pt x="132" y="89"/>
                      <a:pt x="131" y="90"/>
                      <a:pt x="131" y="91"/>
                    </a:cubicBezTo>
                    <a:cubicBezTo>
                      <a:pt x="130" y="95"/>
                      <a:pt x="128" y="99"/>
                      <a:pt x="126" y="103"/>
                    </a:cubicBezTo>
                    <a:cubicBezTo>
                      <a:pt x="126" y="104"/>
                      <a:pt x="126" y="105"/>
                      <a:pt x="126" y="105"/>
                    </a:cubicBezTo>
                    <a:cubicBezTo>
                      <a:pt x="129" y="110"/>
                      <a:pt x="131" y="115"/>
                      <a:pt x="133" y="119"/>
                    </a:cubicBezTo>
                    <a:cubicBezTo>
                      <a:pt x="134" y="120"/>
                      <a:pt x="134" y="121"/>
                      <a:pt x="133" y="122"/>
                    </a:cubicBezTo>
                    <a:cubicBezTo>
                      <a:pt x="130" y="125"/>
                      <a:pt x="126" y="129"/>
                      <a:pt x="123" y="133"/>
                    </a:cubicBezTo>
                    <a:cubicBezTo>
                      <a:pt x="122" y="133"/>
                      <a:pt x="121" y="133"/>
                      <a:pt x="120" y="133"/>
                    </a:cubicBezTo>
                    <a:cubicBezTo>
                      <a:pt x="116" y="131"/>
                      <a:pt x="111" y="129"/>
                      <a:pt x="106" y="126"/>
                    </a:cubicBezTo>
                    <a:cubicBezTo>
                      <a:pt x="105" y="126"/>
                      <a:pt x="104" y="126"/>
                      <a:pt x="103" y="127"/>
                    </a:cubicBezTo>
                    <a:cubicBezTo>
                      <a:pt x="99" y="128"/>
                      <a:pt x="95" y="130"/>
                      <a:pt x="92" y="131"/>
                    </a:cubicBezTo>
                    <a:cubicBezTo>
                      <a:pt x="91" y="132"/>
                      <a:pt x="90" y="132"/>
                      <a:pt x="90" y="133"/>
                    </a:cubicBezTo>
                    <a:cubicBezTo>
                      <a:pt x="88" y="139"/>
                      <a:pt x="86" y="144"/>
                      <a:pt x="84" y="15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5F5F5F"/>
                  </a:solidFill>
                  <a:effectLst/>
                  <a:uLnTx/>
                  <a:uFillTx/>
                  <a:latin typeface="等线"/>
                  <a:ea typeface="+mn-ea"/>
                  <a:cs typeface="+mn-cs"/>
                </a:endParaRPr>
              </a:p>
            </p:txBody>
          </p:sp>
        </p:grpSp>
      </p:grpSp>
      <p:grpSp>
        <p:nvGrpSpPr>
          <p:cNvPr id="79" name="Group 7">
            <a:extLst>
              <a:ext uri="{FF2B5EF4-FFF2-40B4-BE49-F238E27FC236}">
                <a16:creationId xmlns:a16="http://schemas.microsoft.com/office/drawing/2014/main" id="{FF552714-94BD-262E-888D-1509136333B5}"/>
              </a:ext>
            </a:extLst>
          </p:cNvPr>
          <p:cNvGrpSpPr/>
          <p:nvPr/>
        </p:nvGrpSpPr>
        <p:grpSpPr bwMode="gray">
          <a:xfrm>
            <a:off x="5704464" y="1649158"/>
            <a:ext cx="215906" cy="187382"/>
            <a:chOff x="12188825" y="1438775"/>
            <a:chExt cx="984913" cy="1290348"/>
          </a:xfrm>
          <a:solidFill>
            <a:schemeClr val="tx1">
              <a:lumMod val="75000"/>
              <a:lumOff val="25000"/>
            </a:schemeClr>
          </a:solidFill>
        </p:grpSpPr>
        <p:sp>
          <p:nvSpPr>
            <p:cNvPr id="81" name="Rectangle 4">
              <a:extLst>
                <a:ext uri="{FF2B5EF4-FFF2-40B4-BE49-F238E27FC236}">
                  <a16:creationId xmlns:a16="http://schemas.microsoft.com/office/drawing/2014/main" id="{3D645221-2A71-CA0C-9DDF-1956F9DD776D}"/>
                </a:ext>
              </a:extLst>
            </p:cNvPr>
            <p:cNvSpPr/>
            <p:nvPr/>
          </p:nvSpPr>
          <p:spPr bwMode="gray">
            <a:xfrm>
              <a:off x="12405309" y="2206362"/>
              <a:ext cx="551632" cy="410486"/>
            </a:xfrm>
            <a:prstGeom prst="rect">
              <a:avLst/>
            </a:prstGeom>
            <a:grp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FFFF"/>
                </a:solidFill>
                <a:effectLst/>
                <a:uLnTx/>
                <a:uFillTx/>
                <a:latin typeface="等线"/>
                <a:ea typeface="+mn-ea"/>
                <a:cs typeface="+mn-cs"/>
              </a:endParaRPr>
            </a:p>
          </p:txBody>
        </p:sp>
        <p:sp>
          <p:nvSpPr>
            <p:cNvPr id="84" name="object 55">
              <a:extLst>
                <a:ext uri="{FF2B5EF4-FFF2-40B4-BE49-F238E27FC236}">
                  <a16:creationId xmlns:a16="http://schemas.microsoft.com/office/drawing/2014/main" id="{C6495B25-AE4F-0530-096F-F2586DF1A213}"/>
                </a:ext>
              </a:extLst>
            </p:cNvPr>
            <p:cNvSpPr/>
            <p:nvPr/>
          </p:nvSpPr>
          <p:spPr bwMode="gray">
            <a:xfrm>
              <a:off x="12505351" y="1438775"/>
              <a:ext cx="349907" cy="499432"/>
            </a:xfrm>
            <a:custGeom>
              <a:avLst/>
              <a:gdLst/>
              <a:ahLst/>
              <a:cxnLst/>
              <a:rect l="l" t="t" r="r" b="b"/>
              <a:pathLst>
                <a:path w="384898" h="566023">
                  <a:moveTo>
                    <a:pt x="48354" y="438622"/>
                  </a:moveTo>
                  <a:lnTo>
                    <a:pt x="54917" y="461212"/>
                  </a:lnTo>
                  <a:lnTo>
                    <a:pt x="63016" y="480964"/>
                  </a:lnTo>
                  <a:lnTo>
                    <a:pt x="72393" y="498069"/>
                  </a:lnTo>
                  <a:lnTo>
                    <a:pt x="82788" y="512716"/>
                  </a:lnTo>
                  <a:lnTo>
                    <a:pt x="93944" y="525096"/>
                  </a:lnTo>
                  <a:lnTo>
                    <a:pt x="105602" y="535399"/>
                  </a:lnTo>
                  <a:lnTo>
                    <a:pt x="117503" y="543814"/>
                  </a:lnTo>
                  <a:lnTo>
                    <a:pt x="129388" y="550533"/>
                  </a:lnTo>
                  <a:lnTo>
                    <a:pt x="140999" y="555745"/>
                  </a:lnTo>
                  <a:lnTo>
                    <a:pt x="152076" y="559640"/>
                  </a:lnTo>
                  <a:lnTo>
                    <a:pt x="162363" y="562409"/>
                  </a:lnTo>
                  <a:lnTo>
                    <a:pt x="179525" y="565328"/>
                  </a:lnTo>
                  <a:lnTo>
                    <a:pt x="190418" y="566023"/>
                  </a:lnTo>
                  <a:lnTo>
                    <a:pt x="197836" y="565993"/>
                  </a:lnTo>
                  <a:lnTo>
                    <a:pt x="210190" y="564977"/>
                  </a:lnTo>
                  <a:lnTo>
                    <a:pt x="228273" y="561465"/>
                  </a:lnTo>
                  <a:lnTo>
                    <a:pt x="238833" y="558308"/>
                  </a:lnTo>
                  <a:lnTo>
                    <a:pt x="250067" y="553970"/>
                  </a:lnTo>
                  <a:lnTo>
                    <a:pt x="261725" y="548263"/>
                  </a:lnTo>
                  <a:lnTo>
                    <a:pt x="273554" y="541002"/>
                  </a:lnTo>
                  <a:lnTo>
                    <a:pt x="285301" y="532001"/>
                  </a:lnTo>
                  <a:lnTo>
                    <a:pt x="296715" y="521074"/>
                  </a:lnTo>
                  <a:lnTo>
                    <a:pt x="307543" y="508036"/>
                  </a:lnTo>
                  <a:lnTo>
                    <a:pt x="317532" y="492699"/>
                  </a:lnTo>
                  <a:lnTo>
                    <a:pt x="326431" y="474878"/>
                  </a:lnTo>
                  <a:lnTo>
                    <a:pt x="333987" y="454387"/>
                  </a:lnTo>
                  <a:lnTo>
                    <a:pt x="339947" y="431039"/>
                  </a:lnTo>
                  <a:lnTo>
                    <a:pt x="343509" y="409308"/>
                  </a:lnTo>
                  <a:lnTo>
                    <a:pt x="343966" y="408558"/>
                  </a:lnTo>
                  <a:lnTo>
                    <a:pt x="343966" y="380263"/>
                  </a:lnTo>
                  <a:lnTo>
                    <a:pt x="384898" y="345109"/>
                  </a:lnTo>
                  <a:lnTo>
                    <a:pt x="384898" y="192074"/>
                  </a:lnTo>
                  <a:lnTo>
                    <a:pt x="384104" y="179332"/>
                  </a:lnTo>
                  <a:lnTo>
                    <a:pt x="382016" y="166620"/>
                  </a:lnTo>
                  <a:lnTo>
                    <a:pt x="378689" y="154025"/>
                  </a:lnTo>
                  <a:lnTo>
                    <a:pt x="374177" y="141633"/>
                  </a:lnTo>
                  <a:lnTo>
                    <a:pt x="368532" y="129530"/>
                  </a:lnTo>
                  <a:lnTo>
                    <a:pt x="361810" y="117802"/>
                  </a:lnTo>
                  <a:lnTo>
                    <a:pt x="354063" y="106535"/>
                  </a:lnTo>
                  <a:lnTo>
                    <a:pt x="345346" y="95814"/>
                  </a:lnTo>
                  <a:lnTo>
                    <a:pt x="335712" y="85727"/>
                  </a:lnTo>
                  <a:lnTo>
                    <a:pt x="325215" y="76359"/>
                  </a:lnTo>
                  <a:lnTo>
                    <a:pt x="313908" y="67796"/>
                  </a:lnTo>
                  <a:lnTo>
                    <a:pt x="301847" y="60123"/>
                  </a:lnTo>
                  <a:lnTo>
                    <a:pt x="289083" y="53428"/>
                  </a:lnTo>
                  <a:lnTo>
                    <a:pt x="275671" y="47796"/>
                  </a:lnTo>
                  <a:lnTo>
                    <a:pt x="261666" y="43313"/>
                  </a:lnTo>
                  <a:lnTo>
                    <a:pt x="247119" y="40065"/>
                  </a:lnTo>
                  <a:lnTo>
                    <a:pt x="232086" y="38139"/>
                  </a:lnTo>
                  <a:lnTo>
                    <a:pt x="218859" y="37604"/>
                  </a:lnTo>
                  <a:lnTo>
                    <a:pt x="209397" y="37604"/>
                  </a:lnTo>
                  <a:lnTo>
                    <a:pt x="205511" y="33566"/>
                  </a:lnTo>
                  <a:lnTo>
                    <a:pt x="205828" y="24866"/>
                  </a:lnTo>
                  <a:lnTo>
                    <a:pt x="205828" y="0"/>
                  </a:lnTo>
                  <a:lnTo>
                    <a:pt x="176307" y="2616"/>
                  </a:lnTo>
                  <a:lnTo>
                    <a:pt x="149753" y="7378"/>
                  </a:lnTo>
                  <a:lnTo>
                    <a:pt x="126008" y="14040"/>
                  </a:lnTo>
                  <a:lnTo>
                    <a:pt x="104916" y="22355"/>
                  </a:lnTo>
                  <a:lnTo>
                    <a:pt x="86319" y="32077"/>
                  </a:lnTo>
                  <a:lnTo>
                    <a:pt x="70061" y="42958"/>
                  </a:lnTo>
                  <a:lnTo>
                    <a:pt x="55984" y="54752"/>
                  </a:lnTo>
                  <a:lnTo>
                    <a:pt x="43932" y="67213"/>
                  </a:lnTo>
                  <a:lnTo>
                    <a:pt x="33746" y="80095"/>
                  </a:lnTo>
                  <a:lnTo>
                    <a:pt x="25271" y="93149"/>
                  </a:lnTo>
                  <a:lnTo>
                    <a:pt x="18348" y="106131"/>
                  </a:lnTo>
                  <a:lnTo>
                    <a:pt x="12821" y="118793"/>
                  </a:lnTo>
                  <a:lnTo>
                    <a:pt x="8533" y="130889"/>
                  </a:lnTo>
                  <a:lnTo>
                    <a:pt x="3044" y="152395"/>
                  </a:lnTo>
                  <a:lnTo>
                    <a:pt x="624" y="168678"/>
                  </a:lnTo>
                  <a:lnTo>
                    <a:pt x="0" y="342823"/>
                  </a:lnTo>
                  <a:lnTo>
                    <a:pt x="43586" y="380263"/>
                  </a:lnTo>
                  <a:lnTo>
                    <a:pt x="43586" y="413003"/>
                  </a:lnTo>
                  <a:lnTo>
                    <a:pt x="48354" y="438622"/>
                  </a:lnTo>
                  <a:close/>
                </a:path>
              </a:pathLst>
            </a:custGeom>
            <a:grpFill/>
          </p:spPr>
          <p:txBody>
            <a:bodyPr wrap="square" lIns="0" tIns="45720" rIns="0" bIns="4572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dirty="0">
                <a:ln>
                  <a:noFill/>
                </a:ln>
                <a:solidFill>
                  <a:srgbClr val="5F5F5F"/>
                </a:solidFill>
                <a:effectLst/>
                <a:uLnTx/>
                <a:uFillTx/>
                <a:latin typeface="等线"/>
                <a:ea typeface="+mn-ea"/>
                <a:cs typeface="+mn-cs"/>
              </a:endParaRPr>
            </a:p>
          </p:txBody>
        </p:sp>
        <p:sp>
          <p:nvSpPr>
            <p:cNvPr id="85" name="object 56">
              <a:extLst>
                <a:ext uri="{FF2B5EF4-FFF2-40B4-BE49-F238E27FC236}">
                  <a16:creationId xmlns:a16="http://schemas.microsoft.com/office/drawing/2014/main" id="{9BBC35A6-5398-B2F3-68DC-80F0B7E11C13}"/>
                </a:ext>
              </a:extLst>
            </p:cNvPr>
            <p:cNvSpPr/>
            <p:nvPr/>
          </p:nvSpPr>
          <p:spPr bwMode="gray">
            <a:xfrm>
              <a:off x="12567704" y="2677314"/>
              <a:ext cx="225275" cy="51805"/>
            </a:xfrm>
            <a:custGeom>
              <a:avLst/>
              <a:gdLst/>
              <a:ahLst/>
              <a:cxnLst/>
              <a:rect l="l" t="t" r="r" b="b"/>
              <a:pathLst>
                <a:path w="247802" h="58712">
                  <a:moveTo>
                    <a:pt x="228206" y="0"/>
                  </a:moveTo>
                  <a:lnTo>
                    <a:pt x="19570" y="0"/>
                  </a:lnTo>
                  <a:lnTo>
                    <a:pt x="0" y="58712"/>
                  </a:lnTo>
                  <a:lnTo>
                    <a:pt x="247802" y="58712"/>
                  </a:lnTo>
                  <a:lnTo>
                    <a:pt x="228206" y="0"/>
                  </a:lnTo>
                  <a:close/>
                </a:path>
              </a:pathLst>
            </a:custGeom>
            <a:grpFill/>
          </p:spPr>
          <p:txBody>
            <a:bodyPr wrap="square" lIns="0" tIns="45720" rIns="0" bIns="4572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dirty="0">
                <a:ln>
                  <a:noFill/>
                </a:ln>
                <a:solidFill>
                  <a:srgbClr val="5F5F5F"/>
                </a:solidFill>
                <a:effectLst/>
                <a:uLnTx/>
                <a:uFillTx/>
                <a:latin typeface="等线"/>
                <a:ea typeface="+mn-ea"/>
                <a:cs typeface="+mn-cs"/>
              </a:endParaRPr>
            </a:p>
          </p:txBody>
        </p:sp>
        <p:sp>
          <p:nvSpPr>
            <p:cNvPr id="88" name="object 57">
              <a:extLst>
                <a:ext uri="{FF2B5EF4-FFF2-40B4-BE49-F238E27FC236}">
                  <a16:creationId xmlns:a16="http://schemas.microsoft.com/office/drawing/2014/main" id="{986E0DC1-9717-DFAA-EACC-0676983AA222}"/>
                </a:ext>
              </a:extLst>
            </p:cNvPr>
            <p:cNvSpPr/>
            <p:nvPr/>
          </p:nvSpPr>
          <p:spPr bwMode="gray">
            <a:xfrm>
              <a:off x="12188825" y="1961632"/>
              <a:ext cx="984913" cy="767491"/>
            </a:xfrm>
            <a:custGeom>
              <a:avLst/>
              <a:gdLst/>
              <a:ahLst/>
              <a:cxnLst/>
              <a:rect l="l" t="t" r="r" b="b"/>
              <a:pathLst>
                <a:path w="1083404" h="869823">
                  <a:moveTo>
                    <a:pt x="1077963" y="716356"/>
                  </a:moveTo>
                  <a:lnTo>
                    <a:pt x="1029411" y="195160"/>
                  </a:lnTo>
                  <a:lnTo>
                    <a:pt x="1028157" y="181086"/>
                  </a:lnTo>
                  <a:lnTo>
                    <a:pt x="1024545" y="167845"/>
                  </a:lnTo>
                  <a:lnTo>
                    <a:pt x="1018795" y="155642"/>
                  </a:lnTo>
                  <a:lnTo>
                    <a:pt x="1011127" y="144684"/>
                  </a:lnTo>
                  <a:lnTo>
                    <a:pt x="1001763" y="135175"/>
                  </a:lnTo>
                  <a:lnTo>
                    <a:pt x="990923" y="127320"/>
                  </a:lnTo>
                  <a:lnTo>
                    <a:pt x="978829" y="121325"/>
                  </a:lnTo>
                  <a:lnTo>
                    <a:pt x="973772" y="119519"/>
                  </a:lnTo>
                  <a:lnTo>
                    <a:pt x="699681" y="0"/>
                  </a:lnTo>
                  <a:lnTo>
                    <a:pt x="540359" y="136347"/>
                  </a:lnTo>
                  <a:lnTo>
                    <a:pt x="377342" y="1828"/>
                  </a:lnTo>
                  <a:lnTo>
                    <a:pt x="95757" y="124371"/>
                  </a:lnTo>
                  <a:lnTo>
                    <a:pt x="74801" y="139776"/>
                  </a:lnTo>
                  <a:lnTo>
                    <a:pt x="59861" y="161046"/>
                  </a:lnTo>
                  <a:lnTo>
                    <a:pt x="2933" y="716356"/>
                  </a:lnTo>
                  <a:lnTo>
                    <a:pt x="1549" y="729724"/>
                  </a:lnTo>
                  <a:lnTo>
                    <a:pt x="201" y="741797"/>
                  </a:lnTo>
                  <a:lnTo>
                    <a:pt x="0" y="743369"/>
                  </a:lnTo>
                  <a:lnTo>
                    <a:pt x="122" y="758584"/>
                  </a:lnTo>
                  <a:lnTo>
                    <a:pt x="3241" y="774638"/>
                  </a:lnTo>
                  <a:lnTo>
                    <a:pt x="7948" y="789799"/>
                  </a:lnTo>
                  <a:lnTo>
                    <a:pt x="12831" y="802334"/>
                  </a:lnTo>
                  <a:lnTo>
                    <a:pt x="16480" y="810510"/>
                  </a:lnTo>
                  <a:lnTo>
                    <a:pt x="17564" y="812749"/>
                  </a:lnTo>
                  <a:lnTo>
                    <a:pt x="42671" y="869823"/>
                  </a:lnTo>
                  <a:lnTo>
                    <a:pt x="43764" y="869823"/>
                  </a:lnTo>
                  <a:lnTo>
                    <a:pt x="165087" y="748499"/>
                  </a:lnTo>
                  <a:lnTo>
                    <a:pt x="165087" y="216408"/>
                  </a:lnTo>
                  <a:lnTo>
                    <a:pt x="916279" y="216408"/>
                  </a:lnTo>
                  <a:lnTo>
                    <a:pt x="916279" y="748499"/>
                  </a:lnTo>
                  <a:lnTo>
                    <a:pt x="1037310" y="869556"/>
                  </a:lnTo>
                  <a:lnTo>
                    <a:pt x="1061491" y="822655"/>
                  </a:lnTo>
                  <a:lnTo>
                    <a:pt x="1071156" y="806521"/>
                  </a:lnTo>
                  <a:lnTo>
                    <a:pt x="1077734" y="794499"/>
                  </a:lnTo>
                  <a:lnTo>
                    <a:pt x="1081670" y="784868"/>
                  </a:lnTo>
                  <a:lnTo>
                    <a:pt x="1083404" y="775909"/>
                  </a:lnTo>
                  <a:lnTo>
                    <a:pt x="1083381" y="765900"/>
                  </a:lnTo>
                  <a:lnTo>
                    <a:pt x="1082043" y="753124"/>
                  </a:lnTo>
                  <a:lnTo>
                    <a:pt x="1081163" y="746264"/>
                  </a:lnTo>
                  <a:lnTo>
                    <a:pt x="1079794" y="734354"/>
                  </a:lnTo>
                  <a:lnTo>
                    <a:pt x="1078476" y="721376"/>
                  </a:lnTo>
                  <a:lnTo>
                    <a:pt x="1077963" y="716356"/>
                  </a:lnTo>
                  <a:close/>
                </a:path>
              </a:pathLst>
            </a:custGeom>
            <a:grpFill/>
          </p:spPr>
          <p:txBody>
            <a:bodyPr wrap="square" lIns="0" tIns="45720" rIns="0" bIns="4572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dirty="0">
                <a:ln>
                  <a:noFill/>
                </a:ln>
                <a:solidFill>
                  <a:srgbClr val="5F5F5F"/>
                </a:solidFill>
                <a:effectLst/>
                <a:uLnTx/>
                <a:uFillTx/>
                <a:latin typeface="等线"/>
                <a:ea typeface="+mn-ea"/>
                <a:cs typeface="+mn-cs"/>
              </a:endParaRPr>
            </a:p>
          </p:txBody>
        </p:sp>
        <p:grpSp>
          <p:nvGrpSpPr>
            <p:cNvPr id="90" name="Group 6">
              <a:extLst>
                <a:ext uri="{FF2B5EF4-FFF2-40B4-BE49-F238E27FC236}">
                  <a16:creationId xmlns:a16="http://schemas.microsoft.com/office/drawing/2014/main" id="{EF5BB1B6-EA97-3D46-27AA-21A4C22237CD}"/>
                </a:ext>
              </a:extLst>
            </p:cNvPr>
            <p:cNvGrpSpPr/>
            <p:nvPr/>
          </p:nvGrpSpPr>
          <p:grpSpPr bwMode="gray">
            <a:xfrm>
              <a:off x="12521568" y="2258509"/>
              <a:ext cx="319112" cy="306192"/>
              <a:chOff x="12073367" y="3412164"/>
              <a:chExt cx="1333226" cy="1279246"/>
            </a:xfrm>
            <a:grpFill/>
          </p:grpSpPr>
          <p:sp>
            <p:nvSpPr>
              <p:cNvPr id="91" name="Freeform 322">
                <a:extLst>
                  <a:ext uri="{FF2B5EF4-FFF2-40B4-BE49-F238E27FC236}">
                    <a16:creationId xmlns:a16="http://schemas.microsoft.com/office/drawing/2014/main" id="{2FA1FBF9-F9FE-BB6D-AB3E-A00C36A8E64D}"/>
                  </a:ext>
                </a:extLst>
              </p:cNvPr>
              <p:cNvSpPr>
                <a:spLocks/>
              </p:cNvSpPr>
              <p:nvPr/>
            </p:nvSpPr>
            <p:spPr bwMode="gray">
              <a:xfrm>
                <a:off x="12726375" y="4031210"/>
                <a:ext cx="680218" cy="660200"/>
              </a:xfrm>
              <a:custGeom>
                <a:avLst/>
                <a:gdLst/>
                <a:ahLst/>
                <a:cxnLst>
                  <a:cxn ang="0">
                    <a:pos x="68" y="150"/>
                  </a:cxn>
                  <a:cxn ang="0">
                    <a:pos x="61" y="134"/>
                  </a:cxn>
                  <a:cxn ang="0">
                    <a:pos x="47" y="127"/>
                  </a:cxn>
                  <a:cxn ang="0">
                    <a:pos x="30" y="134"/>
                  </a:cxn>
                  <a:cxn ang="0">
                    <a:pos x="17" y="123"/>
                  </a:cxn>
                  <a:cxn ang="0">
                    <a:pos x="23" y="107"/>
                  </a:cxn>
                  <a:cxn ang="0">
                    <a:pos x="18" y="92"/>
                  </a:cxn>
                  <a:cxn ang="0">
                    <a:pos x="2" y="85"/>
                  </a:cxn>
                  <a:cxn ang="0">
                    <a:pos x="0" y="69"/>
                  </a:cxn>
                  <a:cxn ang="0">
                    <a:pos x="16" y="61"/>
                  </a:cxn>
                  <a:cxn ang="0">
                    <a:pos x="22" y="48"/>
                  </a:cxn>
                  <a:cxn ang="0">
                    <a:pos x="16" y="31"/>
                  </a:cxn>
                  <a:cxn ang="0">
                    <a:pos x="26" y="18"/>
                  </a:cxn>
                  <a:cxn ang="0">
                    <a:pos x="43" y="24"/>
                  </a:cxn>
                  <a:cxn ang="0">
                    <a:pos x="57" y="19"/>
                  </a:cxn>
                  <a:cxn ang="0">
                    <a:pos x="64" y="2"/>
                  </a:cxn>
                  <a:cxn ang="0">
                    <a:pos x="81" y="0"/>
                  </a:cxn>
                  <a:cxn ang="0">
                    <a:pos x="88" y="17"/>
                  </a:cxn>
                  <a:cxn ang="0">
                    <a:pos x="102" y="23"/>
                  </a:cxn>
                  <a:cxn ang="0">
                    <a:pos x="119" y="16"/>
                  </a:cxn>
                  <a:cxn ang="0">
                    <a:pos x="132" y="27"/>
                  </a:cxn>
                  <a:cxn ang="0">
                    <a:pos x="126" y="43"/>
                  </a:cxn>
                  <a:cxn ang="0">
                    <a:pos x="131" y="58"/>
                  </a:cxn>
                  <a:cxn ang="0">
                    <a:pos x="147" y="65"/>
                  </a:cxn>
                  <a:cxn ang="0">
                    <a:pos x="149" y="82"/>
                  </a:cxn>
                  <a:cxn ang="0">
                    <a:pos x="133" y="89"/>
                  </a:cxn>
                  <a:cxn ang="0">
                    <a:pos x="126" y="103"/>
                  </a:cxn>
                  <a:cxn ang="0">
                    <a:pos x="133" y="119"/>
                  </a:cxn>
                  <a:cxn ang="0">
                    <a:pos x="123" y="133"/>
                  </a:cxn>
                  <a:cxn ang="0">
                    <a:pos x="106" y="126"/>
                  </a:cxn>
                  <a:cxn ang="0">
                    <a:pos x="92" y="131"/>
                  </a:cxn>
                  <a:cxn ang="0">
                    <a:pos x="84" y="150"/>
                  </a:cxn>
                </a:cxnLst>
                <a:rect l="0" t="0" r="r" b="b"/>
                <a:pathLst>
                  <a:path w="149" h="150">
                    <a:moveTo>
                      <a:pt x="84" y="150"/>
                    </a:moveTo>
                    <a:cubicBezTo>
                      <a:pt x="79" y="150"/>
                      <a:pt x="73" y="150"/>
                      <a:pt x="68" y="150"/>
                    </a:cubicBezTo>
                    <a:cubicBezTo>
                      <a:pt x="67" y="150"/>
                      <a:pt x="66" y="149"/>
                      <a:pt x="66" y="148"/>
                    </a:cubicBezTo>
                    <a:cubicBezTo>
                      <a:pt x="64" y="143"/>
                      <a:pt x="62" y="139"/>
                      <a:pt x="61" y="134"/>
                    </a:cubicBezTo>
                    <a:cubicBezTo>
                      <a:pt x="60" y="133"/>
                      <a:pt x="60" y="132"/>
                      <a:pt x="59" y="132"/>
                    </a:cubicBezTo>
                    <a:cubicBezTo>
                      <a:pt x="55" y="130"/>
                      <a:pt x="51" y="129"/>
                      <a:pt x="47" y="127"/>
                    </a:cubicBezTo>
                    <a:cubicBezTo>
                      <a:pt x="46" y="127"/>
                      <a:pt x="45" y="127"/>
                      <a:pt x="44" y="127"/>
                    </a:cubicBezTo>
                    <a:cubicBezTo>
                      <a:pt x="40" y="129"/>
                      <a:pt x="35" y="132"/>
                      <a:pt x="30" y="134"/>
                    </a:cubicBezTo>
                    <a:cubicBezTo>
                      <a:pt x="29" y="134"/>
                      <a:pt x="28" y="135"/>
                      <a:pt x="28" y="134"/>
                    </a:cubicBezTo>
                    <a:cubicBezTo>
                      <a:pt x="24" y="130"/>
                      <a:pt x="20" y="127"/>
                      <a:pt x="17" y="123"/>
                    </a:cubicBezTo>
                    <a:cubicBezTo>
                      <a:pt x="17" y="123"/>
                      <a:pt x="16" y="122"/>
                      <a:pt x="17" y="121"/>
                    </a:cubicBezTo>
                    <a:cubicBezTo>
                      <a:pt x="19" y="116"/>
                      <a:pt x="21" y="111"/>
                      <a:pt x="23" y="107"/>
                    </a:cubicBezTo>
                    <a:cubicBezTo>
                      <a:pt x="24" y="106"/>
                      <a:pt x="23" y="105"/>
                      <a:pt x="23" y="104"/>
                    </a:cubicBezTo>
                    <a:cubicBezTo>
                      <a:pt x="22" y="100"/>
                      <a:pt x="20" y="96"/>
                      <a:pt x="18" y="92"/>
                    </a:cubicBezTo>
                    <a:cubicBezTo>
                      <a:pt x="18" y="91"/>
                      <a:pt x="17" y="91"/>
                      <a:pt x="16" y="90"/>
                    </a:cubicBezTo>
                    <a:cubicBezTo>
                      <a:pt x="11" y="89"/>
                      <a:pt x="6" y="87"/>
                      <a:pt x="2" y="85"/>
                    </a:cubicBezTo>
                    <a:cubicBezTo>
                      <a:pt x="1" y="85"/>
                      <a:pt x="0" y="84"/>
                      <a:pt x="0" y="84"/>
                    </a:cubicBezTo>
                    <a:cubicBezTo>
                      <a:pt x="0" y="79"/>
                      <a:pt x="0" y="74"/>
                      <a:pt x="0" y="69"/>
                    </a:cubicBezTo>
                    <a:cubicBezTo>
                      <a:pt x="0" y="67"/>
                      <a:pt x="0" y="67"/>
                      <a:pt x="1" y="67"/>
                    </a:cubicBezTo>
                    <a:cubicBezTo>
                      <a:pt x="6" y="65"/>
                      <a:pt x="11" y="63"/>
                      <a:pt x="16" y="61"/>
                    </a:cubicBezTo>
                    <a:cubicBezTo>
                      <a:pt x="17" y="61"/>
                      <a:pt x="17" y="60"/>
                      <a:pt x="18" y="59"/>
                    </a:cubicBezTo>
                    <a:cubicBezTo>
                      <a:pt x="19" y="55"/>
                      <a:pt x="21" y="52"/>
                      <a:pt x="22" y="48"/>
                    </a:cubicBezTo>
                    <a:cubicBezTo>
                      <a:pt x="23" y="47"/>
                      <a:pt x="23" y="46"/>
                      <a:pt x="22" y="44"/>
                    </a:cubicBezTo>
                    <a:cubicBezTo>
                      <a:pt x="20" y="40"/>
                      <a:pt x="18" y="35"/>
                      <a:pt x="16" y="31"/>
                    </a:cubicBezTo>
                    <a:cubicBezTo>
                      <a:pt x="15" y="30"/>
                      <a:pt x="15" y="29"/>
                      <a:pt x="16" y="28"/>
                    </a:cubicBezTo>
                    <a:cubicBezTo>
                      <a:pt x="19" y="25"/>
                      <a:pt x="23" y="21"/>
                      <a:pt x="26" y="18"/>
                    </a:cubicBezTo>
                    <a:cubicBezTo>
                      <a:pt x="27" y="17"/>
                      <a:pt x="28" y="17"/>
                      <a:pt x="29" y="17"/>
                    </a:cubicBezTo>
                    <a:cubicBezTo>
                      <a:pt x="34" y="20"/>
                      <a:pt x="38" y="22"/>
                      <a:pt x="43" y="24"/>
                    </a:cubicBezTo>
                    <a:cubicBezTo>
                      <a:pt x="44" y="24"/>
                      <a:pt x="45" y="24"/>
                      <a:pt x="46" y="24"/>
                    </a:cubicBezTo>
                    <a:cubicBezTo>
                      <a:pt x="49" y="22"/>
                      <a:pt x="53" y="21"/>
                      <a:pt x="57" y="19"/>
                    </a:cubicBezTo>
                    <a:cubicBezTo>
                      <a:pt x="58" y="19"/>
                      <a:pt x="59" y="18"/>
                      <a:pt x="59" y="17"/>
                    </a:cubicBezTo>
                    <a:cubicBezTo>
                      <a:pt x="61" y="12"/>
                      <a:pt x="63" y="7"/>
                      <a:pt x="64" y="2"/>
                    </a:cubicBezTo>
                    <a:cubicBezTo>
                      <a:pt x="65" y="1"/>
                      <a:pt x="65" y="1"/>
                      <a:pt x="66" y="1"/>
                    </a:cubicBezTo>
                    <a:cubicBezTo>
                      <a:pt x="71" y="1"/>
                      <a:pt x="76" y="1"/>
                      <a:pt x="81" y="0"/>
                    </a:cubicBezTo>
                    <a:cubicBezTo>
                      <a:pt x="82" y="0"/>
                      <a:pt x="83" y="1"/>
                      <a:pt x="83" y="2"/>
                    </a:cubicBezTo>
                    <a:cubicBezTo>
                      <a:pt x="85" y="7"/>
                      <a:pt x="87" y="12"/>
                      <a:pt x="88" y="17"/>
                    </a:cubicBezTo>
                    <a:cubicBezTo>
                      <a:pt x="89" y="18"/>
                      <a:pt x="89" y="18"/>
                      <a:pt x="90" y="19"/>
                    </a:cubicBezTo>
                    <a:cubicBezTo>
                      <a:pt x="94" y="20"/>
                      <a:pt x="98" y="22"/>
                      <a:pt x="102" y="23"/>
                    </a:cubicBezTo>
                    <a:cubicBezTo>
                      <a:pt x="103" y="23"/>
                      <a:pt x="104" y="24"/>
                      <a:pt x="105" y="23"/>
                    </a:cubicBezTo>
                    <a:cubicBezTo>
                      <a:pt x="109" y="21"/>
                      <a:pt x="114" y="19"/>
                      <a:pt x="119" y="16"/>
                    </a:cubicBezTo>
                    <a:cubicBezTo>
                      <a:pt x="120" y="16"/>
                      <a:pt x="120" y="16"/>
                      <a:pt x="121" y="17"/>
                    </a:cubicBezTo>
                    <a:cubicBezTo>
                      <a:pt x="125" y="20"/>
                      <a:pt x="128" y="23"/>
                      <a:pt x="132" y="27"/>
                    </a:cubicBezTo>
                    <a:cubicBezTo>
                      <a:pt x="133" y="28"/>
                      <a:pt x="133" y="28"/>
                      <a:pt x="132" y="29"/>
                    </a:cubicBezTo>
                    <a:cubicBezTo>
                      <a:pt x="130" y="34"/>
                      <a:pt x="128" y="39"/>
                      <a:pt x="126" y="43"/>
                    </a:cubicBezTo>
                    <a:cubicBezTo>
                      <a:pt x="125" y="44"/>
                      <a:pt x="125" y="45"/>
                      <a:pt x="126" y="46"/>
                    </a:cubicBezTo>
                    <a:cubicBezTo>
                      <a:pt x="128" y="50"/>
                      <a:pt x="129" y="54"/>
                      <a:pt x="131" y="58"/>
                    </a:cubicBezTo>
                    <a:cubicBezTo>
                      <a:pt x="131" y="59"/>
                      <a:pt x="132" y="60"/>
                      <a:pt x="133" y="60"/>
                    </a:cubicBezTo>
                    <a:cubicBezTo>
                      <a:pt x="138" y="62"/>
                      <a:pt x="142" y="63"/>
                      <a:pt x="147" y="65"/>
                    </a:cubicBezTo>
                    <a:cubicBezTo>
                      <a:pt x="148" y="65"/>
                      <a:pt x="149" y="66"/>
                      <a:pt x="149" y="67"/>
                    </a:cubicBezTo>
                    <a:cubicBezTo>
                      <a:pt x="149" y="72"/>
                      <a:pt x="149" y="77"/>
                      <a:pt x="149" y="82"/>
                    </a:cubicBezTo>
                    <a:cubicBezTo>
                      <a:pt x="149" y="83"/>
                      <a:pt x="149" y="83"/>
                      <a:pt x="148" y="84"/>
                    </a:cubicBezTo>
                    <a:cubicBezTo>
                      <a:pt x="143" y="85"/>
                      <a:pt x="138" y="87"/>
                      <a:pt x="133" y="89"/>
                    </a:cubicBezTo>
                    <a:cubicBezTo>
                      <a:pt x="132" y="89"/>
                      <a:pt x="131" y="90"/>
                      <a:pt x="131" y="91"/>
                    </a:cubicBezTo>
                    <a:cubicBezTo>
                      <a:pt x="130" y="95"/>
                      <a:pt x="128" y="99"/>
                      <a:pt x="126" y="103"/>
                    </a:cubicBezTo>
                    <a:cubicBezTo>
                      <a:pt x="126" y="104"/>
                      <a:pt x="126" y="105"/>
                      <a:pt x="126" y="105"/>
                    </a:cubicBezTo>
                    <a:cubicBezTo>
                      <a:pt x="129" y="110"/>
                      <a:pt x="131" y="115"/>
                      <a:pt x="133" y="119"/>
                    </a:cubicBezTo>
                    <a:cubicBezTo>
                      <a:pt x="134" y="120"/>
                      <a:pt x="134" y="121"/>
                      <a:pt x="133" y="122"/>
                    </a:cubicBezTo>
                    <a:cubicBezTo>
                      <a:pt x="130" y="125"/>
                      <a:pt x="126" y="129"/>
                      <a:pt x="123" y="133"/>
                    </a:cubicBezTo>
                    <a:cubicBezTo>
                      <a:pt x="122" y="133"/>
                      <a:pt x="121" y="133"/>
                      <a:pt x="120" y="133"/>
                    </a:cubicBezTo>
                    <a:cubicBezTo>
                      <a:pt x="116" y="131"/>
                      <a:pt x="111" y="129"/>
                      <a:pt x="106" y="126"/>
                    </a:cubicBezTo>
                    <a:cubicBezTo>
                      <a:pt x="105" y="126"/>
                      <a:pt x="104" y="126"/>
                      <a:pt x="103" y="127"/>
                    </a:cubicBezTo>
                    <a:cubicBezTo>
                      <a:pt x="99" y="128"/>
                      <a:pt x="95" y="130"/>
                      <a:pt x="92" y="131"/>
                    </a:cubicBezTo>
                    <a:cubicBezTo>
                      <a:pt x="91" y="132"/>
                      <a:pt x="90" y="132"/>
                      <a:pt x="90" y="133"/>
                    </a:cubicBezTo>
                    <a:cubicBezTo>
                      <a:pt x="88" y="139"/>
                      <a:pt x="86" y="144"/>
                      <a:pt x="84" y="15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5F5F5F"/>
                  </a:solidFill>
                  <a:effectLst/>
                  <a:uLnTx/>
                  <a:uFillTx/>
                  <a:latin typeface="等线"/>
                  <a:ea typeface="+mn-ea"/>
                  <a:cs typeface="+mn-cs"/>
                </a:endParaRPr>
              </a:p>
            </p:txBody>
          </p:sp>
          <p:sp>
            <p:nvSpPr>
              <p:cNvPr id="94" name="Freeform 322">
                <a:extLst>
                  <a:ext uri="{FF2B5EF4-FFF2-40B4-BE49-F238E27FC236}">
                    <a16:creationId xmlns:a16="http://schemas.microsoft.com/office/drawing/2014/main" id="{7E6B1895-075A-70D1-9DEE-857616682BE9}"/>
                  </a:ext>
                </a:extLst>
              </p:cNvPr>
              <p:cNvSpPr>
                <a:spLocks/>
              </p:cNvSpPr>
              <p:nvPr/>
            </p:nvSpPr>
            <p:spPr bwMode="gray">
              <a:xfrm rot="20082068">
                <a:off x="12073367" y="3412164"/>
                <a:ext cx="880306" cy="854400"/>
              </a:xfrm>
              <a:custGeom>
                <a:avLst/>
                <a:gdLst/>
                <a:ahLst/>
                <a:cxnLst>
                  <a:cxn ang="0">
                    <a:pos x="68" y="150"/>
                  </a:cxn>
                  <a:cxn ang="0">
                    <a:pos x="61" y="134"/>
                  </a:cxn>
                  <a:cxn ang="0">
                    <a:pos x="47" y="127"/>
                  </a:cxn>
                  <a:cxn ang="0">
                    <a:pos x="30" y="134"/>
                  </a:cxn>
                  <a:cxn ang="0">
                    <a:pos x="17" y="123"/>
                  </a:cxn>
                  <a:cxn ang="0">
                    <a:pos x="23" y="107"/>
                  </a:cxn>
                  <a:cxn ang="0">
                    <a:pos x="18" y="92"/>
                  </a:cxn>
                  <a:cxn ang="0">
                    <a:pos x="2" y="85"/>
                  </a:cxn>
                  <a:cxn ang="0">
                    <a:pos x="0" y="69"/>
                  </a:cxn>
                  <a:cxn ang="0">
                    <a:pos x="16" y="61"/>
                  </a:cxn>
                  <a:cxn ang="0">
                    <a:pos x="22" y="48"/>
                  </a:cxn>
                  <a:cxn ang="0">
                    <a:pos x="16" y="31"/>
                  </a:cxn>
                  <a:cxn ang="0">
                    <a:pos x="26" y="18"/>
                  </a:cxn>
                  <a:cxn ang="0">
                    <a:pos x="43" y="24"/>
                  </a:cxn>
                  <a:cxn ang="0">
                    <a:pos x="57" y="19"/>
                  </a:cxn>
                  <a:cxn ang="0">
                    <a:pos x="64" y="2"/>
                  </a:cxn>
                  <a:cxn ang="0">
                    <a:pos x="81" y="0"/>
                  </a:cxn>
                  <a:cxn ang="0">
                    <a:pos x="88" y="17"/>
                  </a:cxn>
                  <a:cxn ang="0">
                    <a:pos x="102" y="23"/>
                  </a:cxn>
                  <a:cxn ang="0">
                    <a:pos x="119" y="16"/>
                  </a:cxn>
                  <a:cxn ang="0">
                    <a:pos x="132" y="27"/>
                  </a:cxn>
                  <a:cxn ang="0">
                    <a:pos x="126" y="43"/>
                  </a:cxn>
                  <a:cxn ang="0">
                    <a:pos x="131" y="58"/>
                  </a:cxn>
                  <a:cxn ang="0">
                    <a:pos x="147" y="65"/>
                  </a:cxn>
                  <a:cxn ang="0">
                    <a:pos x="149" y="82"/>
                  </a:cxn>
                  <a:cxn ang="0">
                    <a:pos x="133" y="89"/>
                  </a:cxn>
                  <a:cxn ang="0">
                    <a:pos x="126" y="103"/>
                  </a:cxn>
                  <a:cxn ang="0">
                    <a:pos x="133" y="119"/>
                  </a:cxn>
                  <a:cxn ang="0">
                    <a:pos x="123" y="133"/>
                  </a:cxn>
                  <a:cxn ang="0">
                    <a:pos x="106" y="126"/>
                  </a:cxn>
                  <a:cxn ang="0">
                    <a:pos x="92" y="131"/>
                  </a:cxn>
                  <a:cxn ang="0">
                    <a:pos x="84" y="150"/>
                  </a:cxn>
                </a:cxnLst>
                <a:rect l="0" t="0" r="r" b="b"/>
                <a:pathLst>
                  <a:path w="149" h="150">
                    <a:moveTo>
                      <a:pt x="84" y="150"/>
                    </a:moveTo>
                    <a:cubicBezTo>
                      <a:pt x="79" y="150"/>
                      <a:pt x="73" y="150"/>
                      <a:pt x="68" y="150"/>
                    </a:cubicBezTo>
                    <a:cubicBezTo>
                      <a:pt x="67" y="150"/>
                      <a:pt x="66" y="149"/>
                      <a:pt x="66" y="148"/>
                    </a:cubicBezTo>
                    <a:cubicBezTo>
                      <a:pt x="64" y="143"/>
                      <a:pt x="62" y="139"/>
                      <a:pt x="61" y="134"/>
                    </a:cubicBezTo>
                    <a:cubicBezTo>
                      <a:pt x="60" y="133"/>
                      <a:pt x="60" y="132"/>
                      <a:pt x="59" y="132"/>
                    </a:cubicBezTo>
                    <a:cubicBezTo>
                      <a:pt x="55" y="130"/>
                      <a:pt x="51" y="129"/>
                      <a:pt x="47" y="127"/>
                    </a:cubicBezTo>
                    <a:cubicBezTo>
                      <a:pt x="46" y="127"/>
                      <a:pt x="45" y="127"/>
                      <a:pt x="44" y="127"/>
                    </a:cubicBezTo>
                    <a:cubicBezTo>
                      <a:pt x="40" y="129"/>
                      <a:pt x="35" y="132"/>
                      <a:pt x="30" y="134"/>
                    </a:cubicBezTo>
                    <a:cubicBezTo>
                      <a:pt x="29" y="134"/>
                      <a:pt x="28" y="135"/>
                      <a:pt x="28" y="134"/>
                    </a:cubicBezTo>
                    <a:cubicBezTo>
                      <a:pt x="24" y="130"/>
                      <a:pt x="20" y="127"/>
                      <a:pt x="17" y="123"/>
                    </a:cubicBezTo>
                    <a:cubicBezTo>
                      <a:pt x="17" y="123"/>
                      <a:pt x="16" y="122"/>
                      <a:pt x="17" y="121"/>
                    </a:cubicBezTo>
                    <a:cubicBezTo>
                      <a:pt x="19" y="116"/>
                      <a:pt x="21" y="111"/>
                      <a:pt x="23" y="107"/>
                    </a:cubicBezTo>
                    <a:cubicBezTo>
                      <a:pt x="24" y="106"/>
                      <a:pt x="23" y="105"/>
                      <a:pt x="23" y="104"/>
                    </a:cubicBezTo>
                    <a:cubicBezTo>
                      <a:pt x="22" y="100"/>
                      <a:pt x="20" y="96"/>
                      <a:pt x="18" y="92"/>
                    </a:cubicBezTo>
                    <a:cubicBezTo>
                      <a:pt x="18" y="91"/>
                      <a:pt x="17" y="91"/>
                      <a:pt x="16" y="90"/>
                    </a:cubicBezTo>
                    <a:cubicBezTo>
                      <a:pt x="11" y="89"/>
                      <a:pt x="6" y="87"/>
                      <a:pt x="2" y="85"/>
                    </a:cubicBezTo>
                    <a:cubicBezTo>
                      <a:pt x="1" y="85"/>
                      <a:pt x="0" y="84"/>
                      <a:pt x="0" y="84"/>
                    </a:cubicBezTo>
                    <a:cubicBezTo>
                      <a:pt x="0" y="79"/>
                      <a:pt x="0" y="74"/>
                      <a:pt x="0" y="69"/>
                    </a:cubicBezTo>
                    <a:cubicBezTo>
                      <a:pt x="0" y="67"/>
                      <a:pt x="0" y="67"/>
                      <a:pt x="1" y="67"/>
                    </a:cubicBezTo>
                    <a:cubicBezTo>
                      <a:pt x="6" y="65"/>
                      <a:pt x="11" y="63"/>
                      <a:pt x="16" y="61"/>
                    </a:cubicBezTo>
                    <a:cubicBezTo>
                      <a:pt x="17" y="61"/>
                      <a:pt x="17" y="60"/>
                      <a:pt x="18" y="59"/>
                    </a:cubicBezTo>
                    <a:cubicBezTo>
                      <a:pt x="19" y="55"/>
                      <a:pt x="21" y="52"/>
                      <a:pt x="22" y="48"/>
                    </a:cubicBezTo>
                    <a:cubicBezTo>
                      <a:pt x="23" y="47"/>
                      <a:pt x="23" y="46"/>
                      <a:pt x="22" y="44"/>
                    </a:cubicBezTo>
                    <a:cubicBezTo>
                      <a:pt x="20" y="40"/>
                      <a:pt x="18" y="35"/>
                      <a:pt x="16" y="31"/>
                    </a:cubicBezTo>
                    <a:cubicBezTo>
                      <a:pt x="15" y="30"/>
                      <a:pt x="15" y="29"/>
                      <a:pt x="16" y="28"/>
                    </a:cubicBezTo>
                    <a:cubicBezTo>
                      <a:pt x="19" y="25"/>
                      <a:pt x="23" y="21"/>
                      <a:pt x="26" y="18"/>
                    </a:cubicBezTo>
                    <a:cubicBezTo>
                      <a:pt x="27" y="17"/>
                      <a:pt x="28" y="17"/>
                      <a:pt x="29" y="17"/>
                    </a:cubicBezTo>
                    <a:cubicBezTo>
                      <a:pt x="34" y="20"/>
                      <a:pt x="38" y="22"/>
                      <a:pt x="43" y="24"/>
                    </a:cubicBezTo>
                    <a:cubicBezTo>
                      <a:pt x="44" y="24"/>
                      <a:pt x="45" y="24"/>
                      <a:pt x="46" y="24"/>
                    </a:cubicBezTo>
                    <a:cubicBezTo>
                      <a:pt x="49" y="22"/>
                      <a:pt x="53" y="21"/>
                      <a:pt x="57" y="19"/>
                    </a:cubicBezTo>
                    <a:cubicBezTo>
                      <a:pt x="58" y="19"/>
                      <a:pt x="59" y="18"/>
                      <a:pt x="59" y="17"/>
                    </a:cubicBezTo>
                    <a:cubicBezTo>
                      <a:pt x="61" y="12"/>
                      <a:pt x="63" y="7"/>
                      <a:pt x="64" y="2"/>
                    </a:cubicBezTo>
                    <a:cubicBezTo>
                      <a:pt x="65" y="1"/>
                      <a:pt x="65" y="1"/>
                      <a:pt x="66" y="1"/>
                    </a:cubicBezTo>
                    <a:cubicBezTo>
                      <a:pt x="71" y="1"/>
                      <a:pt x="76" y="1"/>
                      <a:pt x="81" y="0"/>
                    </a:cubicBezTo>
                    <a:cubicBezTo>
                      <a:pt x="82" y="0"/>
                      <a:pt x="83" y="1"/>
                      <a:pt x="83" y="2"/>
                    </a:cubicBezTo>
                    <a:cubicBezTo>
                      <a:pt x="85" y="7"/>
                      <a:pt x="87" y="12"/>
                      <a:pt x="88" y="17"/>
                    </a:cubicBezTo>
                    <a:cubicBezTo>
                      <a:pt x="89" y="18"/>
                      <a:pt x="89" y="18"/>
                      <a:pt x="90" y="19"/>
                    </a:cubicBezTo>
                    <a:cubicBezTo>
                      <a:pt x="94" y="20"/>
                      <a:pt x="98" y="22"/>
                      <a:pt x="102" y="23"/>
                    </a:cubicBezTo>
                    <a:cubicBezTo>
                      <a:pt x="103" y="23"/>
                      <a:pt x="104" y="24"/>
                      <a:pt x="105" y="23"/>
                    </a:cubicBezTo>
                    <a:cubicBezTo>
                      <a:pt x="109" y="21"/>
                      <a:pt x="114" y="19"/>
                      <a:pt x="119" y="16"/>
                    </a:cubicBezTo>
                    <a:cubicBezTo>
                      <a:pt x="120" y="16"/>
                      <a:pt x="120" y="16"/>
                      <a:pt x="121" y="17"/>
                    </a:cubicBezTo>
                    <a:cubicBezTo>
                      <a:pt x="125" y="20"/>
                      <a:pt x="128" y="23"/>
                      <a:pt x="132" y="27"/>
                    </a:cubicBezTo>
                    <a:cubicBezTo>
                      <a:pt x="133" y="28"/>
                      <a:pt x="133" y="28"/>
                      <a:pt x="132" y="29"/>
                    </a:cubicBezTo>
                    <a:cubicBezTo>
                      <a:pt x="130" y="34"/>
                      <a:pt x="128" y="39"/>
                      <a:pt x="126" y="43"/>
                    </a:cubicBezTo>
                    <a:cubicBezTo>
                      <a:pt x="125" y="44"/>
                      <a:pt x="125" y="45"/>
                      <a:pt x="126" y="46"/>
                    </a:cubicBezTo>
                    <a:cubicBezTo>
                      <a:pt x="128" y="50"/>
                      <a:pt x="129" y="54"/>
                      <a:pt x="131" y="58"/>
                    </a:cubicBezTo>
                    <a:cubicBezTo>
                      <a:pt x="131" y="59"/>
                      <a:pt x="132" y="60"/>
                      <a:pt x="133" y="60"/>
                    </a:cubicBezTo>
                    <a:cubicBezTo>
                      <a:pt x="138" y="62"/>
                      <a:pt x="142" y="63"/>
                      <a:pt x="147" y="65"/>
                    </a:cubicBezTo>
                    <a:cubicBezTo>
                      <a:pt x="148" y="65"/>
                      <a:pt x="149" y="66"/>
                      <a:pt x="149" y="67"/>
                    </a:cubicBezTo>
                    <a:cubicBezTo>
                      <a:pt x="149" y="72"/>
                      <a:pt x="149" y="77"/>
                      <a:pt x="149" y="82"/>
                    </a:cubicBezTo>
                    <a:cubicBezTo>
                      <a:pt x="149" y="83"/>
                      <a:pt x="149" y="83"/>
                      <a:pt x="148" y="84"/>
                    </a:cubicBezTo>
                    <a:cubicBezTo>
                      <a:pt x="143" y="85"/>
                      <a:pt x="138" y="87"/>
                      <a:pt x="133" y="89"/>
                    </a:cubicBezTo>
                    <a:cubicBezTo>
                      <a:pt x="132" y="89"/>
                      <a:pt x="131" y="90"/>
                      <a:pt x="131" y="91"/>
                    </a:cubicBezTo>
                    <a:cubicBezTo>
                      <a:pt x="130" y="95"/>
                      <a:pt x="128" y="99"/>
                      <a:pt x="126" y="103"/>
                    </a:cubicBezTo>
                    <a:cubicBezTo>
                      <a:pt x="126" y="104"/>
                      <a:pt x="126" y="105"/>
                      <a:pt x="126" y="105"/>
                    </a:cubicBezTo>
                    <a:cubicBezTo>
                      <a:pt x="129" y="110"/>
                      <a:pt x="131" y="115"/>
                      <a:pt x="133" y="119"/>
                    </a:cubicBezTo>
                    <a:cubicBezTo>
                      <a:pt x="134" y="120"/>
                      <a:pt x="134" y="121"/>
                      <a:pt x="133" y="122"/>
                    </a:cubicBezTo>
                    <a:cubicBezTo>
                      <a:pt x="130" y="125"/>
                      <a:pt x="126" y="129"/>
                      <a:pt x="123" y="133"/>
                    </a:cubicBezTo>
                    <a:cubicBezTo>
                      <a:pt x="122" y="133"/>
                      <a:pt x="121" y="133"/>
                      <a:pt x="120" y="133"/>
                    </a:cubicBezTo>
                    <a:cubicBezTo>
                      <a:pt x="116" y="131"/>
                      <a:pt x="111" y="129"/>
                      <a:pt x="106" y="126"/>
                    </a:cubicBezTo>
                    <a:cubicBezTo>
                      <a:pt x="105" y="126"/>
                      <a:pt x="104" y="126"/>
                      <a:pt x="103" y="127"/>
                    </a:cubicBezTo>
                    <a:cubicBezTo>
                      <a:pt x="99" y="128"/>
                      <a:pt x="95" y="130"/>
                      <a:pt x="92" y="131"/>
                    </a:cubicBezTo>
                    <a:cubicBezTo>
                      <a:pt x="91" y="132"/>
                      <a:pt x="90" y="132"/>
                      <a:pt x="90" y="133"/>
                    </a:cubicBezTo>
                    <a:cubicBezTo>
                      <a:pt x="88" y="139"/>
                      <a:pt x="86" y="144"/>
                      <a:pt x="84" y="15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5F5F5F"/>
                  </a:solidFill>
                  <a:effectLst/>
                  <a:uLnTx/>
                  <a:uFillTx/>
                  <a:latin typeface="等线"/>
                  <a:ea typeface="+mn-ea"/>
                  <a:cs typeface="+mn-cs"/>
                </a:endParaRPr>
              </a:p>
            </p:txBody>
          </p:sp>
        </p:grpSp>
      </p:grpSp>
      <p:grpSp>
        <p:nvGrpSpPr>
          <p:cNvPr id="96" name="Group 7">
            <a:extLst>
              <a:ext uri="{FF2B5EF4-FFF2-40B4-BE49-F238E27FC236}">
                <a16:creationId xmlns:a16="http://schemas.microsoft.com/office/drawing/2014/main" id="{188006AB-DE4B-CFB3-C76E-E0F365FE7189}"/>
              </a:ext>
            </a:extLst>
          </p:cNvPr>
          <p:cNvGrpSpPr/>
          <p:nvPr/>
        </p:nvGrpSpPr>
        <p:grpSpPr bwMode="gray">
          <a:xfrm>
            <a:off x="2356834" y="2361928"/>
            <a:ext cx="215906" cy="187382"/>
            <a:chOff x="12188825" y="1438775"/>
            <a:chExt cx="984913" cy="1290348"/>
          </a:xfrm>
          <a:solidFill>
            <a:schemeClr val="accent4">
              <a:lumMod val="75000"/>
            </a:schemeClr>
          </a:solidFill>
        </p:grpSpPr>
        <p:sp>
          <p:nvSpPr>
            <p:cNvPr id="97" name="Rectangle 4">
              <a:extLst>
                <a:ext uri="{FF2B5EF4-FFF2-40B4-BE49-F238E27FC236}">
                  <a16:creationId xmlns:a16="http://schemas.microsoft.com/office/drawing/2014/main" id="{779146B6-3508-031D-FE60-BF7CA8D8F2C0}"/>
                </a:ext>
              </a:extLst>
            </p:cNvPr>
            <p:cNvSpPr/>
            <p:nvPr/>
          </p:nvSpPr>
          <p:spPr bwMode="gray">
            <a:xfrm>
              <a:off x="12405309" y="2206362"/>
              <a:ext cx="551632" cy="410486"/>
            </a:xfrm>
            <a:prstGeom prst="rect">
              <a:avLst/>
            </a:prstGeom>
            <a:grp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FFFF"/>
                </a:solidFill>
                <a:effectLst/>
                <a:uLnTx/>
                <a:uFillTx/>
                <a:latin typeface="等线"/>
                <a:ea typeface="+mn-ea"/>
                <a:cs typeface="+mn-cs"/>
              </a:endParaRPr>
            </a:p>
          </p:txBody>
        </p:sp>
        <p:sp>
          <p:nvSpPr>
            <p:cNvPr id="99" name="object 55">
              <a:extLst>
                <a:ext uri="{FF2B5EF4-FFF2-40B4-BE49-F238E27FC236}">
                  <a16:creationId xmlns:a16="http://schemas.microsoft.com/office/drawing/2014/main" id="{71E8A975-013E-D55C-A1E2-48206B9DCA86}"/>
                </a:ext>
              </a:extLst>
            </p:cNvPr>
            <p:cNvSpPr/>
            <p:nvPr/>
          </p:nvSpPr>
          <p:spPr bwMode="gray">
            <a:xfrm>
              <a:off x="12505351" y="1438775"/>
              <a:ext cx="349907" cy="499432"/>
            </a:xfrm>
            <a:custGeom>
              <a:avLst/>
              <a:gdLst/>
              <a:ahLst/>
              <a:cxnLst/>
              <a:rect l="l" t="t" r="r" b="b"/>
              <a:pathLst>
                <a:path w="384898" h="566023">
                  <a:moveTo>
                    <a:pt x="48354" y="438622"/>
                  </a:moveTo>
                  <a:lnTo>
                    <a:pt x="54917" y="461212"/>
                  </a:lnTo>
                  <a:lnTo>
                    <a:pt x="63016" y="480964"/>
                  </a:lnTo>
                  <a:lnTo>
                    <a:pt x="72393" y="498069"/>
                  </a:lnTo>
                  <a:lnTo>
                    <a:pt x="82788" y="512716"/>
                  </a:lnTo>
                  <a:lnTo>
                    <a:pt x="93944" y="525096"/>
                  </a:lnTo>
                  <a:lnTo>
                    <a:pt x="105602" y="535399"/>
                  </a:lnTo>
                  <a:lnTo>
                    <a:pt x="117503" y="543814"/>
                  </a:lnTo>
                  <a:lnTo>
                    <a:pt x="129388" y="550533"/>
                  </a:lnTo>
                  <a:lnTo>
                    <a:pt x="140999" y="555745"/>
                  </a:lnTo>
                  <a:lnTo>
                    <a:pt x="152076" y="559640"/>
                  </a:lnTo>
                  <a:lnTo>
                    <a:pt x="162363" y="562409"/>
                  </a:lnTo>
                  <a:lnTo>
                    <a:pt x="179525" y="565328"/>
                  </a:lnTo>
                  <a:lnTo>
                    <a:pt x="190418" y="566023"/>
                  </a:lnTo>
                  <a:lnTo>
                    <a:pt x="197836" y="565993"/>
                  </a:lnTo>
                  <a:lnTo>
                    <a:pt x="210190" y="564977"/>
                  </a:lnTo>
                  <a:lnTo>
                    <a:pt x="228273" y="561465"/>
                  </a:lnTo>
                  <a:lnTo>
                    <a:pt x="238833" y="558308"/>
                  </a:lnTo>
                  <a:lnTo>
                    <a:pt x="250067" y="553970"/>
                  </a:lnTo>
                  <a:lnTo>
                    <a:pt x="261725" y="548263"/>
                  </a:lnTo>
                  <a:lnTo>
                    <a:pt x="273554" y="541002"/>
                  </a:lnTo>
                  <a:lnTo>
                    <a:pt x="285301" y="532001"/>
                  </a:lnTo>
                  <a:lnTo>
                    <a:pt x="296715" y="521074"/>
                  </a:lnTo>
                  <a:lnTo>
                    <a:pt x="307543" y="508036"/>
                  </a:lnTo>
                  <a:lnTo>
                    <a:pt x="317532" y="492699"/>
                  </a:lnTo>
                  <a:lnTo>
                    <a:pt x="326431" y="474878"/>
                  </a:lnTo>
                  <a:lnTo>
                    <a:pt x="333987" y="454387"/>
                  </a:lnTo>
                  <a:lnTo>
                    <a:pt x="339947" y="431039"/>
                  </a:lnTo>
                  <a:lnTo>
                    <a:pt x="343509" y="409308"/>
                  </a:lnTo>
                  <a:lnTo>
                    <a:pt x="343966" y="408558"/>
                  </a:lnTo>
                  <a:lnTo>
                    <a:pt x="343966" y="380263"/>
                  </a:lnTo>
                  <a:lnTo>
                    <a:pt x="384898" y="345109"/>
                  </a:lnTo>
                  <a:lnTo>
                    <a:pt x="384898" y="192074"/>
                  </a:lnTo>
                  <a:lnTo>
                    <a:pt x="384104" y="179332"/>
                  </a:lnTo>
                  <a:lnTo>
                    <a:pt x="382016" y="166620"/>
                  </a:lnTo>
                  <a:lnTo>
                    <a:pt x="378689" y="154025"/>
                  </a:lnTo>
                  <a:lnTo>
                    <a:pt x="374177" y="141633"/>
                  </a:lnTo>
                  <a:lnTo>
                    <a:pt x="368532" y="129530"/>
                  </a:lnTo>
                  <a:lnTo>
                    <a:pt x="361810" y="117802"/>
                  </a:lnTo>
                  <a:lnTo>
                    <a:pt x="354063" y="106535"/>
                  </a:lnTo>
                  <a:lnTo>
                    <a:pt x="345346" y="95814"/>
                  </a:lnTo>
                  <a:lnTo>
                    <a:pt x="335712" y="85727"/>
                  </a:lnTo>
                  <a:lnTo>
                    <a:pt x="325215" y="76359"/>
                  </a:lnTo>
                  <a:lnTo>
                    <a:pt x="313908" y="67796"/>
                  </a:lnTo>
                  <a:lnTo>
                    <a:pt x="301847" y="60123"/>
                  </a:lnTo>
                  <a:lnTo>
                    <a:pt x="289083" y="53428"/>
                  </a:lnTo>
                  <a:lnTo>
                    <a:pt x="275671" y="47796"/>
                  </a:lnTo>
                  <a:lnTo>
                    <a:pt x="261666" y="43313"/>
                  </a:lnTo>
                  <a:lnTo>
                    <a:pt x="247119" y="40065"/>
                  </a:lnTo>
                  <a:lnTo>
                    <a:pt x="232086" y="38139"/>
                  </a:lnTo>
                  <a:lnTo>
                    <a:pt x="218859" y="37604"/>
                  </a:lnTo>
                  <a:lnTo>
                    <a:pt x="209397" y="37604"/>
                  </a:lnTo>
                  <a:lnTo>
                    <a:pt x="205511" y="33566"/>
                  </a:lnTo>
                  <a:lnTo>
                    <a:pt x="205828" y="24866"/>
                  </a:lnTo>
                  <a:lnTo>
                    <a:pt x="205828" y="0"/>
                  </a:lnTo>
                  <a:lnTo>
                    <a:pt x="176307" y="2616"/>
                  </a:lnTo>
                  <a:lnTo>
                    <a:pt x="149753" y="7378"/>
                  </a:lnTo>
                  <a:lnTo>
                    <a:pt x="126008" y="14040"/>
                  </a:lnTo>
                  <a:lnTo>
                    <a:pt x="104916" y="22355"/>
                  </a:lnTo>
                  <a:lnTo>
                    <a:pt x="86319" y="32077"/>
                  </a:lnTo>
                  <a:lnTo>
                    <a:pt x="70061" y="42958"/>
                  </a:lnTo>
                  <a:lnTo>
                    <a:pt x="55984" y="54752"/>
                  </a:lnTo>
                  <a:lnTo>
                    <a:pt x="43932" y="67213"/>
                  </a:lnTo>
                  <a:lnTo>
                    <a:pt x="33746" y="80095"/>
                  </a:lnTo>
                  <a:lnTo>
                    <a:pt x="25271" y="93149"/>
                  </a:lnTo>
                  <a:lnTo>
                    <a:pt x="18348" y="106131"/>
                  </a:lnTo>
                  <a:lnTo>
                    <a:pt x="12821" y="118793"/>
                  </a:lnTo>
                  <a:lnTo>
                    <a:pt x="8533" y="130889"/>
                  </a:lnTo>
                  <a:lnTo>
                    <a:pt x="3044" y="152395"/>
                  </a:lnTo>
                  <a:lnTo>
                    <a:pt x="624" y="168678"/>
                  </a:lnTo>
                  <a:lnTo>
                    <a:pt x="0" y="342823"/>
                  </a:lnTo>
                  <a:lnTo>
                    <a:pt x="43586" y="380263"/>
                  </a:lnTo>
                  <a:lnTo>
                    <a:pt x="43586" y="413003"/>
                  </a:lnTo>
                  <a:lnTo>
                    <a:pt x="48354" y="438622"/>
                  </a:lnTo>
                  <a:close/>
                </a:path>
              </a:pathLst>
            </a:custGeom>
            <a:grpFill/>
          </p:spPr>
          <p:txBody>
            <a:bodyPr wrap="square" lIns="0" tIns="45720" rIns="0" bIns="4572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dirty="0">
                <a:ln>
                  <a:noFill/>
                </a:ln>
                <a:solidFill>
                  <a:srgbClr val="5F5F5F"/>
                </a:solidFill>
                <a:effectLst/>
                <a:uLnTx/>
                <a:uFillTx/>
                <a:latin typeface="等线"/>
                <a:ea typeface="+mn-ea"/>
                <a:cs typeface="+mn-cs"/>
              </a:endParaRPr>
            </a:p>
          </p:txBody>
        </p:sp>
        <p:sp>
          <p:nvSpPr>
            <p:cNvPr id="100" name="object 56">
              <a:extLst>
                <a:ext uri="{FF2B5EF4-FFF2-40B4-BE49-F238E27FC236}">
                  <a16:creationId xmlns:a16="http://schemas.microsoft.com/office/drawing/2014/main" id="{53EC026E-ED0E-25E2-0E67-47AE8A432979}"/>
                </a:ext>
              </a:extLst>
            </p:cNvPr>
            <p:cNvSpPr/>
            <p:nvPr/>
          </p:nvSpPr>
          <p:spPr bwMode="gray">
            <a:xfrm>
              <a:off x="12567704" y="2677314"/>
              <a:ext cx="225275" cy="51805"/>
            </a:xfrm>
            <a:custGeom>
              <a:avLst/>
              <a:gdLst/>
              <a:ahLst/>
              <a:cxnLst/>
              <a:rect l="l" t="t" r="r" b="b"/>
              <a:pathLst>
                <a:path w="247802" h="58712">
                  <a:moveTo>
                    <a:pt x="228206" y="0"/>
                  </a:moveTo>
                  <a:lnTo>
                    <a:pt x="19570" y="0"/>
                  </a:lnTo>
                  <a:lnTo>
                    <a:pt x="0" y="58712"/>
                  </a:lnTo>
                  <a:lnTo>
                    <a:pt x="247802" y="58712"/>
                  </a:lnTo>
                  <a:lnTo>
                    <a:pt x="228206" y="0"/>
                  </a:lnTo>
                  <a:close/>
                </a:path>
              </a:pathLst>
            </a:custGeom>
            <a:grpFill/>
          </p:spPr>
          <p:txBody>
            <a:bodyPr wrap="square" lIns="0" tIns="45720" rIns="0" bIns="4572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dirty="0">
                <a:ln>
                  <a:noFill/>
                </a:ln>
                <a:solidFill>
                  <a:srgbClr val="5F5F5F"/>
                </a:solidFill>
                <a:effectLst/>
                <a:uLnTx/>
                <a:uFillTx/>
                <a:latin typeface="等线"/>
                <a:ea typeface="+mn-ea"/>
                <a:cs typeface="+mn-cs"/>
              </a:endParaRPr>
            </a:p>
          </p:txBody>
        </p:sp>
        <p:sp>
          <p:nvSpPr>
            <p:cNvPr id="102" name="object 57">
              <a:extLst>
                <a:ext uri="{FF2B5EF4-FFF2-40B4-BE49-F238E27FC236}">
                  <a16:creationId xmlns:a16="http://schemas.microsoft.com/office/drawing/2014/main" id="{B25587E0-72C5-79ED-FC04-BF3D65D0DDAF}"/>
                </a:ext>
              </a:extLst>
            </p:cNvPr>
            <p:cNvSpPr/>
            <p:nvPr/>
          </p:nvSpPr>
          <p:spPr bwMode="gray">
            <a:xfrm>
              <a:off x="12188825" y="1961632"/>
              <a:ext cx="984913" cy="767491"/>
            </a:xfrm>
            <a:custGeom>
              <a:avLst/>
              <a:gdLst/>
              <a:ahLst/>
              <a:cxnLst/>
              <a:rect l="l" t="t" r="r" b="b"/>
              <a:pathLst>
                <a:path w="1083404" h="869823">
                  <a:moveTo>
                    <a:pt x="1077963" y="716356"/>
                  </a:moveTo>
                  <a:lnTo>
                    <a:pt x="1029411" y="195160"/>
                  </a:lnTo>
                  <a:lnTo>
                    <a:pt x="1028157" y="181086"/>
                  </a:lnTo>
                  <a:lnTo>
                    <a:pt x="1024545" y="167845"/>
                  </a:lnTo>
                  <a:lnTo>
                    <a:pt x="1018795" y="155642"/>
                  </a:lnTo>
                  <a:lnTo>
                    <a:pt x="1011127" y="144684"/>
                  </a:lnTo>
                  <a:lnTo>
                    <a:pt x="1001763" y="135175"/>
                  </a:lnTo>
                  <a:lnTo>
                    <a:pt x="990923" y="127320"/>
                  </a:lnTo>
                  <a:lnTo>
                    <a:pt x="978829" y="121325"/>
                  </a:lnTo>
                  <a:lnTo>
                    <a:pt x="973772" y="119519"/>
                  </a:lnTo>
                  <a:lnTo>
                    <a:pt x="699681" y="0"/>
                  </a:lnTo>
                  <a:lnTo>
                    <a:pt x="540359" y="136347"/>
                  </a:lnTo>
                  <a:lnTo>
                    <a:pt x="377342" y="1828"/>
                  </a:lnTo>
                  <a:lnTo>
                    <a:pt x="95757" y="124371"/>
                  </a:lnTo>
                  <a:lnTo>
                    <a:pt x="74801" y="139776"/>
                  </a:lnTo>
                  <a:lnTo>
                    <a:pt x="59861" y="161046"/>
                  </a:lnTo>
                  <a:lnTo>
                    <a:pt x="2933" y="716356"/>
                  </a:lnTo>
                  <a:lnTo>
                    <a:pt x="1549" y="729724"/>
                  </a:lnTo>
                  <a:lnTo>
                    <a:pt x="201" y="741797"/>
                  </a:lnTo>
                  <a:lnTo>
                    <a:pt x="0" y="743369"/>
                  </a:lnTo>
                  <a:lnTo>
                    <a:pt x="122" y="758584"/>
                  </a:lnTo>
                  <a:lnTo>
                    <a:pt x="3241" y="774638"/>
                  </a:lnTo>
                  <a:lnTo>
                    <a:pt x="7948" y="789799"/>
                  </a:lnTo>
                  <a:lnTo>
                    <a:pt x="12831" y="802334"/>
                  </a:lnTo>
                  <a:lnTo>
                    <a:pt x="16480" y="810510"/>
                  </a:lnTo>
                  <a:lnTo>
                    <a:pt x="17564" y="812749"/>
                  </a:lnTo>
                  <a:lnTo>
                    <a:pt x="42671" y="869823"/>
                  </a:lnTo>
                  <a:lnTo>
                    <a:pt x="43764" y="869823"/>
                  </a:lnTo>
                  <a:lnTo>
                    <a:pt x="165087" y="748499"/>
                  </a:lnTo>
                  <a:lnTo>
                    <a:pt x="165087" y="216408"/>
                  </a:lnTo>
                  <a:lnTo>
                    <a:pt x="916279" y="216408"/>
                  </a:lnTo>
                  <a:lnTo>
                    <a:pt x="916279" y="748499"/>
                  </a:lnTo>
                  <a:lnTo>
                    <a:pt x="1037310" y="869556"/>
                  </a:lnTo>
                  <a:lnTo>
                    <a:pt x="1061491" y="822655"/>
                  </a:lnTo>
                  <a:lnTo>
                    <a:pt x="1071156" y="806521"/>
                  </a:lnTo>
                  <a:lnTo>
                    <a:pt x="1077734" y="794499"/>
                  </a:lnTo>
                  <a:lnTo>
                    <a:pt x="1081670" y="784868"/>
                  </a:lnTo>
                  <a:lnTo>
                    <a:pt x="1083404" y="775909"/>
                  </a:lnTo>
                  <a:lnTo>
                    <a:pt x="1083381" y="765900"/>
                  </a:lnTo>
                  <a:lnTo>
                    <a:pt x="1082043" y="753124"/>
                  </a:lnTo>
                  <a:lnTo>
                    <a:pt x="1081163" y="746264"/>
                  </a:lnTo>
                  <a:lnTo>
                    <a:pt x="1079794" y="734354"/>
                  </a:lnTo>
                  <a:lnTo>
                    <a:pt x="1078476" y="721376"/>
                  </a:lnTo>
                  <a:lnTo>
                    <a:pt x="1077963" y="716356"/>
                  </a:lnTo>
                  <a:close/>
                </a:path>
              </a:pathLst>
            </a:custGeom>
            <a:grpFill/>
          </p:spPr>
          <p:txBody>
            <a:bodyPr wrap="square" lIns="0" tIns="45720" rIns="0" bIns="4572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dirty="0">
                <a:ln>
                  <a:noFill/>
                </a:ln>
                <a:solidFill>
                  <a:srgbClr val="5F5F5F"/>
                </a:solidFill>
                <a:effectLst/>
                <a:uLnTx/>
                <a:uFillTx/>
                <a:latin typeface="等线"/>
                <a:ea typeface="+mn-ea"/>
                <a:cs typeface="+mn-cs"/>
              </a:endParaRPr>
            </a:p>
          </p:txBody>
        </p:sp>
        <p:grpSp>
          <p:nvGrpSpPr>
            <p:cNvPr id="103" name="Group 6">
              <a:extLst>
                <a:ext uri="{FF2B5EF4-FFF2-40B4-BE49-F238E27FC236}">
                  <a16:creationId xmlns:a16="http://schemas.microsoft.com/office/drawing/2014/main" id="{C9EE8508-103B-6A74-E972-77313A614B0C}"/>
                </a:ext>
              </a:extLst>
            </p:cNvPr>
            <p:cNvGrpSpPr/>
            <p:nvPr/>
          </p:nvGrpSpPr>
          <p:grpSpPr bwMode="gray">
            <a:xfrm>
              <a:off x="12521568" y="2258509"/>
              <a:ext cx="319112" cy="306192"/>
              <a:chOff x="12073367" y="3412164"/>
              <a:chExt cx="1333226" cy="1279246"/>
            </a:xfrm>
            <a:grpFill/>
          </p:grpSpPr>
          <p:sp>
            <p:nvSpPr>
              <p:cNvPr id="105" name="Freeform 322">
                <a:extLst>
                  <a:ext uri="{FF2B5EF4-FFF2-40B4-BE49-F238E27FC236}">
                    <a16:creationId xmlns:a16="http://schemas.microsoft.com/office/drawing/2014/main" id="{D201A672-5433-EF5A-6A2D-9C15C6FE13E4}"/>
                  </a:ext>
                </a:extLst>
              </p:cNvPr>
              <p:cNvSpPr>
                <a:spLocks/>
              </p:cNvSpPr>
              <p:nvPr/>
            </p:nvSpPr>
            <p:spPr bwMode="gray">
              <a:xfrm>
                <a:off x="12726375" y="4031210"/>
                <a:ext cx="680218" cy="660200"/>
              </a:xfrm>
              <a:custGeom>
                <a:avLst/>
                <a:gdLst/>
                <a:ahLst/>
                <a:cxnLst>
                  <a:cxn ang="0">
                    <a:pos x="68" y="150"/>
                  </a:cxn>
                  <a:cxn ang="0">
                    <a:pos x="61" y="134"/>
                  </a:cxn>
                  <a:cxn ang="0">
                    <a:pos x="47" y="127"/>
                  </a:cxn>
                  <a:cxn ang="0">
                    <a:pos x="30" y="134"/>
                  </a:cxn>
                  <a:cxn ang="0">
                    <a:pos x="17" y="123"/>
                  </a:cxn>
                  <a:cxn ang="0">
                    <a:pos x="23" y="107"/>
                  </a:cxn>
                  <a:cxn ang="0">
                    <a:pos x="18" y="92"/>
                  </a:cxn>
                  <a:cxn ang="0">
                    <a:pos x="2" y="85"/>
                  </a:cxn>
                  <a:cxn ang="0">
                    <a:pos x="0" y="69"/>
                  </a:cxn>
                  <a:cxn ang="0">
                    <a:pos x="16" y="61"/>
                  </a:cxn>
                  <a:cxn ang="0">
                    <a:pos x="22" y="48"/>
                  </a:cxn>
                  <a:cxn ang="0">
                    <a:pos x="16" y="31"/>
                  </a:cxn>
                  <a:cxn ang="0">
                    <a:pos x="26" y="18"/>
                  </a:cxn>
                  <a:cxn ang="0">
                    <a:pos x="43" y="24"/>
                  </a:cxn>
                  <a:cxn ang="0">
                    <a:pos x="57" y="19"/>
                  </a:cxn>
                  <a:cxn ang="0">
                    <a:pos x="64" y="2"/>
                  </a:cxn>
                  <a:cxn ang="0">
                    <a:pos x="81" y="0"/>
                  </a:cxn>
                  <a:cxn ang="0">
                    <a:pos x="88" y="17"/>
                  </a:cxn>
                  <a:cxn ang="0">
                    <a:pos x="102" y="23"/>
                  </a:cxn>
                  <a:cxn ang="0">
                    <a:pos x="119" y="16"/>
                  </a:cxn>
                  <a:cxn ang="0">
                    <a:pos x="132" y="27"/>
                  </a:cxn>
                  <a:cxn ang="0">
                    <a:pos x="126" y="43"/>
                  </a:cxn>
                  <a:cxn ang="0">
                    <a:pos x="131" y="58"/>
                  </a:cxn>
                  <a:cxn ang="0">
                    <a:pos x="147" y="65"/>
                  </a:cxn>
                  <a:cxn ang="0">
                    <a:pos x="149" y="82"/>
                  </a:cxn>
                  <a:cxn ang="0">
                    <a:pos x="133" y="89"/>
                  </a:cxn>
                  <a:cxn ang="0">
                    <a:pos x="126" y="103"/>
                  </a:cxn>
                  <a:cxn ang="0">
                    <a:pos x="133" y="119"/>
                  </a:cxn>
                  <a:cxn ang="0">
                    <a:pos x="123" y="133"/>
                  </a:cxn>
                  <a:cxn ang="0">
                    <a:pos x="106" y="126"/>
                  </a:cxn>
                  <a:cxn ang="0">
                    <a:pos x="92" y="131"/>
                  </a:cxn>
                  <a:cxn ang="0">
                    <a:pos x="84" y="150"/>
                  </a:cxn>
                </a:cxnLst>
                <a:rect l="0" t="0" r="r" b="b"/>
                <a:pathLst>
                  <a:path w="149" h="150">
                    <a:moveTo>
                      <a:pt x="84" y="150"/>
                    </a:moveTo>
                    <a:cubicBezTo>
                      <a:pt x="79" y="150"/>
                      <a:pt x="73" y="150"/>
                      <a:pt x="68" y="150"/>
                    </a:cubicBezTo>
                    <a:cubicBezTo>
                      <a:pt x="67" y="150"/>
                      <a:pt x="66" y="149"/>
                      <a:pt x="66" y="148"/>
                    </a:cubicBezTo>
                    <a:cubicBezTo>
                      <a:pt x="64" y="143"/>
                      <a:pt x="62" y="139"/>
                      <a:pt x="61" y="134"/>
                    </a:cubicBezTo>
                    <a:cubicBezTo>
                      <a:pt x="60" y="133"/>
                      <a:pt x="60" y="132"/>
                      <a:pt x="59" y="132"/>
                    </a:cubicBezTo>
                    <a:cubicBezTo>
                      <a:pt x="55" y="130"/>
                      <a:pt x="51" y="129"/>
                      <a:pt x="47" y="127"/>
                    </a:cubicBezTo>
                    <a:cubicBezTo>
                      <a:pt x="46" y="127"/>
                      <a:pt x="45" y="127"/>
                      <a:pt x="44" y="127"/>
                    </a:cubicBezTo>
                    <a:cubicBezTo>
                      <a:pt x="40" y="129"/>
                      <a:pt x="35" y="132"/>
                      <a:pt x="30" y="134"/>
                    </a:cubicBezTo>
                    <a:cubicBezTo>
                      <a:pt x="29" y="134"/>
                      <a:pt x="28" y="135"/>
                      <a:pt x="28" y="134"/>
                    </a:cubicBezTo>
                    <a:cubicBezTo>
                      <a:pt x="24" y="130"/>
                      <a:pt x="20" y="127"/>
                      <a:pt x="17" y="123"/>
                    </a:cubicBezTo>
                    <a:cubicBezTo>
                      <a:pt x="17" y="123"/>
                      <a:pt x="16" y="122"/>
                      <a:pt x="17" y="121"/>
                    </a:cubicBezTo>
                    <a:cubicBezTo>
                      <a:pt x="19" y="116"/>
                      <a:pt x="21" y="111"/>
                      <a:pt x="23" y="107"/>
                    </a:cubicBezTo>
                    <a:cubicBezTo>
                      <a:pt x="24" y="106"/>
                      <a:pt x="23" y="105"/>
                      <a:pt x="23" y="104"/>
                    </a:cubicBezTo>
                    <a:cubicBezTo>
                      <a:pt x="22" y="100"/>
                      <a:pt x="20" y="96"/>
                      <a:pt x="18" y="92"/>
                    </a:cubicBezTo>
                    <a:cubicBezTo>
                      <a:pt x="18" y="91"/>
                      <a:pt x="17" y="91"/>
                      <a:pt x="16" y="90"/>
                    </a:cubicBezTo>
                    <a:cubicBezTo>
                      <a:pt x="11" y="89"/>
                      <a:pt x="6" y="87"/>
                      <a:pt x="2" y="85"/>
                    </a:cubicBezTo>
                    <a:cubicBezTo>
                      <a:pt x="1" y="85"/>
                      <a:pt x="0" y="84"/>
                      <a:pt x="0" y="84"/>
                    </a:cubicBezTo>
                    <a:cubicBezTo>
                      <a:pt x="0" y="79"/>
                      <a:pt x="0" y="74"/>
                      <a:pt x="0" y="69"/>
                    </a:cubicBezTo>
                    <a:cubicBezTo>
                      <a:pt x="0" y="67"/>
                      <a:pt x="0" y="67"/>
                      <a:pt x="1" y="67"/>
                    </a:cubicBezTo>
                    <a:cubicBezTo>
                      <a:pt x="6" y="65"/>
                      <a:pt x="11" y="63"/>
                      <a:pt x="16" y="61"/>
                    </a:cubicBezTo>
                    <a:cubicBezTo>
                      <a:pt x="17" y="61"/>
                      <a:pt x="17" y="60"/>
                      <a:pt x="18" y="59"/>
                    </a:cubicBezTo>
                    <a:cubicBezTo>
                      <a:pt x="19" y="55"/>
                      <a:pt x="21" y="52"/>
                      <a:pt x="22" y="48"/>
                    </a:cubicBezTo>
                    <a:cubicBezTo>
                      <a:pt x="23" y="47"/>
                      <a:pt x="23" y="46"/>
                      <a:pt x="22" y="44"/>
                    </a:cubicBezTo>
                    <a:cubicBezTo>
                      <a:pt x="20" y="40"/>
                      <a:pt x="18" y="35"/>
                      <a:pt x="16" y="31"/>
                    </a:cubicBezTo>
                    <a:cubicBezTo>
                      <a:pt x="15" y="30"/>
                      <a:pt x="15" y="29"/>
                      <a:pt x="16" y="28"/>
                    </a:cubicBezTo>
                    <a:cubicBezTo>
                      <a:pt x="19" y="25"/>
                      <a:pt x="23" y="21"/>
                      <a:pt x="26" y="18"/>
                    </a:cubicBezTo>
                    <a:cubicBezTo>
                      <a:pt x="27" y="17"/>
                      <a:pt x="28" y="17"/>
                      <a:pt x="29" y="17"/>
                    </a:cubicBezTo>
                    <a:cubicBezTo>
                      <a:pt x="34" y="20"/>
                      <a:pt x="38" y="22"/>
                      <a:pt x="43" y="24"/>
                    </a:cubicBezTo>
                    <a:cubicBezTo>
                      <a:pt x="44" y="24"/>
                      <a:pt x="45" y="24"/>
                      <a:pt x="46" y="24"/>
                    </a:cubicBezTo>
                    <a:cubicBezTo>
                      <a:pt x="49" y="22"/>
                      <a:pt x="53" y="21"/>
                      <a:pt x="57" y="19"/>
                    </a:cubicBezTo>
                    <a:cubicBezTo>
                      <a:pt x="58" y="19"/>
                      <a:pt x="59" y="18"/>
                      <a:pt x="59" y="17"/>
                    </a:cubicBezTo>
                    <a:cubicBezTo>
                      <a:pt x="61" y="12"/>
                      <a:pt x="63" y="7"/>
                      <a:pt x="64" y="2"/>
                    </a:cubicBezTo>
                    <a:cubicBezTo>
                      <a:pt x="65" y="1"/>
                      <a:pt x="65" y="1"/>
                      <a:pt x="66" y="1"/>
                    </a:cubicBezTo>
                    <a:cubicBezTo>
                      <a:pt x="71" y="1"/>
                      <a:pt x="76" y="1"/>
                      <a:pt x="81" y="0"/>
                    </a:cubicBezTo>
                    <a:cubicBezTo>
                      <a:pt x="82" y="0"/>
                      <a:pt x="83" y="1"/>
                      <a:pt x="83" y="2"/>
                    </a:cubicBezTo>
                    <a:cubicBezTo>
                      <a:pt x="85" y="7"/>
                      <a:pt x="87" y="12"/>
                      <a:pt x="88" y="17"/>
                    </a:cubicBezTo>
                    <a:cubicBezTo>
                      <a:pt x="89" y="18"/>
                      <a:pt x="89" y="18"/>
                      <a:pt x="90" y="19"/>
                    </a:cubicBezTo>
                    <a:cubicBezTo>
                      <a:pt x="94" y="20"/>
                      <a:pt x="98" y="22"/>
                      <a:pt x="102" y="23"/>
                    </a:cubicBezTo>
                    <a:cubicBezTo>
                      <a:pt x="103" y="23"/>
                      <a:pt x="104" y="24"/>
                      <a:pt x="105" y="23"/>
                    </a:cubicBezTo>
                    <a:cubicBezTo>
                      <a:pt x="109" y="21"/>
                      <a:pt x="114" y="19"/>
                      <a:pt x="119" y="16"/>
                    </a:cubicBezTo>
                    <a:cubicBezTo>
                      <a:pt x="120" y="16"/>
                      <a:pt x="120" y="16"/>
                      <a:pt x="121" y="17"/>
                    </a:cubicBezTo>
                    <a:cubicBezTo>
                      <a:pt x="125" y="20"/>
                      <a:pt x="128" y="23"/>
                      <a:pt x="132" y="27"/>
                    </a:cubicBezTo>
                    <a:cubicBezTo>
                      <a:pt x="133" y="28"/>
                      <a:pt x="133" y="28"/>
                      <a:pt x="132" y="29"/>
                    </a:cubicBezTo>
                    <a:cubicBezTo>
                      <a:pt x="130" y="34"/>
                      <a:pt x="128" y="39"/>
                      <a:pt x="126" y="43"/>
                    </a:cubicBezTo>
                    <a:cubicBezTo>
                      <a:pt x="125" y="44"/>
                      <a:pt x="125" y="45"/>
                      <a:pt x="126" y="46"/>
                    </a:cubicBezTo>
                    <a:cubicBezTo>
                      <a:pt x="128" y="50"/>
                      <a:pt x="129" y="54"/>
                      <a:pt x="131" y="58"/>
                    </a:cubicBezTo>
                    <a:cubicBezTo>
                      <a:pt x="131" y="59"/>
                      <a:pt x="132" y="60"/>
                      <a:pt x="133" y="60"/>
                    </a:cubicBezTo>
                    <a:cubicBezTo>
                      <a:pt x="138" y="62"/>
                      <a:pt x="142" y="63"/>
                      <a:pt x="147" y="65"/>
                    </a:cubicBezTo>
                    <a:cubicBezTo>
                      <a:pt x="148" y="65"/>
                      <a:pt x="149" y="66"/>
                      <a:pt x="149" y="67"/>
                    </a:cubicBezTo>
                    <a:cubicBezTo>
                      <a:pt x="149" y="72"/>
                      <a:pt x="149" y="77"/>
                      <a:pt x="149" y="82"/>
                    </a:cubicBezTo>
                    <a:cubicBezTo>
                      <a:pt x="149" y="83"/>
                      <a:pt x="149" y="83"/>
                      <a:pt x="148" y="84"/>
                    </a:cubicBezTo>
                    <a:cubicBezTo>
                      <a:pt x="143" y="85"/>
                      <a:pt x="138" y="87"/>
                      <a:pt x="133" y="89"/>
                    </a:cubicBezTo>
                    <a:cubicBezTo>
                      <a:pt x="132" y="89"/>
                      <a:pt x="131" y="90"/>
                      <a:pt x="131" y="91"/>
                    </a:cubicBezTo>
                    <a:cubicBezTo>
                      <a:pt x="130" y="95"/>
                      <a:pt x="128" y="99"/>
                      <a:pt x="126" y="103"/>
                    </a:cubicBezTo>
                    <a:cubicBezTo>
                      <a:pt x="126" y="104"/>
                      <a:pt x="126" y="105"/>
                      <a:pt x="126" y="105"/>
                    </a:cubicBezTo>
                    <a:cubicBezTo>
                      <a:pt x="129" y="110"/>
                      <a:pt x="131" y="115"/>
                      <a:pt x="133" y="119"/>
                    </a:cubicBezTo>
                    <a:cubicBezTo>
                      <a:pt x="134" y="120"/>
                      <a:pt x="134" y="121"/>
                      <a:pt x="133" y="122"/>
                    </a:cubicBezTo>
                    <a:cubicBezTo>
                      <a:pt x="130" y="125"/>
                      <a:pt x="126" y="129"/>
                      <a:pt x="123" y="133"/>
                    </a:cubicBezTo>
                    <a:cubicBezTo>
                      <a:pt x="122" y="133"/>
                      <a:pt x="121" y="133"/>
                      <a:pt x="120" y="133"/>
                    </a:cubicBezTo>
                    <a:cubicBezTo>
                      <a:pt x="116" y="131"/>
                      <a:pt x="111" y="129"/>
                      <a:pt x="106" y="126"/>
                    </a:cubicBezTo>
                    <a:cubicBezTo>
                      <a:pt x="105" y="126"/>
                      <a:pt x="104" y="126"/>
                      <a:pt x="103" y="127"/>
                    </a:cubicBezTo>
                    <a:cubicBezTo>
                      <a:pt x="99" y="128"/>
                      <a:pt x="95" y="130"/>
                      <a:pt x="92" y="131"/>
                    </a:cubicBezTo>
                    <a:cubicBezTo>
                      <a:pt x="91" y="132"/>
                      <a:pt x="90" y="132"/>
                      <a:pt x="90" y="133"/>
                    </a:cubicBezTo>
                    <a:cubicBezTo>
                      <a:pt x="88" y="139"/>
                      <a:pt x="86" y="144"/>
                      <a:pt x="84" y="15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5F5F5F"/>
                  </a:solidFill>
                  <a:effectLst/>
                  <a:uLnTx/>
                  <a:uFillTx/>
                  <a:latin typeface="等线"/>
                  <a:ea typeface="+mn-ea"/>
                  <a:cs typeface="+mn-cs"/>
                </a:endParaRPr>
              </a:p>
            </p:txBody>
          </p:sp>
          <p:sp>
            <p:nvSpPr>
              <p:cNvPr id="106" name="Freeform 322">
                <a:extLst>
                  <a:ext uri="{FF2B5EF4-FFF2-40B4-BE49-F238E27FC236}">
                    <a16:creationId xmlns:a16="http://schemas.microsoft.com/office/drawing/2014/main" id="{A2C630AB-E623-020F-0605-2AE6EEE1663E}"/>
                  </a:ext>
                </a:extLst>
              </p:cNvPr>
              <p:cNvSpPr>
                <a:spLocks/>
              </p:cNvSpPr>
              <p:nvPr/>
            </p:nvSpPr>
            <p:spPr bwMode="gray">
              <a:xfrm rot="20082068">
                <a:off x="12073367" y="3412164"/>
                <a:ext cx="880306" cy="854400"/>
              </a:xfrm>
              <a:custGeom>
                <a:avLst/>
                <a:gdLst/>
                <a:ahLst/>
                <a:cxnLst>
                  <a:cxn ang="0">
                    <a:pos x="68" y="150"/>
                  </a:cxn>
                  <a:cxn ang="0">
                    <a:pos x="61" y="134"/>
                  </a:cxn>
                  <a:cxn ang="0">
                    <a:pos x="47" y="127"/>
                  </a:cxn>
                  <a:cxn ang="0">
                    <a:pos x="30" y="134"/>
                  </a:cxn>
                  <a:cxn ang="0">
                    <a:pos x="17" y="123"/>
                  </a:cxn>
                  <a:cxn ang="0">
                    <a:pos x="23" y="107"/>
                  </a:cxn>
                  <a:cxn ang="0">
                    <a:pos x="18" y="92"/>
                  </a:cxn>
                  <a:cxn ang="0">
                    <a:pos x="2" y="85"/>
                  </a:cxn>
                  <a:cxn ang="0">
                    <a:pos x="0" y="69"/>
                  </a:cxn>
                  <a:cxn ang="0">
                    <a:pos x="16" y="61"/>
                  </a:cxn>
                  <a:cxn ang="0">
                    <a:pos x="22" y="48"/>
                  </a:cxn>
                  <a:cxn ang="0">
                    <a:pos x="16" y="31"/>
                  </a:cxn>
                  <a:cxn ang="0">
                    <a:pos x="26" y="18"/>
                  </a:cxn>
                  <a:cxn ang="0">
                    <a:pos x="43" y="24"/>
                  </a:cxn>
                  <a:cxn ang="0">
                    <a:pos x="57" y="19"/>
                  </a:cxn>
                  <a:cxn ang="0">
                    <a:pos x="64" y="2"/>
                  </a:cxn>
                  <a:cxn ang="0">
                    <a:pos x="81" y="0"/>
                  </a:cxn>
                  <a:cxn ang="0">
                    <a:pos x="88" y="17"/>
                  </a:cxn>
                  <a:cxn ang="0">
                    <a:pos x="102" y="23"/>
                  </a:cxn>
                  <a:cxn ang="0">
                    <a:pos x="119" y="16"/>
                  </a:cxn>
                  <a:cxn ang="0">
                    <a:pos x="132" y="27"/>
                  </a:cxn>
                  <a:cxn ang="0">
                    <a:pos x="126" y="43"/>
                  </a:cxn>
                  <a:cxn ang="0">
                    <a:pos x="131" y="58"/>
                  </a:cxn>
                  <a:cxn ang="0">
                    <a:pos x="147" y="65"/>
                  </a:cxn>
                  <a:cxn ang="0">
                    <a:pos x="149" y="82"/>
                  </a:cxn>
                  <a:cxn ang="0">
                    <a:pos x="133" y="89"/>
                  </a:cxn>
                  <a:cxn ang="0">
                    <a:pos x="126" y="103"/>
                  </a:cxn>
                  <a:cxn ang="0">
                    <a:pos x="133" y="119"/>
                  </a:cxn>
                  <a:cxn ang="0">
                    <a:pos x="123" y="133"/>
                  </a:cxn>
                  <a:cxn ang="0">
                    <a:pos x="106" y="126"/>
                  </a:cxn>
                  <a:cxn ang="0">
                    <a:pos x="92" y="131"/>
                  </a:cxn>
                  <a:cxn ang="0">
                    <a:pos x="84" y="150"/>
                  </a:cxn>
                </a:cxnLst>
                <a:rect l="0" t="0" r="r" b="b"/>
                <a:pathLst>
                  <a:path w="149" h="150">
                    <a:moveTo>
                      <a:pt x="84" y="150"/>
                    </a:moveTo>
                    <a:cubicBezTo>
                      <a:pt x="79" y="150"/>
                      <a:pt x="73" y="150"/>
                      <a:pt x="68" y="150"/>
                    </a:cubicBezTo>
                    <a:cubicBezTo>
                      <a:pt x="67" y="150"/>
                      <a:pt x="66" y="149"/>
                      <a:pt x="66" y="148"/>
                    </a:cubicBezTo>
                    <a:cubicBezTo>
                      <a:pt x="64" y="143"/>
                      <a:pt x="62" y="139"/>
                      <a:pt x="61" y="134"/>
                    </a:cubicBezTo>
                    <a:cubicBezTo>
                      <a:pt x="60" y="133"/>
                      <a:pt x="60" y="132"/>
                      <a:pt x="59" y="132"/>
                    </a:cubicBezTo>
                    <a:cubicBezTo>
                      <a:pt x="55" y="130"/>
                      <a:pt x="51" y="129"/>
                      <a:pt x="47" y="127"/>
                    </a:cubicBezTo>
                    <a:cubicBezTo>
                      <a:pt x="46" y="127"/>
                      <a:pt x="45" y="127"/>
                      <a:pt x="44" y="127"/>
                    </a:cubicBezTo>
                    <a:cubicBezTo>
                      <a:pt x="40" y="129"/>
                      <a:pt x="35" y="132"/>
                      <a:pt x="30" y="134"/>
                    </a:cubicBezTo>
                    <a:cubicBezTo>
                      <a:pt x="29" y="134"/>
                      <a:pt x="28" y="135"/>
                      <a:pt x="28" y="134"/>
                    </a:cubicBezTo>
                    <a:cubicBezTo>
                      <a:pt x="24" y="130"/>
                      <a:pt x="20" y="127"/>
                      <a:pt x="17" y="123"/>
                    </a:cubicBezTo>
                    <a:cubicBezTo>
                      <a:pt x="17" y="123"/>
                      <a:pt x="16" y="122"/>
                      <a:pt x="17" y="121"/>
                    </a:cubicBezTo>
                    <a:cubicBezTo>
                      <a:pt x="19" y="116"/>
                      <a:pt x="21" y="111"/>
                      <a:pt x="23" y="107"/>
                    </a:cubicBezTo>
                    <a:cubicBezTo>
                      <a:pt x="24" y="106"/>
                      <a:pt x="23" y="105"/>
                      <a:pt x="23" y="104"/>
                    </a:cubicBezTo>
                    <a:cubicBezTo>
                      <a:pt x="22" y="100"/>
                      <a:pt x="20" y="96"/>
                      <a:pt x="18" y="92"/>
                    </a:cubicBezTo>
                    <a:cubicBezTo>
                      <a:pt x="18" y="91"/>
                      <a:pt x="17" y="91"/>
                      <a:pt x="16" y="90"/>
                    </a:cubicBezTo>
                    <a:cubicBezTo>
                      <a:pt x="11" y="89"/>
                      <a:pt x="6" y="87"/>
                      <a:pt x="2" y="85"/>
                    </a:cubicBezTo>
                    <a:cubicBezTo>
                      <a:pt x="1" y="85"/>
                      <a:pt x="0" y="84"/>
                      <a:pt x="0" y="84"/>
                    </a:cubicBezTo>
                    <a:cubicBezTo>
                      <a:pt x="0" y="79"/>
                      <a:pt x="0" y="74"/>
                      <a:pt x="0" y="69"/>
                    </a:cubicBezTo>
                    <a:cubicBezTo>
                      <a:pt x="0" y="67"/>
                      <a:pt x="0" y="67"/>
                      <a:pt x="1" y="67"/>
                    </a:cubicBezTo>
                    <a:cubicBezTo>
                      <a:pt x="6" y="65"/>
                      <a:pt x="11" y="63"/>
                      <a:pt x="16" y="61"/>
                    </a:cubicBezTo>
                    <a:cubicBezTo>
                      <a:pt x="17" y="61"/>
                      <a:pt x="17" y="60"/>
                      <a:pt x="18" y="59"/>
                    </a:cubicBezTo>
                    <a:cubicBezTo>
                      <a:pt x="19" y="55"/>
                      <a:pt x="21" y="52"/>
                      <a:pt x="22" y="48"/>
                    </a:cubicBezTo>
                    <a:cubicBezTo>
                      <a:pt x="23" y="47"/>
                      <a:pt x="23" y="46"/>
                      <a:pt x="22" y="44"/>
                    </a:cubicBezTo>
                    <a:cubicBezTo>
                      <a:pt x="20" y="40"/>
                      <a:pt x="18" y="35"/>
                      <a:pt x="16" y="31"/>
                    </a:cubicBezTo>
                    <a:cubicBezTo>
                      <a:pt x="15" y="30"/>
                      <a:pt x="15" y="29"/>
                      <a:pt x="16" y="28"/>
                    </a:cubicBezTo>
                    <a:cubicBezTo>
                      <a:pt x="19" y="25"/>
                      <a:pt x="23" y="21"/>
                      <a:pt x="26" y="18"/>
                    </a:cubicBezTo>
                    <a:cubicBezTo>
                      <a:pt x="27" y="17"/>
                      <a:pt x="28" y="17"/>
                      <a:pt x="29" y="17"/>
                    </a:cubicBezTo>
                    <a:cubicBezTo>
                      <a:pt x="34" y="20"/>
                      <a:pt x="38" y="22"/>
                      <a:pt x="43" y="24"/>
                    </a:cubicBezTo>
                    <a:cubicBezTo>
                      <a:pt x="44" y="24"/>
                      <a:pt x="45" y="24"/>
                      <a:pt x="46" y="24"/>
                    </a:cubicBezTo>
                    <a:cubicBezTo>
                      <a:pt x="49" y="22"/>
                      <a:pt x="53" y="21"/>
                      <a:pt x="57" y="19"/>
                    </a:cubicBezTo>
                    <a:cubicBezTo>
                      <a:pt x="58" y="19"/>
                      <a:pt x="59" y="18"/>
                      <a:pt x="59" y="17"/>
                    </a:cubicBezTo>
                    <a:cubicBezTo>
                      <a:pt x="61" y="12"/>
                      <a:pt x="63" y="7"/>
                      <a:pt x="64" y="2"/>
                    </a:cubicBezTo>
                    <a:cubicBezTo>
                      <a:pt x="65" y="1"/>
                      <a:pt x="65" y="1"/>
                      <a:pt x="66" y="1"/>
                    </a:cubicBezTo>
                    <a:cubicBezTo>
                      <a:pt x="71" y="1"/>
                      <a:pt x="76" y="1"/>
                      <a:pt x="81" y="0"/>
                    </a:cubicBezTo>
                    <a:cubicBezTo>
                      <a:pt x="82" y="0"/>
                      <a:pt x="83" y="1"/>
                      <a:pt x="83" y="2"/>
                    </a:cubicBezTo>
                    <a:cubicBezTo>
                      <a:pt x="85" y="7"/>
                      <a:pt x="87" y="12"/>
                      <a:pt x="88" y="17"/>
                    </a:cubicBezTo>
                    <a:cubicBezTo>
                      <a:pt x="89" y="18"/>
                      <a:pt x="89" y="18"/>
                      <a:pt x="90" y="19"/>
                    </a:cubicBezTo>
                    <a:cubicBezTo>
                      <a:pt x="94" y="20"/>
                      <a:pt x="98" y="22"/>
                      <a:pt x="102" y="23"/>
                    </a:cubicBezTo>
                    <a:cubicBezTo>
                      <a:pt x="103" y="23"/>
                      <a:pt x="104" y="24"/>
                      <a:pt x="105" y="23"/>
                    </a:cubicBezTo>
                    <a:cubicBezTo>
                      <a:pt x="109" y="21"/>
                      <a:pt x="114" y="19"/>
                      <a:pt x="119" y="16"/>
                    </a:cubicBezTo>
                    <a:cubicBezTo>
                      <a:pt x="120" y="16"/>
                      <a:pt x="120" y="16"/>
                      <a:pt x="121" y="17"/>
                    </a:cubicBezTo>
                    <a:cubicBezTo>
                      <a:pt x="125" y="20"/>
                      <a:pt x="128" y="23"/>
                      <a:pt x="132" y="27"/>
                    </a:cubicBezTo>
                    <a:cubicBezTo>
                      <a:pt x="133" y="28"/>
                      <a:pt x="133" y="28"/>
                      <a:pt x="132" y="29"/>
                    </a:cubicBezTo>
                    <a:cubicBezTo>
                      <a:pt x="130" y="34"/>
                      <a:pt x="128" y="39"/>
                      <a:pt x="126" y="43"/>
                    </a:cubicBezTo>
                    <a:cubicBezTo>
                      <a:pt x="125" y="44"/>
                      <a:pt x="125" y="45"/>
                      <a:pt x="126" y="46"/>
                    </a:cubicBezTo>
                    <a:cubicBezTo>
                      <a:pt x="128" y="50"/>
                      <a:pt x="129" y="54"/>
                      <a:pt x="131" y="58"/>
                    </a:cubicBezTo>
                    <a:cubicBezTo>
                      <a:pt x="131" y="59"/>
                      <a:pt x="132" y="60"/>
                      <a:pt x="133" y="60"/>
                    </a:cubicBezTo>
                    <a:cubicBezTo>
                      <a:pt x="138" y="62"/>
                      <a:pt x="142" y="63"/>
                      <a:pt x="147" y="65"/>
                    </a:cubicBezTo>
                    <a:cubicBezTo>
                      <a:pt x="148" y="65"/>
                      <a:pt x="149" y="66"/>
                      <a:pt x="149" y="67"/>
                    </a:cubicBezTo>
                    <a:cubicBezTo>
                      <a:pt x="149" y="72"/>
                      <a:pt x="149" y="77"/>
                      <a:pt x="149" y="82"/>
                    </a:cubicBezTo>
                    <a:cubicBezTo>
                      <a:pt x="149" y="83"/>
                      <a:pt x="149" y="83"/>
                      <a:pt x="148" y="84"/>
                    </a:cubicBezTo>
                    <a:cubicBezTo>
                      <a:pt x="143" y="85"/>
                      <a:pt x="138" y="87"/>
                      <a:pt x="133" y="89"/>
                    </a:cubicBezTo>
                    <a:cubicBezTo>
                      <a:pt x="132" y="89"/>
                      <a:pt x="131" y="90"/>
                      <a:pt x="131" y="91"/>
                    </a:cubicBezTo>
                    <a:cubicBezTo>
                      <a:pt x="130" y="95"/>
                      <a:pt x="128" y="99"/>
                      <a:pt x="126" y="103"/>
                    </a:cubicBezTo>
                    <a:cubicBezTo>
                      <a:pt x="126" y="104"/>
                      <a:pt x="126" y="105"/>
                      <a:pt x="126" y="105"/>
                    </a:cubicBezTo>
                    <a:cubicBezTo>
                      <a:pt x="129" y="110"/>
                      <a:pt x="131" y="115"/>
                      <a:pt x="133" y="119"/>
                    </a:cubicBezTo>
                    <a:cubicBezTo>
                      <a:pt x="134" y="120"/>
                      <a:pt x="134" y="121"/>
                      <a:pt x="133" y="122"/>
                    </a:cubicBezTo>
                    <a:cubicBezTo>
                      <a:pt x="130" y="125"/>
                      <a:pt x="126" y="129"/>
                      <a:pt x="123" y="133"/>
                    </a:cubicBezTo>
                    <a:cubicBezTo>
                      <a:pt x="122" y="133"/>
                      <a:pt x="121" y="133"/>
                      <a:pt x="120" y="133"/>
                    </a:cubicBezTo>
                    <a:cubicBezTo>
                      <a:pt x="116" y="131"/>
                      <a:pt x="111" y="129"/>
                      <a:pt x="106" y="126"/>
                    </a:cubicBezTo>
                    <a:cubicBezTo>
                      <a:pt x="105" y="126"/>
                      <a:pt x="104" y="126"/>
                      <a:pt x="103" y="127"/>
                    </a:cubicBezTo>
                    <a:cubicBezTo>
                      <a:pt x="99" y="128"/>
                      <a:pt x="95" y="130"/>
                      <a:pt x="92" y="131"/>
                    </a:cubicBezTo>
                    <a:cubicBezTo>
                      <a:pt x="91" y="132"/>
                      <a:pt x="90" y="132"/>
                      <a:pt x="90" y="133"/>
                    </a:cubicBezTo>
                    <a:cubicBezTo>
                      <a:pt x="88" y="139"/>
                      <a:pt x="86" y="144"/>
                      <a:pt x="84" y="15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5F5F5F"/>
                  </a:solidFill>
                  <a:effectLst/>
                  <a:uLnTx/>
                  <a:uFillTx/>
                  <a:latin typeface="等线"/>
                  <a:ea typeface="+mn-ea"/>
                  <a:cs typeface="+mn-cs"/>
                </a:endParaRPr>
              </a:p>
            </p:txBody>
          </p:sp>
        </p:grpSp>
      </p:grpSp>
      <p:grpSp>
        <p:nvGrpSpPr>
          <p:cNvPr id="108" name="Group 7">
            <a:extLst>
              <a:ext uri="{FF2B5EF4-FFF2-40B4-BE49-F238E27FC236}">
                <a16:creationId xmlns:a16="http://schemas.microsoft.com/office/drawing/2014/main" id="{B74F85B8-C3B7-9884-5191-02200DF47148}"/>
              </a:ext>
            </a:extLst>
          </p:cNvPr>
          <p:cNvGrpSpPr/>
          <p:nvPr/>
        </p:nvGrpSpPr>
        <p:grpSpPr bwMode="gray">
          <a:xfrm>
            <a:off x="5717923" y="2371900"/>
            <a:ext cx="215906" cy="187382"/>
            <a:chOff x="12188825" y="1438775"/>
            <a:chExt cx="984913" cy="1290348"/>
          </a:xfrm>
          <a:solidFill>
            <a:schemeClr val="tx1">
              <a:lumMod val="75000"/>
              <a:lumOff val="25000"/>
            </a:schemeClr>
          </a:solidFill>
        </p:grpSpPr>
        <p:sp>
          <p:nvSpPr>
            <p:cNvPr id="109" name="Rectangle 4">
              <a:extLst>
                <a:ext uri="{FF2B5EF4-FFF2-40B4-BE49-F238E27FC236}">
                  <a16:creationId xmlns:a16="http://schemas.microsoft.com/office/drawing/2014/main" id="{AB04A8C3-1FA7-6947-BACD-0B1BEED7806C}"/>
                </a:ext>
              </a:extLst>
            </p:cNvPr>
            <p:cNvSpPr/>
            <p:nvPr/>
          </p:nvSpPr>
          <p:spPr bwMode="gray">
            <a:xfrm>
              <a:off x="12405309" y="2206362"/>
              <a:ext cx="551632" cy="410486"/>
            </a:xfrm>
            <a:prstGeom prst="rect">
              <a:avLst/>
            </a:prstGeom>
            <a:grp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FFFF"/>
                </a:solidFill>
                <a:effectLst/>
                <a:uLnTx/>
                <a:uFillTx/>
                <a:latin typeface="等线"/>
                <a:ea typeface="+mn-ea"/>
                <a:cs typeface="+mn-cs"/>
              </a:endParaRPr>
            </a:p>
          </p:txBody>
        </p:sp>
        <p:sp>
          <p:nvSpPr>
            <p:cNvPr id="111" name="object 55">
              <a:extLst>
                <a:ext uri="{FF2B5EF4-FFF2-40B4-BE49-F238E27FC236}">
                  <a16:creationId xmlns:a16="http://schemas.microsoft.com/office/drawing/2014/main" id="{5A0F4396-C6F7-E630-EFDB-11B202DF8CE9}"/>
                </a:ext>
              </a:extLst>
            </p:cNvPr>
            <p:cNvSpPr/>
            <p:nvPr/>
          </p:nvSpPr>
          <p:spPr bwMode="gray">
            <a:xfrm>
              <a:off x="12505351" y="1438775"/>
              <a:ext cx="349907" cy="499432"/>
            </a:xfrm>
            <a:custGeom>
              <a:avLst/>
              <a:gdLst/>
              <a:ahLst/>
              <a:cxnLst/>
              <a:rect l="l" t="t" r="r" b="b"/>
              <a:pathLst>
                <a:path w="384898" h="566023">
                  <a:moveTo>
                    <a:pt x="48354" y="438622"/>
                  </a:moveTo>
                  <a:lnTo>
                    <a:pt x="54917" y="461212"/>
                  </a:lnTo>
                  <a:lnTo>
                    <a:pt x="63016" y="480964"/>
                  </a:lnTo>
                  <a:lnTo>
                    <a:pt x="72393" y="498069"/>
                  </a:lnTo>
                  <a:lnTo>
                    <a:pt x="82788" y="512716"/>
                  </a:lnTo>
                  <a:lnTo>
                    <a:pt x="93944" y="525096"/>
                  </a:lnTo>
                  <a:lnTo>
                    <a:pt x="105602" y="535399"/>
                  </a:lnTo>
                  <a:lnTo>
                    <a:pt x="117503" y="543814"/>
                  </a:lnTo>
                  <a:lnTo>
                    <a:pt x="129388" y="550533"/>
                  </a:lnTo>
                  <a:lnTo>
                    <a:pt x="140999" y="555745"/>
                  </a:lnTo>
                  <a:lnTo>
                    <a:pt x="152076" y="559640"/>
                  </a:lnTo>
                  <a:lnTo>
                    <a:pt x="162363" y="562409"/>
                  </a:lnTo>
                  <a:lnTo>
                    <a:pt x="179525" y="565328"/>
                  </a:lnTo>
                  <a:lnTo>
                    <a:pt x="190418" y="566023"/>
                  </a:lnTo>
                  <a:lnTo>
                    <a:pt x="197836" y="565993"/>
                  </a:lnTo>
                  <a:lnTo>
                    <a:pt x="210190" y="564977"/>
                  </a:lnTo>
                  <a:lnTo>
                    <a:pt x="228273" y="561465"/>
                  </a:lnTo>
                  <a:lnTo>
                    <a:pt x="238833" y="558308"/>
                  </a:lnTo>
                  <a:lnTo>
                    <a:pt x="250067" y="553970"/>
                  </a:lnTo>
                  <a:lnTo>
                    <a:pt x="261725" y="548263"/>
                  </a:lnTo>
                  <a:lnTo>
                    <a:pt x="273554" y="541002"/>
                  </a:lnTo>
                  <a:lnTo>
                    <a:pt x="285301" y="532001"/>
                  </a:lnTo>
                  <a:lnTo>
                    <a:pt x="296715" y="521074"/>
                  </a:lnTo>
                  <a:lnTo>
                    <a:pt x="307543" y="508036"/>
                  </a:lnTo>
                  <a:lnTo>
                    <a:pt x="317532" y="492699"/>
                  </a:lnTo>
                  <a:lnTo>
                    <a:pt x="326431" y="474878"/>
                  </a:lnTo>
                  <a:lnTo>
                    <a:pt x="333987" y="454387"/>
                  </a:lnTo>
                  <a:lnTo>
                    <a:pt x="339947" y="431039"/>
                  </a:lnTo>
                  <a:lnTo>
                    <a:pt x="343509" y="409308"/>
                  </a:lnTo>
                  <a:lnTo>
                    <a:pt x="343966" y="408558"/>
                  </a:lnTo>
                  <a:lnTo>
                    <a:pt x="343966" y="380263"/>
                  </a:lnTo>
                  <a:lnTo>
                    <a:pt x="384898" y="345109"/>
                  </a:lnTo>
                  <a:lnTo>
                    <a:pt x="384898" y="192074"/>
                  </a:lnTo>
                  <a:lnTo>
                    <a:pt x="384104" y="179332"/>
                  </a:lnTo>
                  <a:lnTo>
                    <a:pt x="382016" y="166620"/>
                  </a:lnTo>
                  <a:lnTo>
                    <a:pt x="378689" y="154025"/>
                  </a:lnTo>
                  <a:lnTo>
                    <a:pt x="374177" y="141633"/>
                  </a:lnTo>
                  <a:lnTo>
                    <a:pt x="368532" y="129530"/>
                  </a:lnTo>
                  <a:lnTo>
                    <a:pt x="361810" y="117802"/>
                  </a:lnTo>
                  <a:lnTo>
                    <a:pt x="354063" y="106535"/>
                  </a:lnTo>
                  <a:lnTo>
                    <a:pt x="345346" y="95814"/>
                  </a:lnTo>
                  <a:lnTo>
                    <a:pt x="335712" y="85727"/>
                  </a:lnTo>
                  <a:lnTo>
                    <a:pt x="325215" y="76359"/>
                  </a:lnTo>
                  <a:lnTo>
                    <a:pt x="313908" y="67796"/>
                  </a:lnTo>
                  <a:lnTo>
                    <a:pt x="301847" y="60123"/>
                  </a:lnTo>
                  <a:lnTo>
                    <a:pt x="289083" y="53428"/>
                  </a:lnTo>
                  <a:lnTo>
                    <a:pt x="275671" y="47796"/>
                  </a:lnTo>
                  <a:lnTo>
                    <a:pt x="261666" y="43313"/>
                  </a:lnTo>
                  <a:lnTo>
                    <a:pt x="247119" y="40065"/>
                  </a:lnTo>
                  <a:lnTo>
                    <a:pt x="232086" y="38139"/>
                  </a:lnTo>
                  <a:lnTo>
                    <a:pt x="218859" y="37604"/>
                  </a:lnTo>
                  <a:lnTo>
                    <a:pt x="209397" y="37604"/>
                  </a:lnTo>
                  <a:lnTo>
                    <a:pt x="205511" y="33566"/>
                  </a:lnTo>
                  <a:lnTo>
                    <a:pt x="205828" y="24866"/>
                  </a:lnTo>
                  <a:lnTo>
                    <a:pt x="205828" y="0"/>
                  </a:lnTo>
                  <a:lnTo>
                    <a:pt x="176307" y="2616"/>
                  </a:lnTo>
                  <a:lnTo>
                    <a:pt x="149753" y="7378"/>
                  </a:lnTo>
                  <a:lnTo>
                    <a:pt x="126008" y="14040"/>
                  </a:lnTo>
                  <a:lnTo>
                    <a:pt x="104916" y="22355"/>
                  </a:lnTo>
                  <a:lnTo>
                    <a:pt x="86319" y="32077"/>
                  </a:lnTo>
                  <a:lnTo>
                    <a:pt x="70061" y="42958"/>
                  </a:lnTo>
                  <a:lnTo>
                    <a:pt x="55984" y="54752"/>
                  </a:lnTo>
                  <a:lnTo>
                    <a:pt x="43932" y="67213"/>
                  </a:lnTo>
                  <a:lnTo>
                    <a:pt x="33746" y="80095"/>
                  </a:lnTo>
                  <a:lnTo>
                    <a:pt x="25271" y="93149"/>
                  </a:lnTo>
                  <a:lnTo>
                    <a:pt x="18348" y="106131"/>
                  </a:lnTo>
                  <a:lnTo>
                    <a:pt x="12821" y="118793"/>
                  </a:lnTo>
                  <a:lnTo>
                    <a:pt x="8533" y="130889"/>
                  </a:lnTo>
                  <a:lnTo>
                    <a:pt x="3044" y="152395"/>
                  </a:lnTo>
                  <a:lnTo>
                    <a:pt x="624" y="168678"/>
                  </a:lnTo>
                  <a:lnTo>
                    <a:pt x="0" y="342823"/>
                  </a:lnTo>
                  <a:lnTo>
                    <a:pt x="43586" y="380263"/>
                  </a:lnTo>
                  <a:lnTo>
                    <a:pt x="43586" y="413003"/>
                  </a:lnTo>
                  <a:lnTo>
                    <a:pt x="48354" y="438622"/>
                  </a:lnTo>
                  <a:close/>
                </a:path>
              </a:pathLst>
            </a:custGeom>
            <a:grpFill/>
          </p:spPr>
          <p:txBody>
            <a:bodyPr wrap="square" lIns="0" tIns="45720" rIns="0" bIns="4572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dirty="0">
                <a:ln>
                  <a:noFill/>
                </a:ln>
                <a:solidFill>
                  <a:srgbClr val="5F5F5F"/>
                </a:solidFill>
                <a:effectLst/>
                <a:uLnTx/>
                <a:uFillTx/>
                <a:latin typeface="等线"/>
                <a:ea typeface="+mn-ea"/>
                <a:cs typeface="+mn-cs"/>
              </a:endParaRPr>
            </a:p>
          </p:txBody>
        </p:sp>
        <p:sp>
          <p:nvSpPr>
            <p:cNvPr id="112" name="object 56">
              <a:extLst>
                <a:ext uri="{FF2B5EF4-FFF2-40B4-BE49-F238E27FC236}">
                  <a16:creationId xmlns:a16="http://schemas.microsoft.com/office/drawing/2014/main" id="{7FFF13F0-E694-E6AD-B873-B10A07942120}"/>
                </a:ext>
              </a:extLst>
            </p:cNvPr>
            <p:cNvSpPr/>
            <p:nvPr/>
          </p:nvSpPr>
          <p:spPr bwMode="gray">
            <a:xfrm>
              <a:off x="12567704" y="2677314"/>
              <a:ext cx="225275" cy="51805"/>
            </a:xfrm>
            <a:custGeom>
              <a:avLst/>
              <a:gdLst/>
              <a:ahLst/>
              <a:cxnLst/>
              <a:rect l="l" t="t" r="r" b="b"/>
              <a:pathLst>
                <a:path w="247802" h="58712">
                  <a:moveTo>
                    <a:pt x="228206" y="0"/>
                  </a:moveTo>
                  <a:lnTo>
                    <a:pt x="19570" y="0"/>
                  </a:lnTo>
                  <a:lnTo>
                    <a:pt x="0" y="58712"/>
                  </a:lnTo>
                  <a:lnTo>
                    <a:pt x="247802" y="58712"/>
                  </a:lnTo>
                  <a:lnTo>
                    <a:pt x="228206" y="0"/>
                  </a:lnTo>
                  <a:close/>
                </a:path>
              </a:pathLst>
            </a:custGeom>
            <a:grpFill/>
          </p:spPr>
          <p:txBody>
            <a:bodyPr wrap="square" lIns="0" tIns="45720" rIns="0" bIns="4572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dirty="0">
                <a:ln>
                  <a:noFill/>
                </a:ln>
                <a:solidFill>
                  <a:srgbClr val="5F5F5F"/>
                </a:solidFill>
                <a:effectLst/>
                <a:uLnTx/>
                <a:uFillTx/>
                <a:latin typeface="等线"/>
                <a:ea typeface="+mn-ea"/>
                <a:cs typeface="+mn-cs"/>
              </a:endParaRPr>
            </a:p>
          </p:txBody>
        </p:sp>
        <p:sp>
          <p:nvSpPr>
            <p:cNvPr id="114" name="object 57">
              <a:extLst>
                <a:ext uri="{FF2B5EF4-FFF2-40B4-BE49-F238E27FC236}">
                  <a16:creationId xmlns:a16="http://schemas.microsoft.com/office/drawing/2014/main" id="{3FDFCF21-B178-39CF-F1BA-4728CD24AB8C}"/>
                </a:ext>
              </a:extLst>
            </p:cNvPr>
            <p:cNvSpPr/>
            <p:nvPr/>
          </p:nvSpPr>
          <p:spPr bwMode="gray">
            <a:xfrm>
              <a:off x="12188825" y="1961632"/>
              <a:ext cx="984913" cy="767491"/>
            </a:xfrm>
            <a:custGeom>
              <a:avLst/>
              <a:gdLst/>
              <a:ahLst/>
              <a:cxnLst/>
              <a:rect l="l" t="t" r="r" b="b"/>
              <a:pathLst>
                <a:path w="1083404" h="869823">
                  <a:moveTo>
                    <a:pt x="1077963" y="716356"/>
                  </a:moveTo>
                  <a:lnTo>
                    <a:pt x="1029411" y="195160"/>
                  </a:lnTo>
                  <a:lnTo>
                    <a:pt x="1028157" y="181086"/>
                  </a:lnTo>
                  <a:lnTo>
                    <a:pt x="1024545" y="167845"/>
                  </a:lnTo>
                  <a:lnTo>
                    <a:pt x="1018795" y="155642"/>
                  </a:lnTo>
                  <a:lnTo>
                    <a:pt x="1011127" y="144684"/>
                  </a:lnTo>
                  <a:lnTo>
                    <a:pt x="1001763" y="135175"/>
                  </a:lnTo>
                  <a:lnTo>
                    <a:pt x="990923" y="127320"/>
                  </a:lnTo>
                  <a:lnTo>
                    <a:pt x="978829" y="121325"/>
                  </a:lnTo>
                  <a:lnTo>
                    <a:pt x="973772" y="119519"/>
                  </a:lnTo>
                  <a:lnTo>
                    <a:pt x="699681" y="0"/>
                  </a:lnTo>
                  <a:lnTo>
                    <a:pt x="540359" y="136347"/>
                  </a:lnTo>
                  <a:lnTo>
                    <a:pt x="377342" y="1828"/>
                  </a:lnTo>
                  <a:lnTo>
                    <a:pt x="95757" y="124371"/>
                  </a:lnTo>
                  <a:lnTo>
                    <a:pt x="74801" y="139776"/>
                  </a:lnTo>
                  <a:lnTo>
                    <a:pt x="59861" y="161046"/>
                  </a:lnTo>
                  <a:lnTo>
                    <a:pt x="2933" y="716356"/>
                  </a:lnTo>
                  <a:lnTo>
                    <a:pt x="1549" y="729724"/>
                  </a:lnTo>
                  <a:lnTo>
                    <a:pt x="201" y="741797"/>
                  </a:lnTo>
                  <a:lnTo>
                    <a:pt x="0" y="743369"/>
                  </a:lnTo>
                  <a:lnTo>
                    <a:pt x="122" y="758584"/>
                  </a:lnTo>
                  <a:lnTo>
                    <a:pt x="3241" y="774638"/>
                  </a:lnTo>
                  <a:lnTo>
                    <a:pt x="7948" y="789799"/>
                  </a:lnTo>
                  <a:lnTo>
                    <a:pt x="12831" y="802334"/>
                  </a:lnTo>
                  <a:lnTo>
                    <a:pt x="16480" y="810510"/>
                  </a:lnTo>
                  <a:lnTo>
                    <a:pt x="17564" y="812749"/>
                  </a:lnTo>
                  <a:lnTo>
                    <a:pt x="42671" y="869823"/>
                  </a:lnTo>
                  <a:lnTo>
                    <a:pt x="43764" y="869823"/>
                  </a:lnTo>
                  <a:lnTo>
                    <a:pt x="165087" y="748499"/>
                  </a:lnTo>
                  <a:lnTo>
                    <a:pt x="165087" y="216408"/>
                  </a:lnTo>
                  <a:lnTo>
                    <a:pt x="916279" y="216408"/>
                  </a:lnTo>
                  <a:lnTo>
                    <a:pt x="916279" y="748499"/>
                  </a:lnTo>
                  <a:lnTo>
                    <a:pt x="1037310" y="869556"/>
                  </a:lnTo>
                  <a:lnTo>
                    <a:pt x="1061491" y="822655"/>
                  </a:lnTo>
                  <a:lnTo>
                    <a:pt x="1071156" y="806521"/>
                  </a:lnTo>
                  <a:lnTo>
                    <a:pt x="1077734" y="794499"/>
                  </a:lnTo>
                  <a:lnTo>
                    <a:pt x="1081670" y="784868"/>
                  </a:lnTo>
                  <a:lnTo>
                    <a:pt x="1083404" y="775909"/>
                  </a:lnTo>
                  <a:lnTo>
                    <a:pt x="1083381" y="765900"/>
                  </a:lnTo>
                  <a:lnTo>
                    <a:pt x="1082043" y="753124"/>
                  </a:lnTo>
                  <a:lnTo>
                    <a:pt x="1081163" y="746264"/>
                  </a:lnTo>
                  <a:lnTo>
                    <a:pt x="1079794" y="734354"/>
                  </a:lnTo>
                  <a:lnTo>
                    <a:pt x="1078476" y="721376"/>
                  </a:lnTo>
                  <a:lnTo>
                    <a:pt x="1077963" y="716356"/>
                  </a:lnTo>
                  <a:close/>
                </a:path>
              </a:pathLst>
            </a:custGeom>
            <a:grpFill/>
          </p:spPr>
          <p:txBody>
            <a:bodyPr wrap="square" lIns="0" tIns="45720" rIns="0" bIns="4572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dirty="0">
                <a:ln>
                  <a:noFill/>
                </a:ln>
                <a:solidFill>
                  <a:srgbClr val="5F5F5F"/>
                </a:solidFill>
                <a:effectLst/>
                <a:uLnTx/>
                <a:uFillTx/>
                <a:latin typeface="等线"/>
                <a:ea typeface="+mn-ea"/>
                <a:cs typeface="+mn-cs"/>
              </a:endParaRPr>
            </a:p>
          </p:txBody>
        </p:sp>
        <p:grpSp>
          <p:nvGrpSpPr>
            <p:cNvPr id="115" name="Group 6">
              <a:extLst>
                <a:ext uri="{FF2B5EF4-FFF2-40B4-BE49-F238E27FC236}">
                  <a16:creationId xmlns:a16="http://schemas.microsoft.com/office/drawing/2014/main" id="{A790041B-41CF-6FAD-C58A-1EB04D109493}"/>
                </a:ext>
              </a:extLst>
            </p:cNvPr>
            <p:cNvGrpSpPr/>
            <p:nvPr/>
          </p:nvGrpSpPr>
          <p:grpSpPr bwMode="gray">
            <a:xfrm>
              <a:off x="12521568" y="2258509"/>
              <a:ext cx="319112" cy="306192"/>
              <a:chOff x="12073367" y="3412164"/>
              <a:chExt cx="1333226" cy="1279246"/>
            </a:xfrm>
            <a:grpFill/>
          </p:grpSpPr>
          <p:sp>
            <p:nvSpPr>
              <p:cNvPr id="117" name="Freeform 322">
                <a:extLst>
                  <a:ext uri="{FF2B5EF4-FFF2-40B4-BE49-F238E27FC236}">
                    <a16:creationId xmlns:a16="http://schemas.microsoft.com/office/drawing/2014/main" id="{634ABCE9-F615-6704-EFB2-10B785B3780E}"/>
                  </a:ext>
                </a:extLst>
              </p:cNvPr>
              <p:cNvSpPr>
                <a:spLocks/>
              </p:cNvSpPr>
              <p:nvPr/>
            </p:nvSpPr>
            <p:spPr bwMode="gray">
              <a:xfrm>
                <a:off x="12726375" y="4031210"/>
                <a:ext cx="680218" cy="660200"/>
              </a:xfrm>
              <a:custGeom>
                <a:avLst/>
                <a:gdLst/>
                <a:ahLst/>
                <a:cxnLst>
                  <a:cxn ang="0">
                    <a:pos x="68" y="150"/>
                  </a:cxn>
                  <a:cxn ang="0">
                    <a:pos x="61" y="134"/>
                  </a:cxn>
                  <a:cxn ang="0">
                    <a:pos x="47" y="127"/>
                  </a:cxn>
                  <a:cxn ang="0">
                    <a:pos x="30" y="134"/>
                  </a:cxn>
                  <a:cxn ang="0">
                    <a:pos x="17" y="123"/>
                  </a:cxn>
                  <a:cxn ang="0">
                    <a:pos x="23" y="107"/>
                  </a:cxn>
                  <a:cxn ang="0">
                    <a:pos x="18" y="92"/>
                  </a:cxn>
                  <a:cxn ang="0">
                    <a:pos x="2" y="85"/>
                  </a:cxn>
                  <a:cxn ang="0">
                    <a:pos x="0" y="69"/>
                  </a:cxn>
                  <a:cxn ang="0">
                    <a:pos x="16" y="61"/>
                  </a:cxn>
                  <a:cxn ang="0">
                    <a:pos x="22" y="48"/>
                  </a:cxn>
                  <a:cxn ang="0">
                    <a:pos x="16" y="31"/>
                  </a:cxn>
                  <a:cxn ang="0">
                    <a:pos x="26" y="18"/>
                  </a:cxn>
                  <a:cxn ang="0">
                    <a:pos x="43" y="24"/>
                  </a:cxn>
                  <a:cxn ang="0">
                    <a:pos x="57" y="19"/>
                  </a:cxn>
                  <a:cxn ang="0">
                    <a:pos x="64" y="2"/>
                  </a:cxn>
                  <a:cxn ang="0">
                    <a:pos x="81" y="0"/>
                  </a:cxn>
                  <a:cxn ang="0">
                    <a:pos x="88" y="17"/>
                  </a:cxn>
                  <a:cxn ang="0">
                    <a:pos x="102" y="23"/>
                  </a:cxn>
                  <a:cxn ang="0">
                    <a:pos x="119" y="16"/>
                  </a:cxn>
                  <a:cxn ang="0">
                    <a:pos x="132" y="27"/>
                  </a:cxn>
                  <a:cxn ang="0">
                    <a:pos x="126" y="43"/>
                  </a:cxn>
                  <a:cxn ang="0">
                    <a:pos x="131" y="58"/>
                  </a:cxn>
                  <a:cxn ang="0">
                    <a:pos x="147" y="65"/>
                  </a:cxn>
                  <a:cxn ang="0">
                    <a:pos x="149" y="82"/>
                  </a:cxn>
                  <a:cxn ang="0">
                    <a:pos x="133" y="89"/>
                  </a:cxn>
                  <a:cxn ang="0">
                    <a:pos x="126" y="103"/>
                  </a:cxn>
                  <a:cxn ang="0">
                    <a:pos x="133" y="119"/>
                  </a:cxn>
                  <a:cxn ang="0">
                    <a:pos x="123" y="133"/>
                  </a:cxn>
                  <a:cxn ang="0">
                    <a:pos x="106" y="126"/>
                  </a:cxn>
                  <a:cxn ang="0">
                    <a:pos x="92" y="131"/>
                  </a:cxn>
                  <a:cxn ang="0">
                    <a:pos x="84" y="150"/>
                  </a:cxn>
                </a:cxnLst>
                <a:rect l="0" t="0" r="r" b="b"/>
                <a:pathLst>
                  <a:path w="149" h="150">
                    <a:moveTo>
                      <a:pt x="84" y="150"/>
                    </a:moveTo>
                    <a:cubicBezTo>
                      <a:pt x="79" y="150"/>
                      <a:pt x="73" y="150"/>
                      <a:pt x="68" y="150"/>
                    </a:cubicBezTo>
                    <a:cubicBezTo>
                      <a:pt x="67" y="150"/>
                      <a:pt x="66" y="149"/>
                      <a:pt x="66" y="148"/>
                    </a:cubicBezTo>
                    <a:cubicBezTo>
                      <a:pt x="64" y="143"/>
                      <a:pt x="62" y="139"/>
                      <a:pt x="61" y="134"/>
                    </a:cubicBezTo>
                    <a:cubicBezTo>
                      <a:pt x="60" y="133"/>
                      <a:pt x="60" y="132"/>
                      <a:pt x="59" y="132"/>
                    </a:cubicBezTo>
                    <a:cubicBezTo>
                      <a:pt x="55" y="130"/>
                      <a:pt x="51" y="129"/>
                      <a:pt x="47" y="127"/>
                    </a:cubicBezTo>
                    <a:cubicBezTo>
                      <a:pt x="46" y="127"/>
                      <a:pt x="45" y="127"/>
                      <a:pt x="44" y="127"/>
                    </a:cubicBezTo>
                    <a:cubicBezTo>
                      <a:pt x="40" y="129"/>
                      <a:pt x="35" y="132"/>
                      <a:pt x="30" y="134"/>
                    </a:cubicBezTo>
                    <a:cubicBezTo>
                      <a:pt x="29" y="134"/>
                      <a:pt x="28" y="135"/>
                      <a:pt x="28" y="134"/>
                    </a:cubicBezTo>
                    <a:cubicBezTo>
                      <a:pt x="24" y="130"/>
                      <a:pt x="20" y="127"/>
                      <a:pt x="17" y="123"/>
                    </a:cubicBezTo>
                    <a:cubicBezTo>
                      <a:pt x="17" y="123"/>
                      <a:pt x="16" y="122"/>
                      <a:pt x="17" y="121"/>
                    </a:cubicBezTo>
                    <a:cubicBezTo>
                      <a:pt x="19" y="116"/>
                      <a:pt x="21" y="111"/>
                      <a:pt x="23" y="107"/>
                    </a:cubicBezTo>
                    <a:cubicBezTo>
                      <a:pt x="24" y="106"/>
                      <a:pt x="23" y="105"/>
                      <a:pt x="23" y="104"/>
                    </a:cubicBezTo>
                    <a:cubicBezTo>
                      <a:pt x="22" y="100"/>
                      <a:pt x="20" y="96"/>
                      <a:pt x="18" y="92"/>
                    </a:cubicBezTo>
                    <a:cubicBezTo>
                      <a:pt x="18" y="91"/>
                      <a:pt x="17" y="91"/>
                      <a:pt x="16" y="90"/>
                    </a:cubicBezTo>
                    <a:cubicBezTo>
                      <a:pt x="11" y="89"/>
                      <a:pt x="6" y="87"/>
                      <a:pt x="2" y="85"/>
                    </a:cubicBezTo>
                    <a:cubicBezTo>
                      <a:pt x="1" y="85"/>
                      <a:pt x="0" y="84"/>
                      <a:pt x="0" y="84"/>
                    </a:cubicBezTo>
                    <a:cubicBezTo>
                      <a:pt x="0" y="79"/>
                      <a:pt x="0" y="74"/>
                      <a:pt x="0" y="69"/>
                    </a:cubicBezTo>
                    <a:cubicBezTo>
                      <a:pt x="0" y="67"/>
                      <a:pt x="0" y="67"/>
                      <a:pt x="1" y="67"/>
                    </a:cubicBezTo>
                    <a:cubicBezTo>
                      <a:pt x="6" y="65"/>
                      <a:pt x="11" y="63"/>
                      <a:pt x="16" y="61"/>
                    </a:cubicBezTo>
                    <a:cubicBezTo>
                      <a:pt x="17" y="61"/>
                      <a:pt x="17" y="60"/>
                      <a:pt x="18" y="59"/>
                    </a:cubicBezTo>
                    <a:cubicBezTo>
                      <a:pt x="19" y="55"/>
                      <a:pt x="21" y="52"/>
                      <a:pt x="22" y="48"/>
                    </a:cubicBezTo>
                    <a:cubicBezTo>
                      <a:pt x="23" y="47"/>
                      <a:pt x="23" y="46"/>
                      <a:pt x="22" y="44"/>
                    </a:cubicBezTo>
                    <a:cubicBezTo>
                      <a:pt x="20" y="40"/>
                      <a:pt x="18" y="35"/>
                      <a:pt x="16" y="31"/>
                    </a:cubicBezTo>
                    <a:cubicBezTo>
                      <a:pt x="15" y="30"/>
                      <a:pt x="15" y="29"/>
                      <a:pt x="16" y="28"/>
                    </a:cubicBezTo>
                    <a:cubicBezTo>
                      <a:pt x="19" y="25"/>
                      <a:pt x="23" y="21"/>
                      <a:pt x="26" y="18"/>
                    </a:cubicBezTo>
                    <a:cubicBezTo>
                      <a:pt x="27" y="17"/>
                      <a:pt x="28" y="17"/>
                      <a:pt x="29" y="17"/>
                    </a:cubicBezTo>
                    <a:cubicBezTo>
                      <a:pt x="34" y="20"/>
                      <a:pt x="38" y="22"/>
                      <a:pt x="43" y="24"/>
                    </a:cubicBezTo>
                    <a:cubicBezTo>
                      <a:pt x="44" y="24"/>
                      <a:pt x="45" y="24"/>
                      <a:pt x="46" y="24"/>
                    </a:cubicBezTo>
                    <a:cubicBezTo>
                      <a:pt x="49" y="22"/>
                      <a:pt x="53" y="21"/>
                      <a:pt x="57" y="19"/>
                    </a:cubicBezTo>
                    <a:cubicBezTo>
                      <a:pt x="58" y="19"/>
                      <a:pt x="59" y="18"/>
                      <a:pt x="59" y="17"/>
                    </a:cubicBezTo>
                    <a:cubicBezTo>
                      <a:pt x="61" y="12"/>
                      <a:pt x="63" y="7"/>
                      <a:pt x="64" y="2"/>
                    </a:cubicBezTo>
                    <a:cubicBezTo>
                      <a:pt x="65" y="1"/>
                      <a:pt x="65" y="1"/>
                      <a:pt x="66" y="1"/>
                    </a:cubicBezTo>
                    <a:cubicBezTo>
                      <a:pt x="71" y="1"/>
                      <a:pt x="76" y="1"/>
                      <a:pt x="81" y="0"/>
                    </a:cubicBezTo>
                    <a:cubicBezTo>
                      <a:pt x="82" y="0"/>
                      <a:pt x="83" y="1"/>
                      <a:pt x="83" y="2"/>
                    </a:cubicBezTo>
                    <a:cubicBezTo>
                      <a:pt x="85" y="7"/>
                      <a:pt x="87" y="12"/>
                      <a:pt x="88" y="17"/>
                    </a:cubicBezTo>
                    <a:cubicBezTo>
                      <a:pt x="89" y="18"/>
                      <a:pt x="89" y="18"/>
                      <a:pt x="90" y="19"/>
                    </a:cubicBezTo>
                    <a:cubicBezTo>
                      <a:pt x="94" y="20"/>
                      <a:pt x="98" y="22"/>
                      <a:pt x="102" y="23"/>
                    </a:cubicBezTo>
                    <a:cubicBezTo>
                      <a:pt x="103" y="23"/>
                      <a:pt x="104" y="24"/>
                      <a:pt x="105" y="23"/>
                    </a:cubicBezTo>
                    <a:cubicBezTo>
                      <a:pt x="109" y="21"/>
                      <a:pt x="114" y="19"/>
                      <a:pt x="119" y="16"/>
                    </a:cubicBezTo>
                    <a:cubicBezTo>
                      <a:pt x="120" y="16"/>
                      <a:pt x="120" y="16"/>
                      <a:pt x="121" y="17"/>
                    </a:cubicBezTo>
                    <a:cubicBezTo>
                      <a:pt x="125" y="20"/>
                      <a:pt x="128" y="23"/>
                      <a:pt x="132" y="27"/>
                    </a:cubicBezTo>
                    <a:cubicBezTo>
                      <a:pt x="133" y="28"/>
                      <a:pt x="133" y="28"/>
                      <a:pt x="132" y="29"/>
                    </a:cubicBezTo>
                    <a:cubicBezTo>
                      <a:pt x="130" y="34"/>
                      <a:pt x="128" y="39"/>
                      <a:pt x="126" y="43"/>
                    </a:cubicBezTo>
                    <a:cubicBezTo>
                      <a:pt x="125" y="44"/>
                      <a:pt x="125" y="45"/>
                      <a:pt x="126" y="46"/>
                    </a:cubicBezTo>
                    <a:cubicBezTo>
                      <a:pt x="128" y="50"/>
                      <a:pt x="129" y="54"/>
                      <a:pt x="131" y="58"/>
                    </a:cubicBezTo>
                    <a:cubicBezTo>
                      <a:pt x="131" y="59"/>
                      <a:pt x="132" y="60"/>
                      <a:pt x="133" y="60"/>
                    </a:cubicBezTo>
                    <a:cubicBezTo>
                      <a:pt x="138" y="62"/>
                      <a:pt x="142" y="63"/>
                      <a:pt x="147" y="65"/>
                    </a:cubicBezTo>
                    <a:cubicBezTo>
                      <a:pt x="148" y="65"/>
                      <a:pt x="149" y="66"/>
                      <a:pt x="149" y="67"/>
                    </a:cubicBezTo>
                    <a:cubicBezTo>
                      <a:pt x="149" y="72"/>
                      <a:pt x="149" y="77"/>
                      <a:pt x="149" y="82"/>
                    </a:cubicBezTo>
                    <a:cubicBezTo>
                      <a:pt x="149" y="83"/>
                      <a:pt x="149" y="83"/>
                      <a:pt x="148" y="84"/>
                    </a:cubicBezTo>
                    <a:cubicBezTo>
                      <a:pt x="143" y="85"/>
                      <a:pt x="138" y="87"/>
                      <a:pt x="133" y="89"/>
                    </a:cubicBezTo>
                    <a:cubicBezTo>
                      <a:pt x="132" y="89"/>
                      <a:pt x="131" y="90"/>
                      <a:pt x="131" y="91"/>
                    </a:cubicBezTo>
                    <a:cubicBezTo>
                      <a:pt x="130" y="95"/>
                      <a:pt x="128" y="99"/>
                      <a:pt x="126" y="103"/>
                    </a:cubicBezTo>
                    <a:cubicBezTo>
                      <a:pt x="126" y="104"/>
                      <a:pt x="126" y="105"/>
                      <a:pt x="126" y="105"/>
                    </a:cubicBezTo>
                    <a:cubicBezTo>
                      <a:pt x="129" y="110"/>
                      <a:pt x="131" y="115"/>
                      <a:pt x="133" y="119"/>
                    </a:cubicBezTo>
                    <a:cubicBezTo>
                      <a:pt x="134" y="120"/>
                      <a:pt x="134" y="121"/>
                      <a:pt x="133" y="122"/>
                    </a:cubicBezTo>
                    <a:cubicBezTo>
                      <a:pt x="130" y="125"/>
                      <a:pt x="126" y="129"/>
                      <a:pt x="123" y="133"/>
                    </a:cubicBezTo>
                    <a:cubicBezTo>
                      <a:pt x="122" y="133"/>
                      <a:pt x="121" y="133"/>
                      <a:pt x="120" y="133"/>
                    </a:cubicBezTo>
                    <a:cubicBezTo>
                      <a:pt x="116" y="131"/>
                      <a:pt x="111" y="129"/>
                      <a:pt x="106" y="126"/>
                    </a:cubicBezTo>
                    <a:cubicBezTo>
                      <a:pt x="105" y="126"/>
                      <a:pt x="104" y="126"/>
                      <a:pt x="103" y="127"/>
                    </a:cubicBezTo>
                    <a:cubicBezTo>
                      <a:pt x="99" y="128"/>
                      <a:pt x="95" y="130"/>
                      <a:pt x="92" y="131"/>
                    </a:cubicBezTo>
                    <a:cubicBezTo>
                      <a:pt x="91" y="132"/>
                      <a:pt x="90" y="132"/>
                      <a:pt x="90" y="133"/>
                    </a:cubicBezTo>
                    <a:cubicBezTo>
                      <a:pt x="88" y="139"/>
                      <a:pt x="86" y="144"/>
                      <a:pt x="84" y="15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5F5F5F"/>
                  </a:solidFill>
                  <a:effectLst/>
                  <a:uLnTx/>
                  <a:uFillTx/>
                  <a:latin typeface="等线"/>
                  <a:ea typeface="+mn-ea"/>
                  <a:cs typeface="+mn-cs"/>
                </a:endParaRPr>
              </a:p>
            </p:txBody>
          </p:sp>
          <p:sp>
            <p:nvSpPr>
              <p:cNvPr id="118" name="Freeform 322">
                <a:extLst>
                  <a:ext uri="{FF2B5EF4-FFF2-40B4-BE49-F238E27FC236}">
                    <a16:creationId xmlns:a16="http://schemas.microsoft.com/office/drawing/2014/main" id="{7860E8B1-0B0C-F4AE-E1BA-4CB7300D39D2}"/>
                  </a:ext>
                </a:extLst>
              </p:cNvPr>
              <p:cNvSpPr>
                <a:spLocks/>
              </p:cNvSpPr>
              <p:nvPr/>
            </p:nvSpPr>
            <p:spPr bwMode="gray">
              <a:xfrm rot="20082068">
                <a:off x="12073367" y="3412164"/>
                <a:ext cx="880306" cy="854400"/>
              </a:xfrm>
              <a:custGeom>
                <a:avLst/>
                <a:gdLst/>
                <a:ahLst/>
                <a:cxnLst>
                  <a:cxn ang="0">
                    <a:pos x="68" y="150"/>
                  </a:cxn>
                  <a:cxn ang="0">
                    <a:pos x="61" y="134"/>
                  </a:cxn>
                  <a:cxn ang="0">
                    <a:pos x="47" y="127"/>
                  </a:cxn>
                  <a:cxn ang="0">
                    <a:pos x="30" y="134"/>
                  </a:cxn>
                  <a:cxn ang="0">
                    <a:pos x="17" y="123"/>
                  </a:cxn>
                  <a:cxn ang="0">
                    <a:pos x="23" y="107"/>
                  </a:cxn>
                  <a:cxn ang="0">
                    <a:pos x="18" y="92"/>
                  </a:cxn>
                  <a:cxn ang="0">
                    <a:pos x="2" y="85"/>
                  </a:cxn>
                  <a:cxn ang="0">
                    <a:pos x="0" y="69"/>
                  </a:cxn>
                  <a:cxn ang="0">
                    <a:pos x="16" y="61"/>
                  </a:cxn>
                  <a:cxn ang="0">
                    <a:pos x="22" y="48"/>
                  </a:cxn>
                  <a:cxn ang="0">
                    <a:pos x="16" y="31"/>
                  </a:cxn>
                  <a:cxn ang="0">
                    <a:pos x="26" y="18"/>
                  </a:cxn>
                  <a:cxn ang="0">
                    <a:pos x="43" y="24"/>
                  </a:cxn>
                  <a:cxn ang="0">
                    <a:pos x="57" y="19"/>
                  </a:cxn>
                  <a:cxn ang="0">
                    <a:pos x="64" y="2"/>
                  </a:cxn>
                  <a:cxn ang="0">
                    <a:pos x="81" y="0"/>
                  </a:cxn>
                  <a:cxn ang="0">
                    <a:pos x="88" y="17"/>
                  </a:cxn>
                  <a:cxn ang="0">
                    <a:pos x="102" y="23"/>
                  </a:cxn>
                  <a:cxn ang="0">
                    <a:pos x="119" y="16"/>
                  </a:cxn>
                  <a:cxn ang="0">
                    <a:pos x="132" y="27"/>
                  </a:cxn>
                  <a:cxn ang="0">
                    <a:pos x="126" y="43"/>
                  </a:cxn>
                  <a:cxn ang="0">
                    <a:pos x="131" y="58"/>
                  </a:cxn>
                  <a:cxn ang="0">
                    <a:pos x="147" y="65"/>
                  </a:cxn>
                  <a:cxn ang="0">
                    <a:pos x="149" y="82"/>
                  </a:cxn>
                  <a:cxn ang="0">
                    <a:pos x="133" y="89"/>
                  </a:cxn>
                  <a:cxn ang="0">
                    <a:pos x="126" y="103"/>
                  </a:cxn>
                  <a:cxn ang="0">
                    <a:pos x="133" y="119"/>
                  </a:cxn>
                  <a:cxn ang="0">
                    <a:pos x="123" y="133"/>
                  </a:cxn>
                  <a:cxn ang="0">
                    <a:pos x="106" y="126"/>
                  </a:cxn>
                  <a:cxn ang="0">
                    <a:pos x="92" y="131"/>
                  </a:cxn>
                  <a:cxn ang="0">
                    <a:pos x="84" y="150"/>
                  </a:cxn>
                </a:cxnLst>
                <a:rect l="0" t="0" r="r" b="b"/>
                <a:pathLst>
                  <a:path w="149" h="150">
                    <a:moveTo>
                      <a:pt x="84" y="150"/>
                    </a:moveTo>
                    <a:cubicBezTo>
                      <a:pt x="79" y="150"/>
                      <a:pt x="73" y="150"/>
                      <a:pt x="68" y="150"/>
                    </a:cubicBezTo>
                    <a:cubicBezTo>
                      <a:pt x="67" y="150"/>
                      <a:pt x="66" y="149"/>
                      <a:pt x="66" y="148"/>
                    </a:cubicBezTo>
                    <a:cubicBezTo>
                      <a:pt x="64" y="143"/>
                      <a:pt x="62" y="139"/>
                      <a:pt x="61" y="134"/>
                    </a:cubicBezTo>
                    <a:cubicBezTo>
                      <a:pt x="60" y="133"/>
                      <a:pt x="60" y="132"/>
                      <a:pt x="59" y="132"/>
                    </a:cubicBezTo>
                    <a:cubicBezTo>
                      <a:pt x="55" y="130"/>
                      <a:pt x="51" y="129"/>
                      <a:pt x="47" y="127"/>
                    </a:cubicBezTo>
                    <a:cubicBezTo>
                      <a:pt x="46" y="127"/>
                      <a:pt x="45" y="127"/>
                      <a:pt x="44" y="127"/>
                    </a:cubicBezTo>
                    <a:cubicBezTo>
                      <a:pt x="40" y="129"/>
                      <a:pt x="35" y="132"/>
                      <a:pt x="30" y="134"/>
                    </a:cubicBezTo>
                    <a:cubicBezTo>
                      <a:pt x="29" y="134"/>
                      <a:pt x="28" y="135"/>
                      <a:pt x="28" y="134"/>
                    </a:cubicBezTo>
                    <a:cubicBezTo>
                      <a:pt x="24" y="130"/>
                      <a:pt x="20" y="127"/>
                      <a:pt x="17" y="123"/>
                    </a:cubicBezTo>
                    <a:cubicBezTo>
                      <a:pt x="17" y="123"/>
                      <a:pt x="16" y="122"/>
                      <a:pt x="17" y="121"/>
                    </a:cubicBezTo>
                    <a:cubicBezTo>
                      <a:pt x="19" y="116"/>
                      <a:pt x="21" y="111"/>
                      <a:pt x="23" y="107"/>
                    </a:cubicBezTo>
                    <a:cubicBezTo>
                      <a:pt x="24" y="106"/>
                      <a:pt x="23" y="105"/>
                      <a:pt x="23" y="104"/>
                    </a:cubicBezTo>
                    <a:cubicBezTo>
                      <a:pt x="22" y="100"/>
                      <a:pt x="20" y="96"/>
                      <a:pt x="18" y="92"/>
                    </a:cubicBezTo>
                    <a:cubicBezTo>
                      <a:pt x="18" y="91"/>
                      <a:pt x="17" y="91"/>
                      <a:pt x="16" y="90"/>
                    </a:cubicBezTo>
                    <a:cubicBezTo>
                      <a:pt x="11" y="89"/>
                      <a:pt x="6" y="87"/>
                      <a:pt x="2" y="85"/>
                    </a:cubicBezTo>
                    <a:cubicBezTo>
                      <a:pt x="1" y="85"/>
                      <a:pt x="0" y="84"/>
                      <a:pt x="0" y="84"/>
                    </a:cubicBezTo>
                    <a:cubicBezTo>
                      <a:pt x="0" y="79"/>
                      <a:pt x="0" y="74"/>
                      <a:pt x="0" y="69"/>
                    </a:cubicBezTo>
                    <a:cubicBezTo>
                      <a:pt x="0" y="67"/>
                      <a:pt x="0" y="67"/>
                      <a:pt x="1" y="67"/>
                    </a:cubicBezTo>
                    <a:cubicBezTo>
                      <a:pt x="6" y="65"/>
                      <a:pt x="11" y="63"/>
                      <a:pt x="16" y="61"/>
                    </a:cubicBezTo>
                    <a:cubicBezTo>
                      <a:pt x="17" y="61"/>
                      <a:pt x="17" y="60"/>
                      <a:pt x="18" y="59"/>
                    </a:cubicBezTo>
                    <a:cubicBezTo>
                      <a:pt x="19" y="55"/>
                      <a:pt x="21" y="52"/>
                      <a:pt x="22" y="48"/>
                    </a:cubicBezTo>
                    <a:cubicBezTo>
                      <a:pt x="23" y="47"/>
                      <a:pt x="23" y="46"/>
                      <a:pt x="22" y="44"/>
                    </a:cubicBezTo>
                    <a:cubicBezTo>
                      <a:pt x="20" y="40"/>
                      <a:pt x="18" y="35"/>
                      <a:pt x="16" y="31"/>
                    </a:cubicBezTo>
                    <a:cubicBezTo>
                      <a:pt x="15" y="30"/>
                      <a:pt x="15" y="29"/>
                      <a:pt x="16" y="28"/>
                    </a:cubicBezTo>
                    <a:cubicBezTo>
                      <a:pt x="19" y="25"/>
                      <a:pt x="23" y="21"/>
                      <a:pt x="26" y="18"/>
                    </a:cubicBezTo>
                    <a:cubicBezTo>
                      <a:pt x="27" y="17"/>
                      <a:pt x="28" y="17"/>
                      <a:pt x="29" y="17"/>
                    </a:cubicBezTo>
                    <a:cubicBezTo>
                      <a:pt x="34" y="20"/>
                      <a:pt x="38" y="22"/>
                      <a:pt x="43" y="24"/>
                    </a:cubicBezTo>
                    <a:cubicBezTo>
                      <a:pt x="44" y="24"/>
                      <a:pt x="45" y="24"/>
                      <a:pt x="46" y="24"/>
                    </a:cubicBezTo>
                    <a:cubicBezTo>
                      <a:pt x="49" y="22"/>
                      <a:pt x="53" y="21"/>
                      <a:pt x="57" y="19"/>
                    </a:cubicBezTo>
                    <a:cubicBezTo>
                      <a:pt x="58" y="19"/>
                      <a:pt x="59" y="18"/>
                      <a:pt x="59" y="17"/>
                    </a:cubicBezTo>
                    <a:cubicBezTo>
                      <a:pt x="61" y="12"/>
                      <a:pt x="63" y="7"/>
                      <a:pt x="64" y="2"/>
                    </a:cubicBezTo>
                    <a:cubicBezTo>
                      <a:pt x="65" y="1"/>
                      <a:pt x="65" y="1"/>
                      <a:pt x="66" y="1"/>
                    </a:cubicBezTo>
                    <a:cubicBezTo>
                      <a:pt x="71" y="1"/>
                      <a:pt x="76" y="1"/>
                      <a:pt x="81" y="0"/>
                    </a:cubicBezTo>
                    <a:cubicBezTo>
                      <a:pt x="82" y="0"/>
                      <a:pt x="83" y="1"/>
                      <a:pt x="83" y="2"/>
                    </a:cubicBezTo>
                    <a:cubicBezTo>
                      <a:pt x="85" y="7"/>
                      <a:pt x="87" y="12"/>
                      <a:pt x="88" y="17"/>
                    </a:cubicBezTo>
                    <a:cubicBezTo>
                      <a:pt x="89" y="18"/>
                      <a:pt x="89" y="18"/>
                      <a:pt x="90" y="19"/>
                    </a:cubicBezTo>
                    <a:cubicBezTo>
                      <a:pt x="94" y="20"/>
                      <a:pt x="98" y="22"/>
                      <a:pt x="102" y="23"/>
                    </a:cubicBezTo>
                    <a:cubicBezTo>
                      <a:pt x="103" y="23"/>
                      <a:pt x="104" y="24"/>
                      <a:pt x="105" y="23"/>
                    </a:cubicBezTo>
                    <a:cubicBezTo>
                      <a:pt x="109" y="21"/>
                      <a:pt x="114" y="19"/>
                      <a:pt x="119" y="16"/>
                    </a:cubicBezTo>
                    <a:cubicBezTo>
                      <a:pt x="120" y="16"/>
                      <a:pt x="120" y="16"/>
                      <a:pt x="121" y="17"/>
                    </a:cubicBezTo>
                    <a:cubicBezTo>
                      <a:pt x="125" y="20"/>
                      <a:pt x="128" y="23"/>
                      <a:pt x="132" y="27"/>
                    </a:cubicBezTo>
                    <a:cubicBezTo>
                      <a:pt x="133" y="28"/>
                      <a:pt x="133" y="28"/>
                      <a:pt x="132" y="29"/>
                    </a:cubicBezTo>
                    <a:cubicBezTo>
                      <a:pt x="130" y="34"/>
                      <a:pt x="128" y="39"/>
                      <a:pt x="126" y="43"/>
                    </a:cubicBezTo>
                    <a:cubicBezTo>
                      <a:pt x="125" y="44"/>
                      <a:pt x="125" y="45"/>
                      <a:pt x="126" y="46"/>
                    </a:cubicBezTo>
                    <a:cubicBezTo>
                      <a:pt x="128" y="50"/>
                      <a:pt x="129" y="54"/>
                      <a:pt x="131" y="58"/>
                    </a:cubicBezTo>
                    <a:cubicBezTo>
                      <a:pt x="131" y="59"/>
                      <a:pt x="132" y="60"/>
                      <a:pt x="133" y="60"/>
                    </a:cubicBezTo>
                    <a:cubicBezTo>
                      <a:pt x="138" y="62"/>
                      <a:pt x="142" y="63"/>
                      <a:pt x="147" y="65"/>
                    </a:cubicBezTo>
                    <a:cubicBezTo>
                      <a:pt x="148" y="65"/>
                      <a:pt x="149" y="66"/>
                      <a:pt x="149" y="67"/>
                    </a:cubicBezTo>
                    <a:cubicBezTo>
                      <a:pt x="149" y="72"/>
                      <a:pt x="149" y="77"/>
                      <a:pt x="149" y="82"/>
                    </a:cubicBezTo>
                    <a:cubicBezTo>
                      <a:pt x="149" y="83"/>
                      <a:pt x="149" y="83"/>
                      <a:pt x="148" y="84"/>
                    </a:cubicBezTo>
                    <a:cubicBezTo>
                      <a:pt x="143" y="85"/>
                      <a:pt x="138" y="87"/>
                      <a:pt x="133" y="89"/>
                    </a:cubicBezTo>
                    <a:cubicBezTo>
                      <a:pt x="132" y="89"/>
                      <a:pt x="131" y="90"/>
                      <a:pt x="131" y="91"/>
                    </a:cubicBezTo>
                    <a:cubicBezTo>
                      <a:pt x="130" y="95"/>
                      <a:pt x="128" y="99"/>
                      <a:pt x="126" y="103"/>
                    </a:cubicBezTo>
                    <a:cubicBezTo>
                      <a:pt x="126" y="104"/>
                      <a:pt x="126" y="105"/>
                      <a:pt x="126" y="105"/>
                    </a:cubicBezTo>
                    <a:cubicBezTo>
                      <a:pt x="129" y="110"/>
                      <a:pt x="131" y="115"/>
                      <a:pt x="133" y="119"/>
                    </a:cubicBezTo>
                    <a:cubicBezTo>
                      <a:pt x="134" y="120"/>
                      <a:pt x="134" y="121"/>
                      <a:pt x="133" y="122"/>
                    </a:cubicBezTo>
                    <a:cubicBezTo>
                      <a:pt x="130" y="125"/>
                      <a:pt x="126" y="129"/>
                      <a:pt x="123" y="133"/>
                    </a:cubicBezTo>
                    <a:cubicBezTo>
                      <a:pt x="122" y="133"/>
                      <a:pt x="121" y="133"/>
                      <a:pt x="120" y="133"/>
                    </a:cubicBezTo>
                    <a:cubicBezTo>
                      <a:pt x="116" y="131"/>
                      <a:pt x="111" y="129"/>
                      <a:pt x="106" y="126"/>
                    </a:cubicBezTo>
                    <a:cubicBezTo>
                      <a:pt x="105" y="126"/>
                      <a:pt x="104" y="126"/>
                      <a:pt x="103" y="127"/>
                    </a:cubicBezTo>
                    <a:cubicBezTo>
                      <a:pt x="99" y="128"/>
                      <a:pt x="95" y="130"/>
                      <a:pt x="92" y="131"/>
                    </a:cubicBezTo>
                    <a:cubicBezTo>
                      <a:pt x="91" y="132"/>
                      <a:pt x="90" y="132"/>
                      <a:pt x="90" y="133"/>
                    </a:cubicBezTo>
                    <a:cubicBezTo>
                      <a:pt x="88" y="139"/>
                      <a:pt x="86" y="144"/>
                      <a:pt x="84" y="15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5F5F5F"/>
                  </a:solidFill>
                  <a:effectLst/>
                  <a:uLnTx/>
                  <a:uFillTx/>
                  <a:latin typeface="等线"/>
                  <a:ea typeface="+mn-ea"/>
                  <a:cs typeface="+mn-cs"/>
                </a:endParaRPr>
              </a:p>
            </p:txBody>
          </p:sp>
        </p:grpSp>
      </p:grpSp>
      <p:sp>
        <p:nvSpPr>
          <p:cNvPr id="120" name="Freeform 9">
            <a:extLst>
              <a:ext uri="{FF2B5EF4-FFF2-40B4-BE49-F238E27FC236}">
                <a16:creationId xmlns:a16="http://schemas.microsoft.com/office/drawing/2014/main" id="{FC29DECB-25DE-24EF-A258-C99D86B5DA58}"/>
              </a:ext>
            </a:extLst>
          </p:cNvPr>
          <p:cNvSpPr>
            <a:spLocks noEditPoints="1"/>
          </p:cNvSpPr>
          <p:nvPr/>
        </p:nvSpPr>
        <p:spPr bwMode="gray">
          <a:xfrm>
            <a:off x="5800416" y="3106646"/>
            <a:ext cx="187964" cy="202193"/>
          </a:xfrm>
          <a:custGeom>
            <a:avLst/>
            <a:gdLst/>
            <a:ahLst/>
            <a:cxnLst>
              <a:cxn ang="0">
                <a:pos x="79" y="700"/>
              </a:cxn>
              <a:cxn ang="0">
                <a:pos x="42" y="697"/>
              </a:cxn>
              <a:cxn ang="0">
                <a:pos x="26" y="686"/>
              </a:cxn>
              <a:cxn ang="0">
                <a:pos x="27" y="671"/>
              </a:cxn>
              <a:cxn ang="0">
                <a:pos x="27" y="628"/>
              </a:cxn>
              <a:cxn ang="0">
                <a:pos x="27" y="528"/>
              </a:cxn>
              <a:cxn ang="0">
                <a:pos x="36" y="488"/>
              </a:cxn>
              <a:cxn ang="0">
                <a:pos x="44" y="431"/>
              </a:cxn>
              <a:cxn ang="0">
                <a:pos x="41" y="382"/>
              </a:cxn>
              <a:cxn ang="0">
                <a:pos x="34" y="356"/>
              </a:cxn>
              <a:cxn ang="0">
                <a:pos x="35" y="313"/>
              </a:cxn>
              <a:cxn ang="0">
                <a:pos x="37" y="286"/>
              </a:cxn>
              <a:cxn ang="0">
                <a:pos x="29" y="247"/>
              </a:cxn>
              <a:cxn ang="0">
                <a:pos x="11" y="196"/>
              </a:cxn>
              <a:cxn ang="0">
                <a:pos x="2" y="144"/>
              </a:cxn>
              <a:cxn ang="0">
                <a:pos x="33" y="103"/>
              </a:cxn>
              <a:cxn ang="0">
                <a:pos x="45" y="88"/>
              </a:cxn>
              <a:cxn ang="0">
                <a:pos x="40" y="59"/>
              </a:cxn>
              <a:cxn ang="0">
                <a:pos x="42" y="28"/>
              </a:cxn>
              <a:cxn ang="0">
                <a:pos x="49" y="15"/>
              </a:cxn>
              <a:cxn ang="0">
                <a:pos x="80" y="2"/>
              </a:cxn>
              <a:cxn ang="0">
                <a:pos x="97" y="6"/>
              </a:cxn>
              <a:cxn ang="0">
                <a:pos x="110" y="11"/>
              </a:cxn>
              <a:cxn ang="0">
                <a:pos x="113" y="28"/>
              </a:cxn>
              <a:cxn ang="0">
                <a:pos x="119" y="49"/>
              </a:cxn>
              <a:cxn ang="0">
                <a:pos x="121" y="71"/>
              </a:cxn>
              <a:cxn ang="0">
                <a:pos x="115" y="84"/>
              </a:cxn>
              <a:cxn ang="0">
                <a:pos x="99" y="98"/>
              </a:cxn>
              <a:cxn ang="0">
                <a:pos x="87" y="121"/>
              </a:cxn>
              <a:cxn ang="0">
                <a:pos x="120" y="145"/>
              </a:cxn>
              <a:cxn ang="0">
                <a:pos x="134" y="181"/>
              </a:cxn>
              <a:cxn ang="0">
                <a:pos x="140" y="193"/>
              </a:cxn>
              <a:cxn ang="0">
                <a:pos x="182" y="176"/>
              </a:cxn>
              <a:cxn ang="0">
                <a:pos x="196" y="179"/>
              </a:cxn>
              <a:cxn ang="0">
                <a:pos x="242" y="152"/>
              </a:cxn>
              <a:cxn ang="0">
                <a:pos x="249" y="169"/>
              </a:cxn>
              <a:cxn ang="0">
                <a:pos x="229" y="215"/>
              </a:cxn>
              <a:cxn ang="0">
                <a:pos x="200" y="239"/>
              </a:cxn>
              <a:cxn ang="0">
                <a:pos x="139" y="261"/>
              </a:cxn>
              <a:cxn ang="0">
                <a:pos x="143" y="296"/>
              </a:cxn>
              <a:cxn ang="0">
                <a:pos x="149" y="314"/>
              </a:cxn>
              <a:cxn ang="0">
                <a:pos x="145" y="322"/>
              </a:cxn>
              <a:cxn ang="0">
                <a:pos x="145" y="383"/>
              </a:cxn>
              <a:cxn ang="0">
                <a:pos x="133" y="461"/>
              </a:cxn>
              <a:cxn ang="0">
                <a:pos x="116" y="509"/>
              </a:cxn>
              <a:cxn ang="0">
                <a:pos x="110" y="579"/>
              </a:cxn>
              <a:cxn ang="0">
                <a:pos x="119" y="627"/>
              </a:cxn>
              <a:cxn ang="0">
                <a:pos x="137" y="655"/>
              </a:cxn>
              <a:cxn ang="0">
                <a:pos x="178" y="671"/>
              </a:cxn>
              <a:cxn ang="0">
                <a:pos x="167" y="682"/>
              </a:cxn>
              <a:cxn ang="0">
                <a:pos x="104" y="681"/>
              </a:cxn>
              <a:cxn ang="0">
                <a:pos x="197" y="187"/>
              </a:cxn>
              <a:cxn ang="0">
                <a:pos x="185" y="204"/>
              </a:cxn>
              <a:cxn ang="0">
                <a:pos x="166" y="205"/>
              </a:cxn>
              <a:cxn ang="0">
                <a:pos x="152" y="224"/>
              </a:cxn>
              <a:cxn ang="0">
                <a:pos x="195" y="220"/>
              </a:cxn>
              <a:cxn ang="0">
                <a:pos x="193" y="211"/>
              </a:cxn>
              <a:cxn ang="0">
                <a:pos x="197" y="186"/>
              </a:cxn>
              <a:cxn ang="0">
                <a:pos x="246" y="164"/>
              </a:cxn>
              <a:cxn ang="0">
                <a:pos x="249" y="148"/>
              </a:cxn>
            </a:cxnLst>
            <a:rect l="0" t="0" r="r" b="b"/>
            <a:pathLst>
              <a:path w="259" h="703">
                <a:moveTo>
                  <a:pt x="104" y="692"/>
                </a:moveTo>
                <a:cubicBezTo>
                  <a:pt x="104" y="693"/>
                  <a:pt x="103" y="694"/>
                  <a:pt x="102" y="694"/>
                </a:cubicBezTo>
                <a:cubicBezTo>
                  <a:pt x="95" y="698"/>
                  <a:pt x="87" y="700"/>
                  <a:pt x="79" y="700"/>
                </a:cubicBezTo>
                <a:cubicBezTo>
                  <a:pt x="70" y="701"/>
                  <a:pt x="61" y="703"/>
                  <a:pt x="52" y="699"/>
                </a:cubicBezTo>
                <a:cubicBezTo>
                  <a:pt x="50" y="698"/>
                  <a:pt x="48" y="697"/>
                  <a:pt x="46" y="696"/>
                </a:cubicBezTo>
                <a:cubicBezTo>
                  <a:pt x="44" y="696"/>
                  <a:pt x="43" y="696"/>
                  <a:pt x="42" y="697"/>
                </a:cubicBezTo>
                <a:cubicBezTo>
                  <a:pt x="41" y="699"/>
                  <a:pt x="40" y="699"/>
                  <a:pt x="39" y="698"/>
                </a:cubicBezTo>
                <a:cubicBezTo>
                  <a:pt x="36" y="697"/>
                  <a:pt x="33" y="695"/>
                  <a:pt x="31" y="694"/>
                </a:cubicBezTo>
                <a:cubicBezTo>
                  <a:pt x="26" y="691"/>
                  <a:pt x="26" y="691"/>
                  <a:pt x="26" y="686"/>
                </a:cubicBezTo>
                <a:cubicBezTo>
                  <a:pt x="26" y="685"/>
                  <a:pt x="26" y="683"/>
                  <a:pt x="27" y="682"/>
                </a:cubicBezTo>
                <a:cubicBezTo>
                  <a:pt x="27" y="680"/>
                  <a:pt x="27" y="677"/>
                  <a:pt x="27" y="674"/>
                </a:cubicBezTo>
                <a:cubicBezTo>
                  <a:pt x="27" y="673"/>
                  <a:pt x="27" y="672"/>
                  <a:pt x="27" y="671"/>
                </a:cubicBezTo>
                <a:cubicBezTo>
                  <a:pt x="27" y="664"/>
                  <a:pt x="26" y="657"/>
                  <a:pt x="25" y="650"/>
                </a:cubicBezTo>
                <a:cubicBezTo>
                  <a:pt x="25" y="646"/>
                  <a:pt x="25" y="643"/>
                  <a:pt x="26" y="639"/>
                </a:cubicBezTo>
                <a:cubicBezTo>
                  <a:pt x="27" y="636"/>
                  <a:pt x="27" y="632"/>
                  <a:pt x="27" y="628"/>
                </a:cubicBezTo>
                <a:cubicBezTo>
                  <a:pt x="26" y="619"/>
                  <a:pt x="24" y="609"/>
                  <a:pt x="23" y="599"/>
                </a:cubicBezTo>
                <a:cubicBezTo>
                  <a:pt x="23" y="587"/>
                  <a:pt x="24" y="574"/>
                  <a:pt x="24" y="561"/>
                </a:cubicBezTo>
                <a:cubicBezTo>
                  <a:pt x="25" y="550"/>
                  <a:pt x="26" y="539"/>
                  <a:pt x="27" y="528"/>
                </a:cubicBezTo>
                <a:cubicBezTo>
                  <a:pt x="27" y="522"/>
                  <a:pt x="28" y="517"/>
                  <a:pt x="29" y="512"/>
                </a:cubicBezTo>
                <a:cubicBezTo>
                  <a:pt x="31" y="506"/>
                  <a:pt x="33" y="501"/>
                  <a:pt x="34" y="496"/>
                </a:cubicBezTo>
                <a:cubicBezTo>
                  <a:pt x="35" y="493"/>
                  <a:pt x="35" y="490"/>
                  <a:pt x="36" y="488"/>
                </a:cubicBezTo>
                <a:cubicBezTo>
                  <a:pt x="36" y="484"/>
                  <a:pt x="35" y="481"/>
                  <a:pt x="36" y="478"/>
                </a:cubicBezTo>
                <a:cubicBezTo>
                  <a:pt x="36" y="466"/>
                  <a:pt x="38" y="454"/>
                  <a:pt x="42" y="443"/>
                </a:cubicBezTo>
                <a:cubicBezTo>
                  <a:pt x="44" y="439"/>
                  <a:pt x="45" y="436"/>
                  <a:pt x="44" y="431"/>
                </a:cubicBezTo>
                <a:cubicBezTo>
                  <a:pt x="44" y="429"/>
                  <a:pt x="44" y="428"/>
                  <a:pt x="44" y="426"/>
                </a:cubicBezTo>
                <a:cubicBezTo>
                  <a:pt x="44" y="422"/>
                  <a:pt x="44" y="418"/>
                  <a:pt x="43" y="414"/>
                </a:cubicBezTo>
                <a:cubicBezTo>
                  <a:pt x="40" y="403"/>
                  <a:pt x="42" y="393"/>
                  <a:pt x="41" y="382"/>
                </a:cubicBezTo>
                <a:cubicBezTo>
                  <a:pt x="41" y="380"/>
                  <a:pt x="41" y="377"/>
                  <a:pt x="40" y="375"/>
                </a:cubicBezTo>
                <a:cubicBezTo>
                  <a:pt x="39" y="374"/>
                  <a:pt x="39" y="373"/>
                  <a:pt x="39" y="373"/>
                </a:cubicBezTo>
                <a:cubicBezTo>
                  <a:pt x="37" y="367"/>
                  <a:pt x="37" y="361"/>
                  <a:pt x="34" y="356"/>
                </a:cubicBezTo>
                <a:cubicBezTo>
                  <a:pt x="33" y="355"/>
                  <a:pt x="33" y="353"/>
                  <a:pt x="33" y="352"/>
                </a:cubicBezTo>
                <a:cubicBezTo>
                  <a:pt x="32" y="344"/>
                  <a:pt x="32" y="335"/>
                  <a:pt x="32" y="326"/>
                </a:cubicBezTo>
                <a:cubicBezTo>
                  <a:pt x="32" y="322"/>
                  <a:pt x="34" y="318"/>
                  <a:pt x="35" y="313"/>
                </a:cubicBezTo>
                <a:cubicBezTo>
                  <a:pt x="35" y="310"/>
                  <a:pt x="35" y="307"/>
                  <a:pt x="36" y="304"/>
                </a:cubicBezTo>
                <a:cubicBezTo>
                  <a:pt x="36" y="301"/>
                  <a:pt x="36" y="298"/>
                  <a:pt x="36" y="294"/>
                </a:cubicBezTo>
                <a:cubicBezTo>
                  <a:pt x="37" y="292"/>
                  <a:pt x="37" y="289"/>
                  <a:pt x="37" y="286"/>
                </a:cubicBezTo>
                <a:cubicBezTo>
                  <a:pt x="35" y="281"/>
                  <a:pt x="36" y="276"/>
                  <a:pt x="38" y="271"/>
                </a:cubicBezTo>
                <a:cubicBezTo>
                  <a:pt x="39" y="270"/>
                  <a:pt x="39" y="269"/>
                  <a:pt x="38" y="268"/>
                </a:cubicBezTo>
                <a:cubicBezTo>
                  <a:pt x="35" y="261"/>
                  <a:pt x="31" y="254"/>
                  <a:pt x="29" y="247"/>
                </a:cubicBezTo>
                <a:cubicBezTo>
                  <a:pt x="27" y="241"/>
                  <a:pt x="26" y="235"/>
                  <a:pt x="25" y="229"/>
                </a:cubicBezTo>
                <a:cubicBezTo>
                  <a:pt x="23" y="225"/>
                  <a:pt x="22" y="220"/>
                  <a:pt x="20" y="216"/>
                </a:cubicBezTo>
                <a:cubicBezTo>
                  <a:pt x="17" y="209"/>
                  <a:pt x="14" y="203"/>
                  <a:pt x="11" y="196"/>
                </a:cubicBezTo>
                <a:cubicBezTo>
                  <a:pt x="10" y="193"/>
                  <a:pt x="8" y="190"/>
                  <a:pt x="7" y="187"/>
                </a:cubicBezTo>
                <a:cubicBezTo>
                  <a:pt x="4" y="181"/>
                  <a:pt x="4" y="175"/>
                  <a:pt x="3" y="169"/>
                </a:cubicBezTo>
                <a:cubicBezTo>
                  <a:pt x="1" y="161"/>
                  <a:pt x="0" y="152"/>
                  <a:pt x="2" y="144"/>
                </a:cubicBezTo>
                <a:cubicBezTo>
                  <a:pt x="4" y="132"/>
                  <a:pt x="10" y="123"/>
                  <a:pt x="20" y="115"/>
                </a:cubicBezTo>
                <a:cubicBezTo>
                  <a:pt x="23" y="113"/>
                  <a:pt x="25" y="110"/>
                  <a:pt x="28" y="108"/>
                </a:cubicBezTo>
                <a:cubicBezTo>
                  <a:pt x="30" y="106"/>
                  <a:pt x="31" y="104"/>
                  <a:pt x="33" y="103"/>
                </a:cubicBezTo>
                <a:cubicBezTo>
                  <a:pt x="35" y="102"/>
                  <a:pt x="37" y="101"/>
                  <a:pt x="39" y="100"/>
                </a:cubicBezTo>
                <a:cubicBezTo>
                  <a:pt x="39" y="100"/>
                  <a:pt x="40" y="99"/>
                  <a:pt x="40" y="98"/>
                </a:cubicBezTo>
                <a:cubicBezTo>
                  <a:pt x="42" y="95"/>
                  <a:pt x="43" y="91"/>
                  <a:pt x="45" y="88"/>
                </a:cubicBezTo>
                <a:cubicBezTo>
                  <a:pt x="46" y="84"/>
                  <a:pt x="48" y="81"/>
                  <a:pt x="45" y="76"/>
                </a:cubicBezTo>
                <a:cubicBezTo>
                  <a:pt x="43" y="74"/>
                  <a:pt x="43" y="71"/>
                  <a:pt x="43" y="68"/>
                </a:cubicBezTo>
                <a:cubicBezTo>
                  <a:pt x="42" y="65"/>
                  <a:pt x="41" y="62"/>
                  <a:pt x="40" y="59"/>
                </a:cubicBezTo>
                <a:cubicBezTo>
                  <a:pt x="39" y="52"/>
                  <a:pt x="39" y="46"/>
                  <a:pt x="40" y="39"/>
                </a:cubicBezTo>
                <a:cubicBezTo>
                  <a:pt x="41" y="37"/>
                  <a:pt x="41" y="36"/>
                  <a:pt x="41" y="34"/>
                </a:cubicBezTo>
                <a:cubicBezTo>
                  <a:pt x="41" y="32"/>
                  <a:pt x="41" y="30"/>
                  <a:pt x="42" y="28"/>
                </a:cubicBezTo>
                <a:cubicBezTo>
                  <a:pt x="42" y="26"/>
                  <a:pt x="43" y="25"/>
                  <a:pt x="43" y="23"/>
                </a:cubicBezTo>
                <a:cubicBezTo>
                  <a:pt x="43" y="21"/>
                  <a:pt x="45" y="19"/>
                  <a:pt x="47" y="18"/>
                </a:cubicBezTo>
                <a:cubicBezTo>
                  <a:pt x="50" y="17"/>
                  <a:pt x="50" y="17"/>
                  <a:pt x="49" y="15"/>
                </a:cubicBezTo>
                <a:cubicBezTo>
                  <a:pt x="51" y="14"/>
                  <a:pt x="52" y="14"/>
                  <a:pt x="55" y="13"/>
                </a:cubicBezTo>
                <a:cubicBezTo>
                  <a:pt x="56" y="11"/>
                  <a:pt x="58" y="9"/>
                  <a:pt x="60" y="7"/>
                </a:cubicBezTo>
                <a:cubicBezTo>
                  <a:pt x="65" y="2"/>
                  <a:pt x="73" y="0"/>
                  <a:pt x="80" y="2"/>
                </a:cubicBezTo>
                <a:cubicBezTo>
                  <a:pt x="81" y="2"/>
                  <a:pt x="82" y="2"/>
                  <a:pt x="84" y="2"/>
                </a:cubicBezTo>
                <a:cubicBezTo>
                  <a:pt x="85" y="3"/>
                  <a:pt x="87" y="4"/>
                  <a:pt x="89" y="3"/>
                </a:cubicBezTo>
                <a:cubicBezTo>
                  <a:pt x="92" y="3"/>
                  <a:pt x="95" y="4"/>
                  <a:pt x="97" y="6"/>
                </a:cubicBezTo>
                <a:cubicBezTo>
                  <a:pt x="98" y="7"/>
                  <a:pt x="99" y="7"/>
                  <a:pt x="100" y="7"/>
                </a:cubicBezTo>
                <a:cubicBezTo>
                  <a:pt x="101" y="7"/>
                  <a:pt x="102" y="7"/>
                  <a:pt x="103" y="7"/>
                </a:cubicBezTo>
                <a:cubicBezTo>
                  <a:pt x="105" y="8"/>
                  <a:pt x="108" y="9"/>
                  <a:pt x="110" y="11"/>
                </a:cubicBezTo>
                <a:cubicBezTo>
                  <a:pt x="112" y="11"/>
                  <a:pt x="114" y="12"/>
                  <a:pt x="115" y="13"/>
                </a:cubicBezTo>
                <a:cubicBezTo>
                  <a:pt x="118" y="16"/>
                  <a:pt x="118" y="21"/>
                  <a:pt x="115" y="23"/>
                </a:cubicBezTo>
                <a:cubicBezTo>
                  <a:pt x="112" y="24"/>
                  <a:pt x="112" y="26"/>
                  <a:pt x="113" y="28"/>
                </a:cubicBezTo>
                <a:cubicBezTo>
                  <a:pt x="114" y="31"/>
                  <a:pt x="115" y="33"/>
                  <a:pt x="116" y="36"/>
                </a:cubicBezTo>
                <a:cubicBezTo>
                  <a:pt x="117" y="39"/>
                  <a:pt x="118" y="42"/>
                  <a:pt x="119" y="44"/>
                </a:cubicBezTo>
                <a:cubicBezTo>
                  <a:pt x="119" y="46"/>
                  <a:pt x="120" y="48"/>
                  <a:pt x="119" y="49"/>
                </a:cubicBezTo>
                <a:cubicBezTo>
                  <a:pt x="117" y="51"/>
                  <a:pt x="118" y="52"/>
                  <a:pt x="119" y="54"/>
                </a:cubicBezTo>
                <a:cubicBezTo>
                  <a:pt x="121" y="57"/>
                  <a:pt x="123" y="60"/>
                  <a:pt x="124" y="64"/>
                </a:cubicBezTo>
                <a:cubicBezTo>
                  <a:pt x="127" y="68"/>
                  <a:pt x="125" y="71"/>
                  <a:pt x="121" y="71"/>
                </a:cubicBezTo>
                <a:cubicBezTo>
                  <a:pt x="118" y="71"/>
                  <a:pt x="117" y="72"/>
                  <a:pt x="118" y="74"/>
                </a:cubicBezTo>
                <a:cubicBezTo>
                  <a:pt x="118" y="78"/>
                  <a:pt x="114" y="80"/>
                  <a:pt x="115" y="83"/>
                </a:cubicBezTo>
                <a:cubicBezTo>
                  <a:pt x="116" y="84"/>
                  <a:pt x="115" y="84"/>
                  <a:pt x="115" y="84"/>
                </a:cubicBezTo>
                <a:cubicBezTo>
                  <a:pt x="112" y="86"/>
                  <a:pt x="113" y="89"/>
                  <a:pt x="114" y="92"/>
                </a:cubicBezTo>
                <a:cubicBezTo>
                  <a:pt x="115" y="95"/>
                  <a:pt x="112" y="99"/>
                  <a:pt x="109" y="99"/>
                </a:cubicBezTo>
                <a:cubicBezTo>
                  <a:pt x="105" y="99"/>
                  <a:pt x="102" y="99"/>
                  <a:pt x="99" y="98"/>
                </a:cubicBezTo>
                <a:cubicBezTo>
                  <a:pt x="89" y="97"/>
                  <a:pt x="86" y="105"/>
                  <a:pt x="87" y="112"/>
                </a:cubicBezTo>
                <a:cubicBezTo>
                  <a:pt x="88" y="114"/>
                  <a:pt x="88" y="115"/>
                  <a:pt x="87" y="117"/>
                </a:cubicBezTo>
                <a:cubicBezTo>
                  <a:pt x="87" y="118"/>
                  <a:pt x="87" y="120"/>
                  <a:pt x="87" y="121"/>
                </a:cubicBezTo>
                <a:cubicBezTo>
                  <a:pt x="90" y="123"/>
                  <a:pt x="93" y="126"/>
                  <a:pt x="96" y="127"/>
                </a:cubicBezTo>
                <a:cubicBezTo>
                  <a:pt x="99" y="129"/>
                  <a:pt x="103" y="129"/>
                  <a:pt x="106" y="131"/>
                </a:cubicBezTo>
                <a:cubicBezTo>
                  <a:pt x="112" y="133"/>
                  <a:pt x="116" y="139"/>
                  <a:pt x="120" y="145"/>
                </a:cubicBezTo>
                <a:cubicBezTo>
                  <a:pt x="123" y="151"/>
                  <a:pt x="125" y="157"/>
                  <a:pt x="127" y="164"/>
                </a:cubicBezTo>
                <a:cubicBezTo>
                  <a:pt x="129" y="169"/>
                  <a:pt x="131" y="174"/>
                  <a:pt x="133" y="179"/>
                </a:cubicBezTo>
                <a:cubicBezTo>
                  <a:pt x="134" y="180"/>
                  <a:pt x="134" y="181"/>
                  <a:pt x="134" y="181"/>
                </a:cubicBezTo>
                <a:cubicBezTo>
                  <a:pt x="134" y="182"/>
                  <a:pt x="134" y="184"/>
                  <a:pt x="134" y="185"/>
                </a:cubicBezTo>
                <a:cubicBezTo>
                  <a:pt x="135" y="187"/>
                  <a:pt x="137" y="189"/>
                  <a:pt x="138" y="191"/>
                </a:cubicBezTo>
                <a:cubicBezTo>
                  <a:pt x="138" y="192"/>
                  <a:pt x="139" y="193"/>
                  <a:pt x="140" y="193"/>
                </a:cubicBezTo>
                <a:cubicBezTo>
                  <a:pt x="142" y="193"/>
                  <a:pt x="144" y="193"/>
                  <a:pt x="145" y="193"/>
                </a:cubicBezTo>
                <a:cubicBezTo>
                  <a:pt x="150" y="192"/>
                  <a:pt x="154" y="190"/>
                  <a:pt x="159" y="188"/>
                </a:cubicBezTo>
                <a:cubicBezTo>
                  <a:pt x="167" y="185"/>
                  <a:pt x="174" y="180"/>
                  <a:pt x="182" y="176"/>
                </a:cubicBezTo>
                <a:cubicBezTo>
                  <a:pt x="184" y="175"/>
                  <a:pt x="185" y="175"/>
                  <a:pt x="186" y="176"/>
                </a:cubicBezTo>
                <a:cubicBezTo>
                  <a:pt x="188" y="178"/>
                  <a:pt x="189" y="179"/>
                  <a:pt x="191" y="179"/>
                </a:cubicBezTo>
                <a:cubicBezTo>
                  <a:pt x="193" y="179"/>
                  <a:pt x="195" y="179"/>
                  <a:pt x="196" y="179"/>
                </a:cubicBezTo>
                <a:cubicBezTo>
                  <a:pt x="201" y="181"/>
                  <a:pt x="206" y="182"/>
                  <a:pt x="210" y="183"/>
                </a:cubicBezTo>
                <a:cubicBezTo>
                  <a:pt x="212" y="184"/>
                  <a:pt x="214" y="184"/>
                  <a:pt x="215" y="182"/>
                </a:cubicBezTo>
                <a:cubicBezTo>
                  <a:pt x="224" y="172"/>
                  <a:pt x="233" y="162"/>
                  <a:pt x="242" y="152"/>
                </a:cubicBezTo>
                <a:cubicBezTo>
                  <a:pt x="244" y="150"/>
                  <a:pt x="245" y="147"/>
                  <a:pt x="248" y="145"/>
                </a:cubicBezTo>
                <a:cubicBezTo>
                  <a:pt x="251" y="149"/>
                  <a:pt x="255" y="153"/>
                  <a:pt x="259" y="157"/>
                </a:cubicBezTo>
                <a:cubicBezTo>
                  <a:pt x="255" y="161"/>
                  <a:pt x="253" y="165"/>
                  <a:pt x="249" y="169"/>
                </a:cubicBezTo>
                <a:cubicBezTo>
                  <a:pt x="243" y="175"/>
                  <a:pt x="241" y="182"/>
                  <a:pt x="240" y="190"/>
                </a:cubicBezTo>
                <a:cubicBezTo>
                  <a:pt x="239" y="195"/>
                  <a:pt x="235" y="199"/>
                  <a:pt x="234" y="204"/>
                </a:cubicBezTo>
                <a:cubicBezTo>
                  <a:pt x="233" y="208"/>
                  <a:pt x="231" y="212"/>
                  <a:pt x="229" y="215"/>
                </a:cubicBezTo>
                <a:cubicBezTo>
                  <a:pt x="228" y="219"/>
                  <a:pt x="227" y="224"/>
                  <a:pt x="223" y="226"/>
                </a:cubicBezTo>
                <a:cubicBezTo>
                  <a:pt x="220" y="227"/>
                  <a:pt x="217" y="229"/>
                  <a:pt x="214" y="231"/>
                </a:cubicBezTo>
                <a:cubicBezTo>
                  <a:pt x="210" y="234"/>
                  <a:pt x="205" y="236"/>
                  <a:pt x="200" y="239"/>
                </a:cubicBezTo>
                <a:cubicBezTo>
                  <a:pt x="191" y="244"/>
                  <a:pt x="183" y="249"/>
                  <a:pt x="173" y="251"/>
                </a:cubicBezTo>
                <a:cubicBezTo>
                  <a:pt x="168" y="252"/>
                  <a:pt x="164" y="254"/>
                  <a:pt x="159" y="255"/>
                </a:cubicBezTo>
                <a:cubicBezTo>
                  <a:pt x="152" y="256"/>
                  <a:pt x="146" y="258"/>
                  <a:pt x="139" y="261"/>
                </a:cubicBezTo>
                <a:cubicBezTo>
                  <a:pt x="139" y="261"/>
                  <a:pt x="138" y="263"/>
                  <a:pt x="138" y="264"/>
                </a:cubicBezTo>
                <a:cubicBezTo>
                  <a:pt x="138" y="266"/>
                  <a:pt x="138" y="268"/>
                  <a:pt x="138" y="270"/>
                </a:cubicBezTo>
                <a:cubicBezTo>
                  <a:pt x="139" y="279"/>
                  <a:pt x="140" y="287"/>
                  <a:pt x="143" y="296"/>
                </a:cubicBezTo>
                <a:cubicBezTo>
                  <a:pt x="144" y="298"/>
                  <a:pt x="145" y="301"/>
                  <a:pt x="146" y="304"/>
                </a:cubicBezTo>
                <a:cubicBezTo>
                  <a:pt x="146" y="306"/>
                  <a:pt x="146" y="307"/>
                  <a:pt x="147" y="309"/>
                </a:cubicBezTo>
                <a:cubicBezTo>
                  <a:pt x="148" y="311"/>
                  <a:pt x="148" y="312"/>
                  <a:pt x="149" y="314"/>
                </a:cubicBezTo>
                <a:cubicBezTo>
                  <a:pt x="149" y="315"/>
                  <a:pt x="149" y="317"/>
                  <a:pt x="149" y="319"/>
                </a:cubicBezTo>
                <a:cubicBezTo>
                  <a:pt x="148" y="319"/>
                  <a:pt x="147" y="319"/>
                  <a:pt x="147" y="320"/>
                </a:cubicBezTo>
                <a:cubicBezTo>
                  <a:pt x="146" y="320"/>
                  <a:pt x="145" y="321"/>
                  <a:pt x="145" y="322"/>
                </a:cubicBezTo>
                <a:cubicBezTo>
                  <a:pt x="144" y="324"/>
                  <a:pt x="144" y="326"/>
                  <a:pt x="144" y="329"/>
                </a:cubicBezTo>
                <a:cubicBezTo>
                  <a:pt x="146" y="338"/>
                  <a:pt x="146" y="346"/>
                  <a:pt x="146" y="355"/>
                </a:cubicBezTo>
                <a:cubicBezTo>
                  <a:pt x="146" y="365"/>
                  <a:pt x="146" y="374"/>
                  <a:pt x="145" y="383"/>
                </a:cubicBezTo>
                <a:cubicBezTo>
                  <a:pt x="145" y="387"/>
                  <a:pt x="145" y="390"/>
                  <a:pt x="144" y="394"/>
                </a:cubicBezTo>
                <a:cubicBezTo>
                  <a:pt x="143" y="403"/>
                  <a:pt x="141" y="413"/>
                  <a:pt x="139" y="423"/>
                </a:cubicBezTo>
                <a:cubicBezTo>
                  <a:pt x="137" y="435"/>
                  <a:pt x="135" y="448"/>
                  <a:pt x="133" y="461"/>
                </a:cubicBezTo>
                <a:cubicBezTo>
                  <a:pt x="131" y="470"/>
                  <a:pt x="128" y="480"/>
                  <a:pt x="126" y="490"/>
                </a:cubicBezTo>
                <a:cubicBezTo>
                  <a:pt x="125" y="497"/>
                  <a:pt x="123" y="504"/>
                  <a:pt x="116" y="508"/>
                </a:cubicBezTo>
                <a:cubicBezTo>
                  <a:pt x="116" y="508"/>
                  <a:pt x="116" y="508"/>
                  <a:pt x="116" y="509"/>
                </a:cubicBezTo>
                <a:cubicBezTo>
                  <a:pt x="115" y="512"/>
                  <a:pt x="114" y="515"/>
                  <a:pt x="114" y="518"/>
                </a:cubicBezTo>
                <a:cubicBezTo>
                  <a:pt x="113" y="533"/>
                  <a:pt x="112" y="548"/>
                  <a:pt x="111" y="563"/>
                </a:cubicBezTo>
                <a:cubicBezTo>
                  <a:pt x="111" y="568"/>
                  <a:pt x="111" y="574"/>
                  <a:pt x="110" y="579"/>
                </a:cubicBezTo>
                <a:cubicBezTo>
                  <a:pt x="109" y="586"/>
                  <a:pt x="112" y="593"/>
                  <a:pt x="112" y="600"/>
                </a:cubicBezTo>
                <a:cubicBezTo>
                  <a:pt x="112" y="602"/>
                  <a:pt x="113" y="605"/>
                  <a:pt x="113" y="608"/>
                </a:cubicBezTo>
                <a:cubicBezTo>
                  <a:pt x="114" y="615"/>
                  <a:pt x="115" y="621"/>
                  <a:pt x="119" y="627"/>
                </a:cubicBezTo>
                <a:cubicBezTo>
                  <a:pt x="122" y="632"/>
                  <a:pt x="125" y="638"/>
                  <a:pt x="128" y="644"/>
                </a:cubicBezTo>
                <a:cubicBezTo>
                  <a:pt x="130" y="646"/>
                  <a:pt x="130" y="650"/>
                  <a:pt x="133" y="651"/>
                </a:cubicBezTo>
                <a:cubicBezTo>
                  <a:pt x="135" y="652"/>
                  <a:pt x="136" y="654"/>
                  <a:pt x="137" y="655"/>
                </a:cubicBezTo>
                <a:cubicBezTo>
                  <a:pt x="140" y="662"/>
                  <a:pt x="147" y="665"/>
                  <a:pt x="153" y="667"/>
                </a:cubicBezTo>
                <a:cubicBezTo>
                  <a:pt x="157" y="669"/>
                  <a:pt x="162" y="667"/>
                  <a:pt x="166" y="667"/>
                </a:cubicBezTo>
                <a:cubicBezTo>
                  <a:pt x="171" y="667"/>
                  <a:pt x="175" y="667"/>
                  <a:pt x="178" y="671"/>
                </a:cubicBezTo>
                <a:cubicBezTo>
                  <a:pt x="178" y="671"/>
                  <a:pt x="179" y="673"/>
                  <a:pt x="179" y="674"/>
                </a:cubicBezTo>
                <a:cubicBezTo>
                  <a:pt x="178" y="677"/>
                  <a:pt x="175" y="681"/>
                  <a:pt x="171" y="682"/>
                </a:cubicBezTo>
                <a:cubicBezTo>
                  <a:pt x="170" y="682"/>
                  <a:pt x="169" y="681"/>
                  <a:pt x="167" y="682"/>
                </a:cubicBezTo>
                <a:cubicBezTo>
                  <a:pt x="160" y="682"/>
                  <a:pt x="153" y="683"/>
                  <a:pt x="146" y="683"/>
                </a:cubicBezTo>
                <a:cubicBezTo>
                  <a:pt x="136" y="684"/>
                  <a:pt x="126" y="685"/>
                  <a:pt x="117" y="683"/>
                </a:cubicBezTo>
                <a:cubicBezTo>
                  <a:pt x="113" y="682"/>
                  <a:pt x="108" y="682"/>
                  <a:pt x="104" y="681"/>
                </a:cubicBezTo>
                <a:cubicBezTo>
                  <a:pt x="104" y="685"/>
                  <a:pt x="104" y="688"/>
                  <a:pt x="104" y="692"/>
                </a:cubicBezTo>
                <a:close/>
                <a:moveTo>
                  <a:pt x="197" y="186"/>
                </a:moveTo>
                <a:cubicBezTo>
                  <a:pt x="197" y="187"/>
                  <a:pt x="197" y="187"/>
                  <a:pt x="197" y="187"/>
                </a:cubicBezTo>
                <a:cubicBezTo>
                  <a:pt x="198" y="189"/>
                  <a:pt x="201" y="191"/>
                  <a:pt x="200" y="193"/>
                </a:cubicBezTo>
                <a:cubicBezTo>
                  <a:pt x="198" y="196"/>
                  <a:pt x="196" y="200"/>
                  <a:pt x="193" y="203"/>
                </a:cubicBezTo>
                <a:cubicBezTo>
                  <a:pt x="191" y="204"/>
                  <a:pt x="188" y="204"/>
                  <a:pt x="185" y="204"/>
                </a:cubicBezTo>
                <a:cubicBezTo>
                  <a:pt x="184" y="204"/>
                  <a:pt x="184" y="203"/>
                  <a:pt x="184" y="203"/>
                </a:cubicBezTo>
                <a:cubicBezTo>
                  <a:pt x="182" y="200"/>
                  <a:pt x="179" y="200"/>
                  <a:pt x="177" y="202"/>
                </a:cubicBezTo>
                <a:cubicBezTo>
                  <a:pt x="173" y="205"/>
                  <a:pt x="170" y="206"/>
                  <a:pt x="166" y="205"/>
                </a:cubicBezTo>
                <a:cubicBezTo>
                  <a:pt x="162" y="205"/>
                  <a:pt x="160" y="205"/>
                  <a:pt x="157" y="207"/>
                </a:cubicBezTo>
                <a:cubicBezTo>
                  <a:pt x="153" y="210"/>
                  <a:pt x="150" y="212"/>
                  <a:pt x="146" y="215"/>
                </a:cubicBezTo>
                <a:cubicBezTo>
                  <a:pt x="148" y="218"/>
                  <a:pt x="150" y="221"/>
                  <a:pt x="152" y="224"/>
                </a:cubicBezTo>
                <a:cubicBezTo>
                  <a:pt x="152" y="224"/>
                  <a:pt x="153" y="225"/>
                  <a:pt x="153" y="225"/>
                </a:cubicBezTo>
                <a:cubicBezTo>
                  <a:pt x="164" y="224"/>
                  <a:pt x="175" y="223"/>
                  <a:pt x="186" y="221"/>
                </a:cubicBezTo>
                <a:cubicBezTo>
                  <a:pt x="189" y="221"/>
                  <a:pt x="192" y="220"/>
                  <a:pt x="195" y="220"/>
                </a:cubicBezTo>
                <a:cubicBezTo>
                  <a:pt x="195" y="217"/>
                  <a:pt x="195" y="215"/>
                  <a:pt x="195" y="212"/>
                </a:cubicBezTo>
                <a:cubicBezTo>
                  <a:pt x="195" y="212"/>
                  <a:pt x="195" y="211"/>
                  <a:pt x="194" y="211"/>
                </a:cubicBezTo>
                <a:cubicBezTo>
                  <a:pt x="194" y="211"/>
                  <a:pt x="193" y="211"/>
                  <a:pt x="193" y="211"/>
                </a:cubicBezTo>
                <a:cubicBezTo>
                  <a:pt x="191" y="213"/>
                  <a:pt x="190" y="214"/>
                  <a:pt x="186" y="213"/>
                </a:cubicBezTo>
                <a:cubicBezTo>
                  <a:pt x="194" y="205"/>
                  <a:pt x="201" y="197"/>
                  <a:pt x="209" y="188"/>
                </a:cubicBezTo>
                <a:cubicBezTo>
                  <a:pt x="205" y="187"/>
                  <a:pt x="201" y="187"/>
                  <a:pt x="197" y="186"/>
                </a:cubicBezTo>
                <a:close/>
                <a:moveTo>
                  <a:pt x="241" y="162"/>
                </a:moveTo>
                <a:cubicBezTo>
                  <a:pt x="242" y="162"/>
                  <a:pt x="243" y="162"/>
                  <a:pt x="244" y="162"/>
                </a:cubicBezTo>
                <a:cubicBezTo>
                  <a:pt x="245" y="162"/>
                  <a:pt x="245" y="163"/>
                  <a:pt x="246" y="164"/>
                </a:cubicBezTo>
                <a:cubicBezTo>
                  <a:pt x="247" y="165"/>
                  <a:pt x="248" y="165"/>
                  <a:pt x="249" y="166"/>
                </a:cubicBezTo>
                <a:cubicBezTo>
                  <a:pt x="251" y="163"/>
                  <a:pt x="254" y="160"/>
                  <a:pt x="256" y="157"/>
                </a:cubicBezTo>
                <a:cubicBezTo>
                  <a:pt x="254" y="154"/>
                  <a:pt x="252" y="151"/>
                  <a:pt x="249" y="148"/>
                </a:cubicBezTo>
                <a:cubicBezTo>
                  <a:pt x="244" y="153"/>
                  <a:pt x="239" y="158"/>
                  <a:pt x="235" y="164"/>
                </a:cubicBezTo>
                <a:cubicBezTo>
                  <a:pt x="238" y="164"/>
                  <a:pt x="240" y="165"/>
                  <a:pt x="241" y="162"/>
                </a:cubicBezTo>
                <a:close/>
              </a:path>
            </a:pathLst>
          </a:custGeom>
          <a:solidFill>
            <a:schemeClr val="tx1">
              <a:lumMod val="75000"/>
              <a:lumOff val="25000"/>
            </a:schemeClr>
          </a:solidFill>
          <a:ln w="12700" cap="flat">
            <a:solidFill>
              <a:schemeClr val="tx1"/>
            </a:solidFill>
            <a:prstDash val="solid"/>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微软雅黑" pitchFamily="34" charset="-122"/>
              <a:ea typeface="微软雅黑" pitchFamily="34" charset="-122"/>
              <a:cs typeface="+mn-cs"/>
            </a:endParaRPr>
          </a:p>
        </p:txBody>
      </p:sp>
      <p:grpSp>
        <p:nvGrpSpPr>
          <p:cNvPr id="124" name="Group 22527">
            <a:extLst>
              <a:ext uri="{FF2B5EF4-FFF2-40B4-BE49-F238E27FC236}">
                <a16:creationId xmlns:a16="http://schemas.microsoft.com/office/drawing/2014/main" id="{06BB741F-DD65-8BD5-0D80-065B0E6F9B22}"/>
              </a:ext>
            </a:extLst>
          </p:cNvPr>
          <p:cNvGrpSpPr/>
          <p:nvPr/>
        </p:nvGrpSpPr>
        <p:grpSpPr bwMode="gray">
          <a:xfrm>
            <a:off x="11091025" y="2671921"/>
            <a:ext cx="175799" cy="194604"/>
            <a:chOff x="2579790" y="4876800"/>
            <a:chExt cx="351971" cy="425683"/>
          </a:xfrm>
          <a:solidFill>
            <a:srgbClr val="FFC000"/>
          </a:solidFill>
        </p:grpSpPr>
        <p:sp>
          <p:nvSpPr>
            <p:cNvPr id="133" name="Freeform 56">
              <a:extLst>
                <a:ext uri="{FF2B5EF4-FFF2-40B4-BE49-F238E27FC236}">
                  <a16:creationId xmlns:a16="http://schemas.microsoft.com/office/drawing/2014/main" id="{DCA82304-CCE8-6F8A-1278-D1698213DB65}"/>
                </a:ext>
              </a:extLst>
            </p:cNvPr>
            <p:cNvSpPr>
              <a:spLocks noChangeArrowheads="1"/>
            </p:cNvSpPr>
            <p:nvPr/>
          </p:nvSpPr>
          <p:spPr bwMode="gray">
            <a:xfrm>
              <a:off x="2579790" y="5132026"/>
              <a:ext cx="351971" cy="170457"/>
            </a:xfrm>
            <a:custGeom>
              <a:avLst/>
              <a:gdLst>
                <a:gd name="T0" fmla="*/ 0 w 1686"/>
                <a:gd name="T1" fmla="*/ 610 h 814"/>
                <a:gd name="T2" fmla="*/ 0 w 1686"/>
                <a:gd name="T3" fmla="*/ 610 h 814"/>
                <a:gd name="T4" fmla="*/ 726 w 1686"/>
                <a:gd name="T5" fmla="*/ 785 h 814"/>
                <a:gd name="T6" fmla="*/ 900 w 1686"/>
                <a:gd name="T7" fmla="*/ 813 h 814"/>
                <a:gd name="T8" fmla="*/ 1655 w 1686"/>
                <a:gd name="T9" fmla="*/ 610 h 814"/>
                <a:gd name="T10" fmla="*/ 1510 w 1686"/>
                <a:gd name="T11" fmla="*/ 116 h 814"/>
                <a:gd name="T12" fmla="*/ 1394 w 1686"/>
                <a:gd name="T13" fmla="*/ 59 h 814"/>
                <a:gd name="T14" fmla="*/ 1394 w 1686"/>
                <a:gd name="T15" fmla="*/ 88 h 814"/>
                <a:gd name="T16" fmla="*/ 1481 w 1686"/>
                <a:gd name="T17" fmla="*/ 204 h 814"/>
                <a:gd name="T18" fmla="*/ 1365 w 1686"/>
                <a:gd name="T19" fmla="*/ 175 h 814"/>
                <a:gd name="T20" fmla="*/ 1104 w 1686"/>
                <a:gd name="T21" fmla="*/ 0 h 814"/>
                <a:gd name="T22" fmla="*/ 958 w 1686"/>
                <a:gd name="T23" fmla="*/ 146 h 814"/>
                <a:gd name="T24" fmla="*/ 697 w 1686"/>
                <a:gd name="T25" fmla="*/ 146 h 814"/>
                <a:gd name="T26" fmla="*/ 581 w 1686"/>
                <a:gd name="T27" fmla="*/ 0 h 814"/>
                <a:gd name="T28" fmla="*/ 320 w 1686"/>
                <a:gd name="T29" fmla="*/ 146 h 814"/>
                <a:gd name="T30" fmla="*/ 145 w 1686"/>
                <a:gd name="T31" fmla="*/ 146 h 814"/>
                <a:gd name="T32" fmla="*/ 261 w 1686"/>
                <a:gd name="T33" fmla="*/ 59 h 814"/>
                <a:gd name="T34" fmla="*/ 145 w 1686"/>
                <a:gd name="T35" fmla="*/ 116 h 814"/>
                <a:gd name="T36" fmla="*/ 116 w 1686"/>
                <a:gd name="T37" fmla="*/ 116 h 814"/>
                <a:gd name="T38" fmla="*/ 58 w 1686"/>
                <a:gd name="T39" fmla="*/ 204 h 814"/>
                <a:gd name="T40" fmla="*/ 0 w 1686"/>
                <a:gd name="T41" fmla="*/ 610 h 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86" h="814">
                  <a:moveTo>
                    <a:pt x="0" y="610"/>
                  </a:moveTo>
                  <a:lnTo>
                    <a:pt x="0" y="610"/>
                  </a:lnTo>
                  <a:cubicBezTo>
                    <a:pt x="87" y="727"/>
                    <a:pt x="407" y="785"/>
                    <a:pt x="726" y="785"/>
                  </a:cubicBezTo>
                  <a:cubicBezTo>
                    <a:pt x="755" y="813"/>
                    <a:pt x="872" y="813"/>
                    <a:pt x="900" y="813"/>
                  </a:cubicBezTo>
                  <a:cubicBezTo>
                    <a:pt x="1249" y="785"/>
                    <a:pt x="1539" y="727"/>
                    <a:pt x="1655" y="610"/>
                  </a:cubicBezTo>
                  <a:cubicBezTo>
                    <a:pt x="1655" y="610"/>
                    <a:pt x="1685" y="204"/>
                    <a:pt x="1510" y="116"/>
                  </a:cubicBezTo>
                  <a:cubicBezTo>
                    <a:pt x="1481" y="88"/>
                    <a:pt x="1423" y="59"/>
                    <a:pt x="1394" y="59"/>
                  </a:cubicBezTo>
                  <a:cubicBezTo>
                    <a:pt x="1394" y="59"/>
                    <a:pt x="1394" y="59"/>
                    <a:pt x="1394" y="88"/>
                  </a:cubicBezTo>
                  <a:cubicBezTo>
                    <a:pt x="1423" y="88"/>
                    <a:pt x="1452" y="204"/>
                    <a:pt x="1481" y="204"/>
                  </a:cubicBezTo>
                  <a:cubicBezTo>
                    <a:pt x="1452" y="204"/>
                    <a:pt x="1394" y="175"/>
                    <a:pt x="1365" y="175"/>
                  </a:cubicBezTo>
                  <a:cubicBezTo>
                    <a:pt x="1249" y="146"/>
                    <a:pt x="1162" y="88"/>
                    <a:pt x="1104" y="0"/>
                  </a:cubicBezTo>
                  <a:cubicBezTo>
                    <a:pt x="958" y="146"/>
                    <a:pt x="958" y="146"/>
                    <a:pt x="958" y="146"/>
                  </a:cubicBezTo>
                  <a:cubicBezTo>
                    <a:pt x="697" y="146"/>
                    <a:pt x="697" y="146"/>
                    <a:pt x="697" y="146"/>
                  </a:cubicBezTo>
                  <a:cubicBezTo>
                    <a:pt x="581" y="0"/>
                    <a:pt x="581" y="0"/>
                    <a:pt x="581" y="0"/>
                  </a:cubicBezTo>
                  <a:cubicBezTo>
                    <a:pt x="523" y="88"/>
                    <a:pt x="407" y="116"/>
                    <a:pt x="320" y="146"/>
                  </a:cubicBezTo>
                  <a:cubicBezTo>
                    <a:pt x="261" y="146"/>
                    <a:pt x="203" y="146"/>
                    <a:pt x="145" y="146"/>
                  </a:cubicBezTo>
                  <a:cubicBezTo>
                    <a:pt x="203" y="146"/>
                    <a:pt x="232" y="88"/>
                    <a:pt x="261" y="59"/>
                  </a:cubicBezTo>
                  <a:cubicBezTo>
                    <a:pt x="232" y="59"/>
                    <a:pt x="175" y="88"/>
                    <a:pt x="145" y="116"/>
                  </a:cubicBezTo>
                  <a:cubicBezTo>
                    <a:pt x="116" y="116"/>
                    <a:pt x="116" y="116"/>
                    <a:pt x="116" y="116"/>
                  </a:cubicBezTo>
                  <a:cubicBezTo>
                    <a:pt x="87" y="146"/>
                    <a:pt x="58" y="175"/>
                    <a:pt x="58" y="204"/>
                  </a:cubicBezTo>
                  <a:cubicBezTo>
                    <a:pt x="0" y="378"/>
                    <a:pt x="0" y="610"/>
                    <a:pt x="0" y="61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mn-lt"/>
                <a:ea typeface="+mn-ea"/>
                <a:cs typeface="+mn-cs"/>
              </a:endParaRPr>
            </a:p>
          </p:txBody>
        </p:sp>
        <p:sp>
          <p:nvSpPr>
            <p:cNvPr id="135" name="Freeform 57">
              <a:extLst>
                <a:ext uri="{FF2B5EF4-FFF2-40B4-BE49-F238E27FC236}">
                  <a16:creationId xmlns:a16="http://schemas.microsoft.com/office/drawing/2014/main" id="{63A6448C-CD54-2F97-2915-59B37E626CFE}"/>
                </a:ext>
              </a:extLst>
            </p:cNvPr>
            <p:cNvSpPr>
              <a:spLocks noChangeArrowheads="1"/>
            </p:cNvSpPr>
            <p:nvPr/>
          </p:nvSpPr>
          <p:spPr bwMode="gray">
            <a:xfrm>
              <a:off x="2610196" y="4876800"/>
              <a:ext cx="279181" cy="297609"/>
            </a:xfrm>
            <a:custGeom>
              <a:avLst/>
              <a:gdLst>
                <a:gd name="T0" fmla="*/ 0 w 1337"/>
                <a:gd name="T1" fmla="*/ 1365 h 1424"/>
                <a:gd name="T2" fmla="*/ 0 w 1337"/>
                <a:gd name="T3" fmla="*/ 1365 h 1424"/>
                <a:gd name="T4" fmla="*/ 175 w 1337"/>
                <a:gd name="T5" fmla="*/ 1365 h 1424"/>
                <a:gd name="T6" fmla="*/ 436 w 1337"/>
                <a:gd name="T7" fmla="*/ 1219 h 1424"/>
                <a:gd name="T8" fmla="*/ 464 w 1337"/>
                <a:gd name="T9" fmla="*/ 1190 h 1424"/>
                <a:gd name="T10" fmla="*/ 494 w 1337"/>
                <a:gd name="T11" fmla="*/ 1132 h 1424"/>
                <a:gd name="T12" fmla="*/ 494 w 1337"/>
                <a:gd name="T13" fmla="*/ 1132 h 1424"/>
                <a:gd name="T14" fmla="*/ 436 w 1337"/>
                <a:gd name="T15" fmla="*/ 842 h 1424"/>
                <a:gd name="T16" fmla="*/ 407 w 1337"/>
                <a:gd name="T17" fmla="*/ 522 h 1424"/>
                <a:gd name="T18" fmla="*/ 407 w 1337"/>
                <a:gd name="T19" fmla="*/ 493 h 1424"/>
                <a:gd name="T20" fmla="*/ 464 w 1337"/>
                <a:gd name="T21" fmla="*/ 493 h 1424"/>
                <a:gd name="T22" fmla="*/ 523 w 1337"/>
                <a:gd name="T23" fmla="*/ 406 h 1424"/>
                <a:gd name="T24" fmla="*/ 523 w 1337"/>
                <a:gd name="T25" fmla="*/ 493 h 1424"/>
                <a:gd name="T26" fmla="*/ 727 w 1337"/>
                <a:gd name="T27" fmla="*/ 465 h 1424"/>
                <a:gd name="T28" fmla="*/ 784 w 1337"/>
                <a:gd name="T29" fmla="*/ 320 h 1424"/>
                <a:gd name="T30" fmla="*/ 843 w 1337"/>
                <a:gd name="T31" fmla="*/ 493 h 1424"/>
                <a:gd name="T32" fmla="*/ 988 w 1337"/>
                <a:gd name="T33" fmla="*/ 522 h 1424"/>
                <a:gd name="T34" fmla="*/ 1017 w 1337"/>
                <a:gd name="T35" fmla="*/ 610 h 1424"/>
                <a:gd name="T36" fmla="*/ 988 w 1337"/>
                <a:gd name="T37" fmla="*/ 813 h 1424"/>
                <a:gd name="T38" fmla="*/ 900 w 1337"/>
                <a:gd name="T39" fmla="*/ 1017 h 1424"/>
                <a:gd name="T40" fmla="*/ 959 w 1337"/>
                <a:gd name="T41" fmla="*/ 1219 h 1424"/>
                <a:gd name="T42" fmla="*/ 959 w 1337"/>
                <a:gd name="T43" fmla="*/ 1219 h 1424"/>
                <a:gd name="T44" fmla="*/ 1220 w 1337"/>
                <a:gd name="T45" fmla="*/ 1394 h 1424"/>
                <a:gd name="T46" fmla="*/ 1336 w 1337"/>
                <a:gd name="T47" fmla="*/ 1423 h 1424"/>
                <a:gd name="T48" fmla="*/ 1249 w 1337"/>
                <a:gd name="T49" fmla="*/ 1307 h 1424"/>
                <a:gd name="T50" fmla="*/ 1249 w 1337"/>
                <a:gd name="T51" fmla="*/ 1278 h 1424"/>
                <a:gd name="T52" fmla="*/ 1191 w 1337"/>
                <a:gd name="T53" fmla="*/ 1162 h 1424"/>
                <a:gd name="T54" fmla="*/ 1191 w 1337"/>
                <a:gd name="T55" fmla="*/ 754 h 1424"/>
                <a:gd name="T56" fmla="*/ 1191 w 1337"/>
                <a:gd name="T57" fmla="*/ 697 h 1424"/>
                <a:gd name="T58" fmla="*/ 1162 w 1337"/>
                <a:gd name="T59" fmla="*/ 406 h 1424"/>
                <a:gd name="T60" fmla="*/ 1074 w 1337"/>
                <a:gd name="T61" fmla="*/ 203 h 1424"/>
                <a:gd name="T62" fmla="*/ 727 w 1337"/>
                <a:gd name="T63" fmla="*/ 29 h 1424"/>
                <a:gd name="T64" fmla="*/ 291 w 1337"/>
                <a:gd name="T65" fmla="*/ 348 h 1424"/>
                <a:gd name="T66" fmla="*/ 262 w 1337"/>
                <a:gd name="T67" fmla="*/ 610 h 1424"/>
                <a:gd name="T68" fmla="*/ 203 w 1337"/>
                <a:gd name="T69" fmla="*/ 1103 h 1424"/>
                <a:gd name="T70" fmla="*/ 116 w 1337"/>
                <a:gd name="T71" fmla="*/ 1249 h 1424"/>
                <a:gd name="T72" fmla="*/ 116 w 1337"/>
                <a:gd name="T73" fmla="*/ 1278 h 1424"/>
                <a:gd name="T74" fmla="*/ 0 w 1337"/>
                <a:gd name="T75" fmla="*/ 1365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37" h="1424">
                  <a:moveTo>
                    <a:pt x="0" y="1365"/>
                  </a:moveTo>
                  <a:lnTo>
                    <a:pt x="0" y="1365"/>
                  </a:lnTo>
                  <a:cubicBezTo>
                    <a:pt x="58" y="1365"/>
                    <a:pt x="116" y="1365"/>
                    <a:pt x="175" y="1365"/>
                  </a:cubicBezTo>
                  <a:cubicBezTo>
                    <a:pt x="262" y="1335"/>
                    <a:pt x="378" y="1307"/>
                    <a:pt x="436" y="1219"/>
                  </a:cubicBezTo>
                  <a:cubicBezTo>
                    <a:pt x="436" y="1219"/>
                    <a:pt x="436" y="1190"/>
                    <a:pt x="464" y="1190"/>
                  </a:cubicBezTo>
                  <a:cubicBezTo>
                    <a:pt x="464" y="1190"/>
                    <a:pt x="464" y="1162"/>
                    <a:pt x="494" y="1132"/>
                  </a:cubicBezTo>
                  <a:lnTo>
                    <a:pt x="494" y="1132"/>
                  </a:lnTo>
                  <a:cubicBezTo>
                    <a:pt x="523" y="1045"/>
                    <a:pt x="494" y="958"/>
                    <a:pt x="436" y="842"/>
                  </a:cubicBezTo>
                  <a:cubicBezTo>
                    <a:pt x="407" y="754"/>
                    <a:pt x="378" y="638"/>
                    <a:pt x="407" y="522"/>
                  </a:cubicBezTo>
                  <a:lnTo>
                    <a:pt x="407" y="493"/>
                  </a:lnTo>
                  <a:cubicBezTo>
                    <a:pt x="464" y="493"/>
                    <a:pt x="464" y="493"/>
                    <a:pt x="464" y="493"/>
                  </a:cubicBezTo>
                  <a:cubicBezTo>
                    <a:pt x="523" y="406"/>
                    <a:pt x="523" y="406"/>
                    <a:pt x="523" y="406"/>
                  </a:cubicBezTo>
                  <a:cubicBezTo>
                    <a:pt x="523" y="493"/>
                    <a:pt x="523" y="493"/>
                    <a:pt x="523" y="493"/>
                  </a:cubicBezTo>
                  <a:cubicBezTo>
                    <a:pt x="727" y="465"/>
                    <a:pt x="727" y="465"/>
                    <a:pt x="727" y="465"/>
                  </a:cubicBezTo>
                  <a:cubicBezTo>
                    <a:pt x="784" y="320"/>
                    <a:pt x="784" y="320"/>
                    <a:pt x="784" y="320"/>
                  </a:cubicBezTo>
                  <a:cubicBezTo>
                    <a:pt x="843" y="493"/>
                    <a:pt x="843" y="493"/>
                    <a:pt x="843" y="493"/>
                  </a:cubicBezTo>
                  <a:cubicBezTo>
                    <a:pt x="988" y="522"/>
                    <a:pt x="988" y="522"/>
                    <a:pt x="988" y="522"/>
                  </a:cubicBezTo>
                  <a:cubicBezTo>
                    <a:pt x="1017" y="552"/>
                    <a:pt x="1017" y="581"/>
                    <a:pt x="1017" y="610"/>
                  </a:cubicBezTo>
                  <a:cubicBezTo>
                    <a:pt x="1017" y="668"/>
                    <a:pt x="1017" y="754"/>
                    <a:pt x="988" y="813"/>
                  </a:cubicBezTo>
                  <a:cubicBezTo>
                    <a:pt x="959" y="900"/>
                    <a:pt x="900" y="958"/>
                    <a:pt x="900" y="1017"/>
                  </a:cubicBezTo>
                  <a:cubicBezTo>
                    <a:pt x="872" y="1103"/>
                    <a:pt x="900" y="1162"/>
                    <a:pt x="959" y="1219"/>
                  </a:cubicBezTo>
                  <a:lnTo>
                    <a:pt x="959" y="1219"/>
                  </a:lnTo>
                  <a:cubicBezTo>
                    <a:pt x="1017" y="1307"/>
                    <a:pt x="1104" y="1365"/>
                    <a:pt x="1220" y="1394"/>
                  </a:cubicBezTo>
                  <a:cubicBezTo>
                    <a:pt x="1249" y="1394"/>
                    <a:pt x="1307" y="1423"/>
                    <a:pt x="1336" y="1423"/>
                  </a:cubicBezTo>
                  <a:cubicBezTo>
                    <a:pt x="1307" y="1423"/>
                    <a:pt x="1278" y="1307"/>
                    <a:pt x="1249" y="1307"/>
                  </a:cubicBezTo>
                  <a:cubicBezTo>
                    <a:pt x="1249" y="1278"/>
                    <a:pt x="1249" y="1278"/>
                    <a:pt x="1249" y="1278"/>
                  </a:cubicBezTo>
                  <a:cubicBezTo>
                    <a:pt x="1220" y="1249"/>
                    <a:pt x="1220" y="1219"/>
                    <a:pt x="1191" y="1162"/>
                  </a:cubicBezTo>
                  <a:cubicBezTo>
                    <a:pt x="1162" y="1045"/>
                    <a:pt x="1191" y="900"/>
                    <a:pt x="1191" y="754"/>
                  </a:cubicBezTo>
                  <a:cubicBezTo>
                    <a:pt x="1191" y="726"/>
                    <a:pt x="1191" y="726"/>
                    <a:pt x="1191" y="697"/>
                  </a:cubicBezTo>
                  <a:cubicBezTo>
                    <a:pt x="1191" y="610"/>
                    <a:pt x="1191" y="522"/>
                    <a:pt x="1162" y="406"/>
                  </a:cubicBezTo>
                  <a:cubicBezTo>
                    <a:pt x="1133" y="348"/>
                    <a:pt x="1104" y="261"/>
                    <a:pt x="1074" y="203"/>
                  </a:cubicBezTo>
                  <a:cubicBezTo>
                    <a:pt x="988" y="87"/>
                    <a:pt x="872" y="0"/>
                    <a:pt x="727" y="29"/>
                  </a:cubicBezTo>
                  <a:cubicBezTo>
                    <a:pt x="523" y="0"/>
                    <a:pt x="378" y="174"/>
                    <a:pt x="291" y="348"/>
                  </a:cubicBezTo>
                  <a:cubicBezTo>
                    <a:pt x="262" y="436"/>
                    <a:pt x="262" y="522"/>
                    <a:pt x="262" y="610"/>
                  </a:cubicBezTo>
                  <a:cubicBezTo>
                    <a:pt x="232" y="784"/>
                    <a:pt x="262" y="958"/>
                    <a:pt x="203" y="1103"/>
                  </a:cubicBezTo>
                  <a:cubicBezTo>
                    <a:pt x="175" y="1162"/>
                    <a:pt x="146" y="1219"/>
                    <a:pt x="116" y="1249"/>
                  </a:cubicBezTo>
                  <a:cubicBezTo>
                    <a:pt x="116" y="1278"/>
                    <a:pt x="116" y="1278"/>
                    <a:pt x="116" y="1278"/>
                  </a:cubicBezTo>
                  <a:cubicBezTo>
                    <a:pt x="87" y="1307"/>
                    <a:pt x="58" y="1365"/>
                    <a:pt x="0" y="1365"/>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mn-lt"/>
                <a:ea typeface="+mn-ea"/>
                <a:cs typeface="+mn-cs"/>
              </a:endParaRPr>
            </a:p>
          </p:txBody>
        </p:sp>
      </p:grpSp>
      <p:grpSp>
        <p:nvGrpSpPr>
          <p:cNvPr id="126" name="Group 17">
            <a:extLst>
              <a:ext uri="{FF2B5EF4-FFF2-40B4-BE49-F238E27FC236}">
                <a16:creationId xmlns:a16="http://schemas.microsoft.com/office/drawing/2014/main" id="{EB9338A7-50F7-20C7-CB3E-C30EB7748B6C}"/>
              </a:ext>
            </a:extLst>
          </p:cNvPr>
          <p:cNvGrpSpPr/>
          <p:nvPr/>
        </p:nvGrpSpPr>
        <p:grpSpPr bwMode="gray">
          <a:xfrm>
            <a:off x="2374367" y="5248367"/>
            <a:ext cx="165575" cy="202317"/>
            <a:chOff x="3338003" y="2178456"/>
            <a:chExt cx="346442" cy="400805"/>
          </a:xfrm>
          <a:solidFill>
            <a:srgbClr val="009051"/>
          </a:solidFill>
        </p:grpSpPr>
        <p:sp>
          <p:nvSpPr>
            <p:cNvPr id="131" name="Freeform 58">
              <a:extLst>
                <a:ext uri="{FF2B5EF4-FFF2-40B4-BE49-F238E27FC236}">
                  <a16:creationId xmlns:a16="http://schemas.microsoft.com/office/drawing/2014/main" id="{66600486-694F-D922-FD67-E8E51C076E04}"/>
                </a:ext>
              </a:extLst>
            </p:cNvPr>
            <p:cNvSpPr>
              <a:spLocks noChangeArrowheads="1"/>
            </p:cNvSpPr>
            <p:nvPr/>
          </p:nvSpPr>
          <p:spPr bwMode="gray">
            <a:xfrm>
              <a:off x="3338003" y="2408804"/>
              <a:ext cx="346442" cy="170457"/>
            </a:xfrm>
            <a:custGeom>
              <a:avLst/>
              <a:gdLst>
                <a:gd name="T0" fmla="*/ 1161 w 1656"/>
                <a:gd name="T1" fmla="*/ 30 h 814"/>
                <a:gd name="T2" fmla="*/ 1161 w 1656"/>
                <a:gd name="T3" fmla="*/ 30 h 814"/>
                <a:gd name="T4" fmla="*/ 1132 w 1656"/>
                <a:gd name="T5" fmla="*/ 30 h 814"/>
                <a:gd name="T6" fmla="*/ 1132 w 1656"/>
                <a:gd name="T7" fmla="*/ 0 h 814"/>
                <a:gd name="T8" fmla="*/ 580 w 1656"/>
                <a:gd name="T9" fmla="*/ 0 h 814"/>
                <a:gd name="T10" fmla="*/ 580 w 1656"/>
                <a:gd name="T11" fmla="*/ 0 h 814"/>
                <a:gd name="T12" fmla="*/ 522 w 1656"/>
                <a:gd name="T13" fmla="*/ 30 h 814"/>
                <a:gd name="T14" fmla="*/ 173 w 1656"/>
                <a:gd name="T15" fmla="*/ 116 h 814"/>
                <a:gd name="T16" fmla="*/ 57 w 1656"/>
                <a:gd name="T17" fmla="*/ 611 h 814"/>
                <a:gd name="T18" fmla="*/ 754 w 1656"/>
                <a:gd name="T19" fmla="*/ 813 h 814"/>
                <a:gd name="T20" fmla="*/ 929 w 1656"/>
                <a:gd name="T21" fmla="*/ 813 h 814"/>
                <a:gd name="T22" fmla="*/ 1626 w 1656"/>
                <a:gd name="T23" fmla="*/ 611 h 814"/>
                <a:gd name="T24" fmla="*/ 1539 w 1656"/>
                <a:gd name="T25" fmla="*/ 145 h 814"/>
                <a:gd name="T26" fmla="*/ 1422 w 1656"/>
                <a:gd name="T27" fmla="*/ 88 h 814"/>
                <a:gd name="T28" fmla="*/ 1161 w 1656"/>
                <a:gd name="T29" fmla="*/ 30 h 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6" h="814">
                  <a:moveTo>
                    <a:pt x="1161" y="30"/>
                  </a:moveTo>
                  <a:lnTo>
                    <a:pt x="1161" y="30"/>
                  </a:lnTo>
                  <a:cubicBezTo>
                    <a:pt x="1132" y="30"/>
                    <a:pt x="1132" y="30"/>
                    <a:pt x="1132" y="30"/>
                  </a:cubicBezTo>
                  <a:cubicBezTo>
                    <a:pt x="1132" y="30"/>
                    <a:pt x="1132" y="30"/>
                    <a:pt x="1132" y="0"/>
                  </a:cubicBezTo>
                  <a:cubicBezTo>
                    <a:pt x="870" y="175"/>
                    <a:pt x="667" y="88"/>
                    <a:pt x="580" y="0"/>
                  </a:cubicBezTo>
                  <a:lnTo>
                    <a:pt x="580" y="0"/>
                  </a:lnTo>
                  <a:cubicBezTo>
                    <a:pt x="551" y="0"/>
                    <a:pt x="551" y="30"/>
                    <a:pt x="522" y="30"/>
                  </a:cubicBezTo>
                  <a:cubicBezTo>
                    <a:pt x="464" y="59"/>
                    <a:pt x="318" y="59"/>
                    <a:pt x="173" y="116"/>
                  </a:cubicBezTo>
                  <a:cubicBezTo>
                    <a:pt x="0" y="204"/>
                    <a:pt x="57" y="611"/>
                    <a:pt x="57" y="611"/>
                  </a:cubicBezTo>
                  <a:cubicBezTo>
                    <a:pt x="144" y="727"/>
                    <a:pt x="434" y="785"/>
                    <a:pt x="754" y="813"/>
                  </a:cubicBezTo>
                  <a:cubicBezTo>
                    <a:pt x="783" y="813"/>
                    <a:pt x="899" y="813"/>
                    <a:pt x="929" y="813"/>
                  </a:cubicBezTo>
                  <a:cubicBezTo>
                    <a:pt x="1248" y="785"/>
                    <a:pt x="1539" y="727"/>
                    <a:pt x="1626" y="611"/>
                  </a:cubicBezTo>
                  <a:cubicBezTo>
                    <a:pt x="1626" y="611"/>
                    <a:pt x="1655" y="262"/>
                    <a:pt x="1539" y="145"/>
                  </a:cubicBezTo>
                  <a:cubicBezTo>
                    <a:pt x="1480" y="116"/>
                    <a:pt x="1422" y="116"/>
                    <a:pt x="1422" y="88"/>
                  </a:cubicBezTo>
                  <a:cubicBezTo>
                    <a:pt x="1306" y="59"/>
                    <a:pt x="1190" y="59"/>
                    <a:pt x="1161" y="3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mn-lt"/>
                <a:ea typeface="+mn-ea"/>
                <a:cs typeface="+mn-cs"/>
              </a:endParaRPr>
            </a:p>
          </p:txBody>
        </p:sp>
        <p:sp>
          <p:nvSpPr>
            <p:cNvPr id="132" name="Freeform 59">
              <a:extLst>
                <a:ext uri="{FF2B5EF4-FFF2-40B4-BE49-F238E27FC236}">
                  <a16:creationId xmlns:a16="http://schemas.microsoft.com/office/drawing/2014/main" id="{A2E480F9-5C95-5D95-D784-4931D831C651}"/>
                </a:ext>
              </a:extLst>
            </p:cNvPr>
            <p:cNvSpPr>
              <a:spLocks noChangeArrowheads="1"/>
            </p:cNvSpPr>
            <p:nvPr/>
          </p:nvSpPr>
          <p:spPr bwMode="gray">
            <a:xfrm>
              <a:off x="3428299" y="2178456"/>
              <a:ext cx="170457" cy="164008"/>
            </a:xfrm>
            <a:custGeom>
              <a:avLst/>
              <a:gdLst>
                <a:gd name="T0" fmla="*/ 669 w 815"/>
                <a:gd name="T1" fmla="*/ 755 h 785"/>
                <a:gd name="T2" fmla="*/ 669 w 815"/>
                <a:gd name="T3" fmla="*/ 755 h 785"/>
                <a:gd name="T4" fmla="*/ 814 w 815"/>
                <a:gd name="T5" fmla="*/ 465 h 785"/>
                <a:gd name="T6" fmla="*/ 785 w 815"/>
                <a:gd name="T7" fmla="*/ 232 h 785"/>
                <a:gd name="T8" fmla="*/ 495 w 815"/>
                <a:gd name="T9" fmla="*/ 0 h 785"/>
                <a:gd name="T10" fmla="*/ 320 w 815"/>
                <a:gd name="T11" fmla="*/ 0 h 785"/>
                <a:gd name="T12" fmla="*/ 117 w 815"/>
                <a:gd name="T13" fmla="*/ 116 h 785"/>
                <a:gd name="T14" fmla="*/ 59 w 815"/>
                <a:gd name="T15" fmla="*/ 668 h 785"/>
                <a:gd name="T16" fmla="*/ 117 w 815"/>
                <a:gd name="T17" fmla="*/ 755 h 785"/>
                <a:gd name="T18" fmla="*/ 146 w 815"/>
                <a:gd name="T19" fmla="*/ 784 h 785"/>
                <a:gd name="T20" fmla="*/ 146 w 815"/>
                <a:gd name="T21" fmla="*/ 784 h 785"/>
                <a:gd name="T22" fmla="*/ 146 w 815"/>
                <a:gd name="T23" fmla="*/ 726 h 785"/>
                <a:gd name="T24" fmla="*/ 117 w 815"/>
                <a:gd name="T25" fmla="*/ 668 h 785"/>
                <a:gd name="T26" fmla="*/ 146 w 815"/>
                <a:gd name="T27" fmla="*/ 290 h 785"/>
                <a:gd name="T28" fmla="*/ 233 w 815"/>
                <a:gd name="T29" fmla="*/ 349 h 785"/>
                <a:gd name="T30" fmla="*/ 465 w 815"/>
                <a:gd name="T31" fmla="*/ 377 h 785"/>
                <a:gd name="T32" fmla="*/ 553 w 815"/>
                <a:gd name="T33" fmla="*/ 349 h 785"/>
                <a:gd name="T34" fmla="*/ 640 w 815"/>
                <a:gd name="T35" fmla="*/ 290 h 785"/>
                <a:gd name="T36" fmla="*/ 698 w 815"/>
                <a:gd name="T37" fmla="*/ 436 h 785"/>
                <a:gd name="T38" fmla="*/ 669 w 815"/>
                <a:gd name="T39" fmla="*/ 755 h 7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15" h="785">
                  <a:moveTo>
                    <a:pt x="669" y="755"/>
                  </a:moveTo>
                  <a:lnTo>
                    <a:pt x="669" y="755"/>
                  </a:lnTo>
                  <a:cubicBezTo>
                    <a:pt x="785" y="697"/>
                    <a:pt x="785" y="581"/>
                    <a:pt x="814" y="465"/>
                  </a:cubicBezTo>
                  <a:cubicBezTo>
                    <a:pt x="814" y="377"/>
                    <a:pt x="814" y="290"/>
                    <a:pt x="785" y="232"/>
                  </a:cubicBezTo>
                  <a:cubicBezTo>
                    <a:pt x="727" y="87"/>
                    <a:pt x="611" y="0"/>
                    <a:pt x="495" y="0"/>
                  </a:cubicBezTo>
                  <a:cubicBezTo>
                    <a:pt x="320" y="0"/>
                    <a:pt x="320" y="0"/>
                    <a:pt x="320" y="0"/>
                  </a:cubicBezTo>
                  <a:cubicBezTo>
                    <a:pt x="263" y="0"/>
                    <a:pt x="175" y="58"/>
                    <a:pt x="117" y="116"/>
                  </a:cubicBezTo>
                  <a:cubicBezTo>
                    <a:pt x="0" y="261"/>
                    <a:pt x="0" y="522"/>
                    <a:pt x="59" y="668"/>
                  </a:cubicBezTo>
                  <a:cubicBezTo>
                    <a:pt x="88" y="697"/>
                    <a:pt x="88" y="726"/>
                    <a:pt x="117" y="755"/>
                  </a:cubicBezTo>
                  <a:lnTo>
                    <a:pt x="146" y="784"/>
                  </a:lnTo>
                  <a:lnTo>
                    <a:pt x="146" y="784"/>
                  </a:lnTo>
                  <a:cubicBezTo>
                    <a:pt x="146" y="784"/>
                    <a:pt x="146" y="755"/>
                    <a:pt x="146" y="726"/>
                  </a:cubicBezTo>
                  <a:cubicBezTo>
                    <a:pt x="117" y="726"/>
                    <a:pt x="117" y="697"/>
                    <a:pt x="117" y="668"/>
                  </a:cubicBezTo>
                  <a:cubicBezTo>
                    <a:pt x="88" y="581"/>
                    <a:pt x="88" y="377"/>
                    <a:pt x="146" y="290"/>
                  </a:cubicBezTo>
                  <a:lnTo>
                    <a:pt x="233" y="349"/>
                  </a:lnTo>
                  <a:cubicBezTo>
                    <a:pt x="291" y="377"/>
                    <a:pt x="408" y="406"/>
                    <a:pt x="465" y="377"/>
                  </a:cubicBezTo>
                  <a:cubicBezTo>
                    <a:pt x="495" y="377"/>
                    <a:pt x="524" y="377"/>
                    <a:pt x="553" y="349"/>
                  </a:cubicBezTo>
                  <a:cubicBezTo>
                    <a:pt x="581" y="349"/>
                    <a:pt x="640" y="290"/>
                    <a:pt x="640" y="290"/>
                  </a:cubicBezTo>
                  <a:cubicBezTo>
                    <a:pt x="669" y="349"/>
                    <a:pt x="698" y="406"/>
                    <a:pt x="698" y="436"/>
                  </a:cubicBezTo>
                  <a:cubicBezTo>
                    <a:pt x="698" y="522"/>
                    <a:pt x="698" y="697"/>
                    <a:pt x="669" y="755"/>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mn-lt"/>
                <a:ea typeface="+mn-ea"/>
                <a:cs typeface="+mn-cs"/>
              </a:endParaRPr>
            </a:p>
          </p:txBody>
        </p:sp>
      </p:grpSp>
      <p:grpSp>
        <p:nvGrpSpPr>
          <p:cNvPr id="127" name="Group 11">
            <a:extLst>
              <a:ext uri="{FF2B5EF4-FFF2-40B4-BE49-F238E27FC236}">
                <a16:creationId xmlns:a16="http://schemas.microsoft.com/office/drawing/2014/main" id="{67E9D207-C307-9DF6-37F6-460E653A67D5}"/>
              </a:ext>
            </a:extLst>
          </p:cNvPr>
          <p:cNvGrpSpPr/>
          <p:nvPr/>
        </p:nvGrpSpPr>
        <p:grpSpPr bwMode="gray">
          <a:xfrm>
            <a:off x="5752089" y="4543936"/>
            <a:ext cx="175799" cy="194604"/>
            <a:chOff x="1141412" y="2609667"/>
            <a:chExt cx="419232" cy="497550"/>
          </a:xfrm>
          <a:solidFill>
            <a:schemeClr val="tx1">
              <a:lumMod val="75000"/>
              <a:lumOff val="25000"/>
            </a:schemeClr>
          </a:solidFill>
        </p:grpSpPr>
        <p:sp>
          <p:nvSpPr>
            <p:cNvPr id="129" name="Freeform 61">
              <a:extLst>
                <a:ext uri="{FF2B5EF4-FFF2-40B4-BE49-F238E27FC236}">
                  <a16:creationId xmlns:a16="http://schemas.microsoft.com/office/drawing/2014/main" id="{87C28528-A821-09A8-41E4-6B6FAE378FF5}"/>
                </a:ext>
              </a:extLst>
            </p:cNvPr>
            <p:cNvSpPr>
              <a:spLocks noChangeArrowheads="1"/>
            </p:cNvSpPr>
            <p:nvPr/>
          </p:nvSpPr>
          <p:spPr bwMode="gray">
            <a:xfrm>
              <a:off x="1226180" y="2609667"/>
              <a:ext cx="243247" cy="273652"/>
            </a:xfrm>
            <a:custGeom>
              <a:avLst/>
              <a:gdLst>
                <a:gd name="T0" fmla="*/ 233 w 1163"/>
                <a:gd name="T1" fmla="*/ 203 h 1308"/>
                <a:gd name="T2" fmla="*/ 233 w 1163"/>
                <a:gd name="T3" fmla="*/ 203 h 1308"/>
                <a:gd name="T4" fmla="*/ 116 w 1163"/>
                <a:gd name="T5" fmla="*/ 435 h 1308"/>
                <a:gd name="T6" fmla="*/ 0 w 1163"/>
                <a:gd name="T7" fmla="*/ 610 h 1308"/>
                <a:gd name="T8" fmla="*/ 116 w 1163"/>
                <a:gd name="T9" fmla="*/ 610 h 1308"/>
                <a:gd name="T10" fmla="*/ 87 w 1163"/>
                <a:gd name="T11" fmla="*/ 755 h 1308"/>
                <a:gd name="T12" fmla="*/ 58 w 1163"/>
                <a:gd name="T13" fmla="*/ 930 h 1308"/>
                <a:gd name="T14" fmla="*/ 145 w 1163"/>
                <a:gd name="T15" fmla="*/ 842 h 1308"/>
                <a:gd name="T16" fmla="*/ 233 w 1163"/>
                <a:gd name="T17" fmla="*/ 1191 h 1308"/>
                <a:gd name="T18" fmla="*/ 261 w 1163"/>
                <a:gd name="T19" fmla="*/ 1104 h 1308"/>
                <a:gd name="T20" fmla="*/ 290 w 1163"/>
                <a:gd name="T21" fmla="*/ 1307 h 1308"/>
                <a:gd name="T22" fmla="*/ 349 w 1163"/>
                <a:gd name="T23" fmla="*/ 1191 h 1308"/>
                <a:gd name="T24" fmla="*/ 349 w 1163"/>
                <a:gd name="T25" fmla="*/ 1162 h 1308"/>
                <a:gd name="T26" fmla="*/ 261 w 1163"/>
                <a:gd name="T27" fmla="*/ 987 h 1308"/>
                <a:gd name="T28" fmla="*/ 261 w 1163"/>
                <a:gd name="T29" fmla="*/ 959 h 1308"/>
                <a:gd name="T30" fmla="*/ 233 w 1163"/>
                <a:gd name="T31" fmla="*/ 755 h 1308"/>
                <a:gd name="T32" fmla="*/ 233 w 1163"/>
                <a:gd name="T33" fmla="*/ 726 h 1308"/>
                <a:gd name="T34" fmla="*/ 668 w 1163"/>
                <a:gd name="T35" fmla="*/ 407 h 1308"/>
                <a:gd name="T36" fmla="*/ 930 w 1163"/>
                <a:gd name="T37" fmla="*/ 726 h 1308"/>
                <a:gd name="T38" fmla="*/ 930 w 1163"/>
                <a:gd name="T39" fmla="*/ 755 h 1308"/>
                <a:gd name="T40" fmla="*/ 900 w 1163"/>
                <a:gd name="T41" fmla="*/ 959 h 1308"/>
                <a:gd name="T42" fmla="*/ 900 w 1163"/>
                <a:gd name="T43" fmla="*/ 987 h 1308"/>
                <a:gd name="T44" fmla="*/ 813 w 1163"/>
                <a:gd name="T45" fmla="*/ 1162 h 1308"/>
                <a:gd name="T46" fmla="*/ 813 w 1163"/>
                <a:gd name="T47" fmla="*/ 1220 h 1308"/>
                <a:gd name="T48" fmla="*/ 871 w 1163"/>
                <a:gd name="T49" fmla="*/ 1307 h 1308"/>
                <a:gd name="T50" fmla="*/ 900 w 1163"/>
                <a:gd name="T51" fmla="*/ 1104 h 1308"/>
                <a:gd name="T52" fmla="*/ 930 w 1163"/>
                <a:gd name="T53" fmla="*/ 1191 h 1308"/>
                <a:gd name="T54" fmla="*/ 1016 w 1163"/>
                <a:gd name="T55" fmla="*/ 842 h 1308"/>
                <a:gd name="T56" fmla="*/ 1103 w 1163"/>
                <a:gd name="T57" fmla="*/ 930 h 1308"/>
                <a:gd name="T58" fmla="*/ 1075 w 1163"/>
                <a:gd name="T59" fmla="*/ 755 h 1308"/>
                <a:gd name="T60" fmla="*/ 1046 w 1163"/>
                <a:gd name="T61" fmla="*/ 610 h 1308"/>
                <a:gd name="T62" fmla="*/ 1162 w 1163"/>
                <a:gd name="T63" fmla="*/ 610 h 1308"/>
                <a:gd name="T64" fmla="*/ 930 w 1163"/>
                <a:gd name="T65" fmla="*/ 203 h 1308"/>
                <a:gd name="T66" fmla="*/ 842 w 1163"/>
                <a:gd name="T67" fmla="*/ 117 h 1308"/>
                <a:gd name="T68" fmla="*/ 755 w 1163"/>
                <a:gd name="T69" fmla="*/ 58 h 1308"/>
                <a:gd name="T70" fmla="*/ 697 w 1163"/>
                <a:gd name="T71" fmla="*/ 29 h 1308"/>
                <a:gd name="T72" fmla="*/ 233 w 1163"/>
                <a:gd name="T73" fmla="*/ 203 h 1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63" h="1308">
                  <a:moveTo>
                    <a:pt x="233" y="203"/>
                  </a:moveTo>
                  <a:lnTo>
                    <a:pt x="233" y="203"/>
                  </a:lnTo>
                  <a:cubicBezTo>
                    <a:pt x="174" y="290"/>
                    <a:pt x="145" y="349"/>
                    <a:pt x="116" y="435"/>
                  </a:cubicBezTo>
                  <a:cubicBezTo>
                    <a:pt x="87" y="494"/>
                    <a:pt x="58" y="551"/>
                    <a:pt x="0" y="610"/>
                  </a:cubicBezTo>
                  <a:cubicBezTo>
                    <a:pt x="29" y="639"/>
                    <a:pt x="87" y="610"/>
                    <a:pt x="116" y="610"/>
                  </a:cubicBezTo>
                  <a:cubicBezTo>
                    <a:pt x="116" y="610"/>
                    <a:pt x="87" y="726"/>
                    <a:pt x="87" y="755"/>
                  </a:cubicBezTo>
                  <a:cubicBezTo>
                    <a:pt x="58" y="814"/>
                    <a:pt x="58" y="871"/>
                    <a:pt x="58" y="930"/>
                  </a:cubicBezTo>
                  <a:cubicBezTo>
                    <a:pt x="87" y="900"/>
                    <a:pt x="116" y="871"/>
                    <a:pt x="145" y="842"/>
                  </a:cubicBezTo>
                  <a:cubicBezTo>
                    <a:pt x="145" y="871"/>
                    <a:pt x="233" y="1191"/>
                    <a:pt x="233" y="1191"/>
                  </a:cubicBezTo>
                  <a:lnTo>
                    <a:pt x="261" y="1104"/>
                  </a:lnTo>
                  <a:cubicBezTo>
                    <a:pt x="290" y="1162"/>
                    <a:pt x="290" y="1220"/>
                    <a:pt x="290" y="1307"/>
                  </a:cubicBezTo>
                  <a:cubicBezTo>
                    <a:pt x="319" y="1278"/>
                    <a:pt x="349" y="1220"/>
                    <a:pt x="349" y="1191"/>
                  </a:cubicBezTo>
                  <a:cubicBezTo>
                    <a:pt x="349" y="1162"/>
                    <a:pt x="349" y="1162"/>
                    <a:pt x="349" y="1162"/>
                  </a:cubicBezTo>
                  <a:cubicBezTo>
                    <a:pt x="319" y="1104"/>
                    <a:pt x="290" y="1046"/>
                    <a:pt x="261" y="987"/>
                  </a:cubicBezTo>
                  <a:cubicBezTo>
                    <a:pt x="261" y="987"/>
                    <a:pt x="261" y="987"/>
                    <a:pt x="261" y="959"/>
                  </a:cubicBezTo>
                  <a:cubicBezTo>
                    <a:pt x="233" y="900"/>
                    <a:pt x="233" y="814"/>
                    <a:pt x="233" y="755"/>
                  </a:cubicBezTo>
                  <a:cubicBezTo>
                    <a:pt x="233" y="726"/>
                    <a:pt x="233" y="726"/>
                    <a:pt x="233" y="726"/>
                  </a:cubicBezTo>
                  <a:cubicBezTo>
                    <a:pt x="406" y="639"/>
                    <a:pt x="551" y="494"/>
                    <a:pt x="668" y="407"/>
                  </a:cubicBezTo>
                  <a:cubicBezTo>
                    <a:pt x="726" y="523"/>
                    <a:pt x="842" y="668"/>
                    <a:pt x="930" y="726"/>
                  </a:cubicBezTo>
                  <a:lnTo>
                    <a:pt x="930" y="755"/>
                  </a:lnTo>
                  <a:cubicBezTo>
                    <a:pt x="930" y="814"/>
                    <a:pt x="930" y="900"/>
                    <a:pt x="900" y="959"/>
                  </a:cubicBezTo>
                  <a:cubicBezTo>
                    <a:pt x="900" y="987"/>
                    <a:pt x="900" y="987"/>
                    <a:pt x="900" y="987"/>
                  </a:cubicBezTo>
                  <a:cubicBezTo>
                    <a:pt x="871" y="1046"/>
                    <a:pt x="842" y="1104"/>
                    <a:pt x="813" y="1162"/>
                  </a:cubicBezTo>
                  <a:cubicBezTo>
                    <a:pt x="813" y="1162"/>
                    <a:pt x="813" y="1191"/>
                    <a:pt x="813" y="1220"/>
                  </a:cubicBezTo>
                  <a:cubicBezTo>
                    <a:pt x="842" y="1249"/>
                    <a:pt x="842" y="1278"/>
                    <a:pt x="871" y="1307"/>
                  </a:cubicBezTo>
                  <a:cubicBezTo>
                    <a:pt x="871" y="1220"/>
                    <a:pt x="871" y="1162"/>
                    <a:pt x="900" y="1104"/>
                  </a:cubicBezTo>
                  <a:lnTo>
                    <a:pt x="930" y="1191"/>
                  </a:lnTo>
                  <a:cubicBezTo>
                    <a:pt x="930" y="1191"/>
                    <a:pt x="1016" y="871"/>
                    <a:pt x="1016" y="842"/>
                  </a:cubicBezTo>
                  <a:cubicBezTo>
                    <a:pt x="1046" y="871"/>
                    <a:pt x="1075" y="900"/>
                    <a:pt x="1103" y="930"/>
                  </a:cubicBezTo>
                  <a:cubicBezTo>
                    <a:pt x="1103" y="871"/>
                    <a:pt x="1103" y="814"/>
                    <a:pt x="1075" y="755"/>
                  </a:cubicBezTo>
                  <a:cubicBezTo>
                    <a:pt x="1075" y="726"/>
                    <a:pt x="1046" y="610"/>
                    <a:pt x="1046" y="610"/>
                  </a:cubicBezTo>
                  <a:cubicBezTo>
                    <a:pt x="1075" y="610"/>
                    <a:pt x="1132" y="639"/>
                    <a:pt x="1162" y="610"/>
                  </a:cubicBezTo>
                  <a:cubicBezTo>
                    <a:pt x="1046" y="494"/>
                    <a:pt x="1016" y="349"/>
                    <a:pt x="930" y="203"/>
                  </a:cubicBezTo>
                  <a:cubicBezTo>
                    <a:pt x="900" y="174"/>
                    <a:pt x="871" y="145"/>
                    <a:pt x="842" y="117"/>
                  </a:cubicBezTo>
                  <a:cubicBezTo>
                    <a:pt x="813" y="87"/>
                    <a:pt x="784" y="87"/>
                    <a:pt x="755" y="58"/>
                  </a:cubicBezTo>
                  <a:cubicBezTo>
                    <a:pt x="755" y="58"/>
                    <a:pt x="726" y="58"/>
                    <a:pt x="697" y="29"/>
                  </a:cubicBezTo>
                  <a:cubicBezTo>
                    <a:pt x="523" y="0"/>
                    <a:pt x="349" y="87"/>
                    <a:pt x="233" y="203"/>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mn-lt"/>
                <a:ea typeface="+mn-ea"/>
                <a:cs typeface="+mn-cs"/>
              </a:endParaRPr>
            </a:p>
          </p:txBody>
        </p:sp>
        <p:sp>
          <p:nvSpPr>
            <p:cNvPr id="130" name="Freeform 60">
              <a:extLst>
                <a:ext uri="{FF2B5EF4-FFF2-40B4-BE49-F238E27FC236}">
                  <a16:creationId xmlns:a16="http://schemas.microsoft.com/office/drawing/2014/main" id="{9A42A821-D506-6156-B23D-7AF8A2B1AE13}"/>
                </a:ext>
              </a:extLst>
            </p:cNvPr>
            <p:cNvSpPr>
              <a:spLocks noChangeArrowheads="1"/>
            </p:cNvSpPr>
            <p:nvPr/>
          </p:nvSpPr>
          <p:spPr bwMode="gray">
            <a:xfrm>
              <a:off x="1141412" y="2900826"/>
              <a:ext cx="419232" cy="206391"/>
            </a:xfrm>
            <a:custGeom>
              <a:avLst/>
              <a:gdLst>
                <a:gd name="T0" fmla="*/ 1801 w 2005"/>
                <a:gd name="T1" fmla="*/ 145 h 989"/>
                <a:gd name="T2" fmla="*/ 1801 w 2005"/>
                <a:gd name="T3" fmla="*/ 145 h 989"/>
                <a:gd name="T4" fmla="*/ 1365 w 2005"/>
                <a:gd name="T5" fmla="*/ 29 h 989"/>
                <a:gd name="T6" fmla="*/ 1337 w 2005"/>
                <a:gd name="T7" fmla="*/ 29 h 989"/>
                <a:gd name="T8" fmla="*/ 988 w 2005"/>
                <a:gd name="T9" fmla="*/ 407 h 989"/>
                <a:gd name="T10" fmla="*/ 668 w 2005"/>
                <a:gd name="T11" fmla="*/ 0 h 989"/>
                <a:gd name="T12" fmla="*/ 610 w 2005"/>
                <a:gd name="T13" fmla="*/ 29 h 989"/>
                <a:gd name="T14" fmla="*/ 175 w 2005"/>
                <a:gd name="T15" fmla="*/ 145 h 989"/>
                <a:gd name="T16" fmla="*/ 29 w 2005"/>
                <a:gd name="T17" fmla="*/ 755 h 989"/>
                <a:gd name="T18" fmla="*/ 872 w 2005"/>
                <a:gd name="T19" fmla="*/ 959 h 989"/>
                <a:gd name="T20" fmla="*/ 1075 w 2005"/>
                <a:gd name="T21" fmla="*/ 959 h 989"/>
                <a:gd name="T22" fmla="*/ 1946 w 2005"/>
                <a:gd name="T23" fmla="*/ 755 h 989"/>
                <a:gd name="T24" fmla="*/ 1801 w 2005"/>
                <a:gd name="T25" fmla="*/ 145 h 9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5" h="989">
                  <a:moveTo>
                    <a:pt x="1801" y="145"/>
                  </a:moveTo>
                  <a:lnTo>
                    <a:pt x="1801" y="145"/>
                  </a:lnTo>
                  <a:cubicBezTo>
                    <a:pt x="1627" y="58"/>
                    <a:pt x="1453" y="58"/>
                    <a:pt x="1365" y="29"/>
                  </a:cubicBezTo>
                  <a:cubicBezTo>
                    <a:pt x="1365" y="29"/>
                    <a:pt x="1365" y="29"/>
                    <a:pt x="1337" y="29"/>
                  </a:cubicBezTo>
                  <a:cubicBezTo>
                    <a:pt x="988" y="407"/>
                    <a:pt x="988" y="407"/>
                    <a:pt x="988" y="407"/>
                  </a:cubicBezTo>
                  <a:cubicBezTo>
                    <a:pt x="668" y="0"/>
                    <a:pt x="668" y="0"/>
                    <a:pt x="668" y="0"/>
                  </a:cubicBezTo>
                  <a:cubicBezTo>
                    <a:pt x="668" y="29"/>
                    <a:pt x="640" y="29"/>
                    <a:pt x="610" y="29"/>
                  </a:cubicBezTo>
                  <a:cubicBezTo>
                    <a:pt x="552" y="58"/>
                    <a:pt x="378" y="58"/>
                    <a:pt x="175" y="145"/>
                  </a:cubicBezTo>
                  <a:cubicBezTo>
                    <a:pt x="0" y="262"/>
                    <a:pt x="29" y="755"/>
                    <a:pt x="29" y="755"/>
                  </a:cubicBezTo>
                  <a:cubicBezTo>
                    <a:pt x="145" y="871"/>
                    <a:pt x="494" y="930"/>
                    <a:pt x="872" y="959"/>
                  </a:cubicBezTo>
                  <a:cubicBezTo>
                    <a:pt x="930" y="959"/>
                    <a:pt x="1046" y="988"/>
                    <a:pt x="1075" y="959"/>
                  </a:cubicBezTo>
                  <a:cubicBezTo>
                    <a:pt x="1482" y="930"/>
                    <a:pt x="1830" y="871"/>
                    <a:pt x="1946" y="755"/>
                  </a:cubicBezTo>
                  <a:cubicBezTo>
                    <a:pt x="1946" y="755"/>
                    <a:pt x="2004" y="262"/>
                    <a:pt x="1801" y="145"/>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mn-lt"/>
                <a:ea typeface="+mn-ea"/>
                <a:cs typeface="+mn-cs"/>
              </a:endParaRPr>
            </a:p>
          </p:txBody>
        </p:sp>
      </p:grpSp>
      <p:grpSp>
        <p:nvGrpSpPr>
          <p:cNvPr id="141" name="Group 7">
            <a:extLst>
              <a:ext uri="{FF2B5EF4-FFF2-40B4-BE49-F238E27FC236}">
                <a16:creationId xmlns:a16="http://schemas.microsoft.com/office/drawing/2014/main" id="{E949C7DD-A054-F982-80C0-6B4BF37FD320}"/>
              </a:ext>
            </a:extLst>
          </p:cNvPr>
          <p:cNvGrpSpPr/>
          <p:nvPr/>
        </p:nvGrpSpPr>
        <p:grpSpPr bwMode="gray">
          <a:xfrm>
            <a:off x="2338676" y="4537696"/>
            <a:ext cx="215906" cy="187382"/>
            <a:chOff x="12188825" y="1438775"/>
            <a:chExt cx="984913" cy="1290348"/>
          </a:xfrm>
          <a:solidFill>
            <a:schemeClr val="accent4">
              <a:lumMod val="75000"/>
            </a:schemeClr>
          </a:solidFill>
        </p:grpSpPr>
        <p:sp>
          <p:nvSpPr>
            <p:cNvPr id="142" name="Rectangle 4">
              <a:extLst>
                <a:ext uri="{FF2B5EF4-FFF2-40B4-BE49-F238E27FC236}">
                  <a16:creationId xmlns:a16="http://schemas.microsoft.com/office/drawing/2014/main" id="{A0F4345D-58B8-372F-86CF-0B1B6C2BD270}"/>
                </a:ext>
              </a:extLst>
            </p:cNvPr>
            <p:cNvSpPr/>
            <p:nvPr/>
          </p:nvSpPr>
          <p:spPr bwMode="gray">
            <a:xfrm>
              <a:off x="12405309" y="2206362"/>
              <a:ext cx="551632" cy="410486"/>
            </a:xfrm>
            <a:prstGeom prst="rect">
              <a:avLst/>
            </a:prstGeom>
            <a:grp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FFFF"/>
                </a:solidFill>
                <a:effectLst/>
                <a:uLnTx/>
                <a:uFillTx/>
                <a:latin typeface="等线"/>
                <a:ea typeface="+mn-ea"/>
                <a:cs typeface="+mn-cs"/>
              </a:endParaRPr>
            </a:p>
          </p:txBody>
        </p:sp>
        <p:sp>
          <p:nvSpPr>
            <p:cNvPr id="144" name="object 55">
              <a:extLst>
                <a:ext uri="{FF2B5EF4-FFF2-40B4-BE49-F238E27FC236}">
                  <a16:creationId xmlns:a16="http://schemas.microsoft.com/office/drawing/2014/main" id="{8106541F-6317-6CD6-DFA0-45FA5DB6D5A5}"/>
                </a:ext>
              </a:extLst>
            </p:cNvPr>
            <p:cNvSpPr/>
            <p:nvPr/>
          </p:nvSpPr>
          <p:spPr bwMode="gray">
            <a:xfrm>
              <a:off x="12505351" y="1438775"/>
              <a:ext cx="349907" cy="499432"/>
            </a:xfrm>
            <a:custGeom>
              <a:avLst/>
              <a:gdLst/>
              <a:ahLst/>
              <a:cxnLst/>
              <a:rect l="l" t="t" r="r" b="b"/>
              <a:pathLst>
                <a:path w="384898" h="566023">
                  <a:moveTo>
                    <a:pt x="48354" y="438622"/>
                  </a:moveTo>
                  <a:lnTo>
                    <a:pt x="54917" y="461212"/>
                  </a:lnTo>
                  <a:lnTo>
                    <a:pt x="63016" y="480964"/>
                  </a:lnTo>
                  <a:lnTo>
                    <a:pt x="72393" y="498069"/>
                  </a:lnTo>
                  <a:lnTo>
                    <a:pt x="82788" y="512716"/>
                  </a:lnTo>
                  <a:lnTo>
                    <a:pt x="93944" y="525096"/>
                  </a:lnTo>
                  <a:lnTo>
                    <a:pt x="105602" y="535399"/>
                  </a:lnTo>
                  <a:lnTo>
                    <a:pt x="117503" y="543814"/>
                  </a:lnTo>
                  <a:lnTo>
                    <a:pt x="129388" y="550533"/>
                  </a:lnTo>
                  <a:lnTo>
                    <a:pt x="140999" y="555745"/>
                  </a:lnTo>
                  <a:lnTo>
                    <a:pt x="152076" y="559640"/>
                  </a:lnTo>
                  <a:lnTo>
                    <a:pt x="162363" y="562409"/>
                  </a:lnTo>
                  <a:lnTo>
                    <a:pt x="179525" y="565328"/>
                  </a:lnTo>
                  <a:lnTo>
                    <a:pt x="190418" y="566023"/>
                  </a:lnTo>
                  <a:lnTo>
                    <a:pt x="197836" y="565993"/>
                  </a:lnTo>
                  <a:lnTo>
                    <a:pt x="210190" y="564977"/>
                  </a:lnTo>
                  <a:lnTo>
                    <a:pt x="228273" y="561465"/>
                  </a:lnTo>
                  <a:lnTo>
                    <a:pt x="238833" y="558308"/>
                  </a:lnTo>
                  <a:lnTo>
                    <a:pt x="250067" y="553970"/>
                  </a:lnTo>
                  <a:lnTo>
                    <a:pt x="261725" y="548263"/>
                  </a:lnTo>
                  <a:lnTo>
                    <a:pt x="273554" y="541002"/>
                  </a:lnTo>
                  <a:lnTo>
                    <a:pt x="285301" y="532001"/>
                  </a:lnTo>
                  <a:lnTo>
                    <a:pt x="296715" y="521074"/>
                  </a:lnTo>
                  <a:lnTo>
                    <a:pt x="307543" y="508036"/>
                  </a:lnTo>
                  <a:lnTo>
                    <a:pt x="317532" y="492699"/>
                  </a:lnTo>
                  <a:lnTo>
                    <a:pt x="326431" y="474878"/>
                  </a:lnTo>
                  <a:lnTo>
                    <a:pt x="333987" y="454387"/>
                  </a:lnTo>
                  <a:lnTo>
                    <a:pt x="339947" y="431039"/>
                  </a:lnTo>
                  <a:lnTo>
                    <a:pt x="343509" y="409308"/>
                  </a:lnTo>
                  <a:lnTo>
                    <a:pt x="343966" y="408558"/>
                  </a:lnTo>
                  <a:lnTo>
                    <a:pt x="343966" y="380263"/>
                  </a:lnTo>
                  <a:lnTo>
                    <a:pt x="384898" y="345109"/>
                  </a:lnTo>
                  <a:lnTo>
                    <a:pt x="384898" y="192074"/>
                  </a:lnTo>
                  <a:lnTo>
                    <a:pt x="384104" y="179332"/>
                  </a:lnTo>
                  <a:lnTo>
                    <a:pt x="382016" y="166620"/>
                  </a:lnTo>
                  <a:lnTo>
                    <a:pt x="378689" y="154025"/>
                  </a:lnTo>
                  <a:lnTo>
                    <a:pt x="374177" y="141633"/>
                  </a:lnTo>
                  <a:lnTo>
                    <a:pt x="368532" y="129530"/>
                  </a:lnTo>
                  <a:lnTo>
                    <a:pt x="361810" y="117802"/>
                  </a:lnTo>
                  <a:lnTo>
                    <a:pt x="354063" y="106535"/>
                  </a:lnTo>
                  <a:lnTo>
                    <a:pt x="345346" y="95814"/>
                  </a:lnTo>
                  <a:lnTo>
                    <a:pt x="335712" y="85727"/>
                  </a:lnTo>
                  <a:lnTo>
                    <a:pt x="325215" y="76359"/>
                  </a:lnTo>
                  <a:lnTo>
                    <a:pt x="313908" y="67796"/>
                  </a:lnTo>
                  <a:lnTo>
                    <a:pt x="301847" y="60123"/>
                  </a:lnTo>
                  <a:lnTo>
                    <a:pt x="289083" y="53428"/>
                  </a:lnTo>
                  <a:lnTo>
                    <a:pt x="275671" y="47796"/>
                  </a:lnTo>
                  <a:lnTo>
                    <a:pt x="261666" y="43313"/>
                  </a:lnTo>
                  <a:lnTo>
                    <a:pt x="247119" y="40065"/>
                  </a:lnTo>
                  <a:lnTo>
                    <a:pt x="232086" y="38139"/>
                  </a:lnTo>
                  <a:lnTo>
                    <a:pt x="218859" y="37604"/>
                  </a:lnTo>
                  <a:lnTo>
                    <a:pt x="209397" y="37604"/>
                  </a:lnTo>
                  <a:lnTo>
                    <a:pt x="205511" y="33566"/>
                  </a:lnTo>
                  <a:lnTo>
                    <a:pt x="205828" y="24866"/>
                  </a:lnTo>
                  <a:lnTo>
                    <a:pt x="205828" y="0"/>
                  </a:lnTo>
                  <a:lnTo>
                    <a:pt x="176307" y="2616"/>
                  </a:lnTo>
                  <a:lnTo>
                    <a:pt x="149753" y="7378"/>
                  </a:lnTo>
                  <a:lnTo>
                    <a:pt x="126008" y="14040"/>
                  </a:lnTo>
                  <a:lnTo>
                    <a:pt x="104916" y="22355"/>
                  </a:lnTo>
                  <a:lnTo>
                    <a:pt x="86319" y="32077"/>
                  </a:lnTo>
                  <a:lnTo>
                    <a:pt x="70061" y="42958"/>
                  </a:lnTo>
                  <a:lnTo>
                    <a:pt x="55984" y="54752"/>
                  </a:lnTo>
                  <a:lnTo>
                    <a:pt x="43932" y="67213"/>
                  </a:lnTo>
                  <a:lnTo>
                    <a:pt x="33746" y="80095"/>
                  </a:lnTo>
                  <a:lnTo>
                    <a:pt x="25271" y="93149"/>
                  </a:lnTo>
                  <a:lnTo>
                    <a:pt x="18348" y="106131"/>
                  </a:lnTo>
                  <a:lnTo>
                    <a:pt x="12821" y="118793"/>
                  </a:lnTo>
                  <a:lnTo>
                    <a:pt x="8533" y="130889"/>
                  </a:lnTo>
                  <a:lnTo>
                    <a:pt x="3044" y="152395"/>
                  </a:lnTo>
                  <a:lnTo>
                    <a:pt x="624" y="168678"/>
                  </a:lnTo>
                  <a:lnTo>
                    <a:pt x="0" y="342823"/>
                  </a:lnTo>
                  <a:lnTo>
                    <a:pt x="43586" y="380263"/>
                  </a:lnTo>
                  <a:lnTo>
                    <a:pt x="43586" y="413003"/>
                  </a:lnTo>
                  <a:lnTo>
                    <a:pt x="48354" y="438622"/>
                  </a:lnTo>
                  <a:close/>
                </a:path>
              </a:pathLst>
            </a:custGeom>
            <a:grpFill/>
          </p:spPr>
          <p:txBody>
            <a:bodyPr wrap="square" lIns="0" tIns="45720" rIns="0" bIns="4572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dirty="0">
                <a:ln>
                  <a:noFill/>
                </a:ln>
                <a:solidFill>
                  <a:srgbClr val="5F5F5F"/>
                </a:solidFill>
                <a:effectLst/>
                <a:uLnTx/>
                <a:uFillTx/>
                <a:latin typeface="等线"/>
                <a:ea typeface="+mn-ea"/>
                <a:cs typeface="+mn-cs"/>
              </a:endParaRPr>
            </a:p>
          </p:txBody>
        </p:sp>
        <p:sp>
          <p:nvSpPr>
            <p:cNvPr id="145" name="object 56">
              <a:extLst>
                <a:ext uri="{FF2B5EF4-FFF2-40B4-BE49-F238E27FC236}">
                  <a16:creationId xmlns:a16="http://schemas.microsoft.com/office/drawing/2014/main" id="{7D73DE66-8FF9-6F91-AA4E-5F3A9F05F241}"/>
                </a:ext>
              </a:extLst>
            </p:cNvPr>
            <p:cNvSpPr/>
            <p:nvPr/>
          </p:nvSpPr>
          <p:spPr bwMode="gray">
            <a:xfrm>
              <a:off x="12567704" y="2677314"/>
              <a:ext cx="225275" cy="51805"/>
            </a:xfrm>
            <a:custGeom>
              <a:avLst/>
              <a:gdLst/>
              <a:ahLst/>
              <a:cxnLst/>
              <a:rect l="l" t="t" r="r" b="b"/>
              <a:pathLst>
                <a:path w="247802" h="58712">
                  <a:moveTo>
                    <a:pt x="228206" y="0"/>
                  </a:moveTo>
                  <a:lnTo>
                    <a:pt x="19570" y="0"/>
                  </a:lnTo>
                  <a:lnTo>
                    <a:pt x="0" y="58712"/>
                  </a:lnTo>
                  <a:lnTo>
                    <a:pt x="247802" y="58712"/>
                  </a:lnTo>
                  <a:lnTo>
                    <a:pt x="228206" y="0"/>
                  </a:lnTo>
                  <a:close/>
                </a:path>
              </a:pathLst>
            </a:custGeom>
            <a:grpFill/>
          </p:spPr>
          <p:txBody>
            <a:bodyPr wrap="square" lIns="0" tIns="45720" rIns="0" bIns="4572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dirty="0">
                <a:ln>
                  <a:noFill/>
                </a:ln>
                <a:solidFill>
                  <a:srgbClr val="5F5F5F"/>
                </a:solidFill>
                <a:effectLst/>
                <a:uLnTx/>
                <a:uFillTx/>
                <a:latin typeface="等线"/>
                <a:ea typeface="+mn-ea"/>
                <a:cs typeface="+mn-cs"/>
              </a:endParaRPr>
            </a:p>
          </p:txBody>
        </p:sp>
        <p:sp>
          <p:nvSpPr>
            <p:cNvPr id="147" name="object 57">
              <a:extLst>
                <a:ext uri="{FF2B5EF4-FFF2-40B4-BE49-F238E27FC236}">
                  <a16:creationId xmlns:a16="http://schemas.microsoft.com/office/drawing/2014/main" id="{104A6134-0B5F-1345-3649-AE42B1DAFB00}"/>
                </a:ext>
              </a:extLst>
            </p:cNvPr>
            <p:cNvSpPr/>
            <p:nvPr/>
          </p:nvSpPr>
          <p:spPr bwMode="gray">
            <a:xfrm>
              <a:off x="12188825" y="1961632"/>
              <a:ext cx="984913" cy="767491"/>
            </a:xfrm>
            <a:custGeom>
              <a:avLst/>
              <a:gdLst/>
              <a:ahLst/>
              <a:cxnLst/>
              <a:rect l="l" t="t" r="r" b="b"/>
              <a:pathLst>
                <a:path w="1083404" h="869823">
                  <a:moveTo>
                    <a:pt x="1077963" y="716356"/>
                  </a:moveTo>
                  <a:lnTo>
                    <a:pt x="1029411" y="195160"/>
                  </a:lnTo>
                  <a:lnTo>
                    <a:pt x="1028157" y="181086"/>
                  </a:lnTo>
                  <a:lnTo>
                    <a:pt x="1024545" y="167845"/>
                  </a:lnTo>
                  <a:lnTo>
                    <a:pt x="1018795" y="155642"/>
                  </a:lnTo>
                  <a:lnTo>
                    <a:pt x="1011127" y="144684"/>
                  </a:lnTo>
                  <a:lnTo>
                    <a:pt x="1001763" y="135175"/>
                  </a:lnTo>
                  <a:lnTo>
                    <a:pt x="990923" y="127320"/>
                  </a:lnTo>
                  <a:lnTo>
                    <a:pt x="978829" y="121325"/>
                  </a:lnTo>
                  <a:lnTo>
                    <a:pt x="973772" y="119519"/>
                  </a:lnTo>
                  <a:lnTo>
                    <a:pt x="699681" y="0"/>
                  </a:lnTo>
                  <a:lnTo>
                    <a:pt x="540359" y="136347"/>
                  </a:lnTo>
                  <a:lnTo>
                    <a:pt x="377342" y="1828"/>
                  </a:lnTo>
                  <a:lnTo>
                    <a:pt x="95757" y="124371"/>
                  </a:lnTo>
                  <a:lnTo>
                    <a:pt x="74801" y="139776"/>
                  </a:lnTo>
                  <a:lnTo>
                    <a:pt x="59861" y="161046"/>
                  </a:lnTo>
                  <a:lnTo>
                    <a:pt x="2933" y="716356"/>
                  </a:lnTo>
                  <a:lnTo>
                    <a:pt x="1549" y="729724"/>
                  </a:lnTo>
                  <a:lnTo>
                    <a:pt x="201" y="741797"/>
                  </a:lnTo>
                  <a:lnTo>
                    <a:pt x="0" y="743369"/>
                  </a:lnTo>
                  <a:lnTo>
                    <a:pt x="122" y="758584"/>
                  </a:lnTo>
                  <a:lnTo>
                    <a:pt x="3241" y="774638"/>
                  </a:lnTo>
                  <a:lnTo>
                    <a:pt x="7948" y="789799"/>
                  </a:lnTo>
                  <a:lnTo>
                    <a:pt x="12831" y="802334"/>
                  </a:lnTo>
                  <a:lnTo>
                    <a:pt x="16480" y="810510"/>
                  </a:lnTo>
                  <a:lnTo>
                    <a:pt x="17564" y="812749"/>
                  </a:lnTo>
                  <a:lnTo>
                    <a:pt x="42671" y="869823"/>
                  </a:lnTo>
                  <a:lnTo>
                    <a:pt x="43764" y="869823"/>
                  </a:lnTo>
                  <a:lnTo>
                    <a:pt x="165087" y="748499"/>
                  </a:lnTo>
                  <a:lnTo>
                    <a:pt x="165087" y="216408"/>
                  </a:lnTo>
                  <a:lnTo>
                    <a:pt x="916279" y="216408"/>
                  </a:lnTo>
                  <a:lnTo>
                    <a:pt x="916279" y="748499"/>
                  </a:lnTo>
                  <a:lnTo>
                    <a:pt x="1037310" y="869556"/>
                  </a:lnTo>
                  <a:lnTo>
                    <a:pt x="1061491" y="822655"/>
                  </a:lnTo>
                  <a:lnTo>
                    <a:pt x="1071156" y="806521"/>
                  </a:lnTo>
                  <a:lnTo>
                    <a:pt x="1077734" y="794499"/>
                  </a:lnTo>
                  <a:lnTo>
                    <a:pt x="1081670" y="784868"/>
                  </a:lnTo>
                  <a:lnTo>
                    <a:pt x="1083404" y="775909"/>
                  </a:lnTo>
                  <a:lnTo>
                    <a:pt x="1083381" y="765900"/>
                  </a:lnTo>
                  <a:lnTo>
                    <a:pt x="1082043" y="753124"/>
                  </a:lnTo>
                  <a:lnTo>
                    <a:pt x="1081163" y="746264"/>
                  </a:lnTo>
                  <a:lnTo>
                    <a:pt x="1079794" y="734354"/>
                  </a:lnTo>
                  <a:lnTo>
                    <a:pt x="1078476" y="721376"/>
                  </a:lnTo>
                  <a:lnTo>
                    <a:pt x="1077963" y="716356"/>
                  </a:lnTo>
                  <a:close/>
                </a:path>
              </a:pathLst>
            </a:custGeom>
            <a:grpFill/>
          </p:spPr>
          <p:txBody>
            <a:bodyPr wrap="square" lIns="0" tIns="45720" rIns="0" bIns="4572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dirty="0">
                <a:ln>
                  <a:noFill/>
                </a:ln>
                <a:solidFill>
                  <a:srgbClr val="5F5F5F"/>
                </a:solidFill>
                <a:effectLst/>
                <a:uLnTx/>
                <a:uFillTx/>
                <a:latin typeface="等线"/>
                <a:ea typeface="+mn-ea"/>
                <a:cs typeface="+mn-cs"/>
              </a:endParaRPr>
            </a:p>
          </p:txBody>
        </p:sp>
        <p:grpSp>
          <p:nvGrpSpPr>
            <p:cNvPr id="148" name="Group 6">
              <a:extLst>
                <a:ext uri="{FF2B5EF4-FFF2-40B4-BE49-F238E27FC236}">
                  <a16:creationId xmlns:a16="http://schemas.microsoft.com/office/drawing/2014/main" id="{D259499D-BFFF-902C-B159-026DC5C37502}"/>
                </a:ext>
              </a:extLst>
            </p:cNvPr>
            <p:cNvGrpSpPr/>
            <p:nvPr/>
          </p:nvGrpSpPr>
          <p:grpSpPr bwMode="gray">
            <a:xfrm>
              <a:off x="12521568" y="2258509"/>
              <a:ext cx="319112" cy="306192"/>
              <a:chOff x="12073367" y="3412164"/>
              <a:chExt cx="1333226" cy="1279246"/>
            </a:xfrm>
            <a:grpFill/>
          </p:grpSpPr>
          <p:sp>
            <p:nvSpPr>
              <p:cNvPr id="149" name="Freeform 322">
                <a:extLst>
                  <a:ext uri="{FF2B5EF4-FFF2-40B4-BE49-F238E27FC236}">
                    <a16:creationId xmlns:a16="http://schemas.microsoft.com/office/drawing/2014/main" id="{D9AA7C62-96C2-A671-56A8-9B286B226954}"/>
                  </a:ext>
                </a:extLst>
              </p:cNvPr>
              <p:cNvSpPr>
                <a:spLocks/>
              </p:cNvSpPr>
              <p:nvPr/>
            </p:nvSpPr>
            <p:spPr bwMode="gray">
              <a:xfrm>
                <a:off x="12726375" y="4031210"/>
                <a:ext cx="680218" cy="660200"/>
              </a:xfrm>
              <a:custGeom>
                <a:avLst/>
                <a:gdLst/>
                <a:ahLst/>
                <a:cxnLst>
                  <a:cxn ang="0">
                    <a:pos x="68" y="150"/>
                  </a:cxn>
                  <a:cxn ang="0">
                    <a:pos x="61" y="134"/>
                  </a:cxn>
                  <a:cxn ang="0">
                    <a:pos x="47" y="127"/>
                  </a:cxn>
                  <a:cxn ang="0">
                    <a:pos x="30" y="134"/>
                  </a:cxn>
                  <a:cxn ang="0">
                    <a:pos x="17" y="123"/>
                  </a:cxn>
                  <a:cxn ang="0">
                    <a:pos x="23" y="107"/>
                  </a:cxn>
                  <a:cxn ang="0">
                    <a:pos x="18" y="92"/>
                  </a:cxn>
                  <a:cxn ang="0">
                    <a:pos x="2" y="85"/>
                  </a:cxn>
                  <a:cxn ang="0">
                    <a:pos x="0" y="69"/>
                  </a:cxn>
                  <a:cxn ang="0">
                    <a:pos x="16" y="61"/>
                  </a:cxn>
                  <a:cxn ang="0">
                    <a:pos x="22" y="48"/>
                  </a:cxn>
                  <a:cxn ang="0">
                    <a:pos x="16" y="31"/>
                  </a:cxn>
                  <a:cxn ang="0">
                    <a:pos x="26" y="18"/>
                  </a:cxn>
                  <a:cxn ang="0">
                    <a:pos x="43" y="24"/>
                  </a:cxn>
                  <a:cxn ang="0">
                    <a:pos x="57" y="19"/>
                  </a:cxn>
                  <a:cxn ang="0">
                    <a:pos x="64" y="2"/>
                  </a:cxn>
                  <a:cxn ang="0">
                    <a:pos x="81" y="0"/>
                  </a:cxn>
                  <a:cxn ang="0">
                    <a:pos x="88" y="17"/>
                  </a:cxn>
                  <a:cxn ang="0">
                    <a:pos x="102" y="23"/>
                  </a:cxn>
                  <a:cxn ang="0">
                    <a:pos x="119" y="16"/>
                  </a:cxn>
                  <a:cxn ang="0">
                    <a:pos x="132" y="27"/>
                  </a:cxn>
                  <a:cxn ang="0">
                    <a:pos x="126" y="43"/>
                  </a:cxn>
                  <a:cxn ang="0">
                    <a:pos x="131" y="58"/>
                  </a:cxn>
                  <a:cxn ang="0">
                    <a:pos x="147" y="65"/>
                  </a:cxn>
                  <a:cxn ang="0">
                    <a:pos x="149" y="82"/>
                  </a:cxn>
                  <a:cxn ang="0">
                    <a:pos x="133" y="89"/>
                  </a:cxn>
                  <a:cxn ang="0">
                    <a:pos x="126" y="103"/>
                  </a:cxn>
                  <a:cxn ang="0">
                    <a:pos x="133" y="119"/>
                  </a:cxn>
                  <a:cxn ang="0">
                    <a:pos x="123" y="133"/>
                  </a:cxn>
                  <a:cxn ang="0">
                    <a:pos x="106" y="126"/>
                  </a:cxn>
                  <a:cxn ang="0">
                    <a:pos x="92" y="131"/>
                  </a:cxn>
                  <a:cxn ang="0">
                    <a:pos x="84" y="150"/>
                  </a:cxn>
                </a:cxnLst>
                <a:rect l="0" t="0" r="r" b="b"/>
                <a:pathLst>
                  <a:path w="149" h="150">
                    <a:moveTo>
                      <a:pt x="84" y="150"/>
                    </a:moveTo>
                    <a:cubicBezTo>
                      <a:pt x="79" y="150"/>
                      <a:pt x="73" y="150"/>
                      <a:pt x="68" y="150"/>
                    </a:cubicBezTo>
                    <a:cubicBezTo>
                      <a:pt x="67" y="150"/>
                      <a:pt x="66" y="149"/>
                      <a:pt x="66" y="148"/>
                    </a:cubicBezTo>
                    <a:cubicBezTo>
                      <a:pt x="64" y="143"/>
                      <a:pt x="62" y="139"/>
                      <a:pt x="61" y="134"/>
                    </a:cubicBezTo>
                    <a:cubicBezTo>
                      <a:pt x="60" y="133"/>
                      <a:pt x="60" y="132"/>
                      <a:pt x="59" y="132"/>
                    </a:cubicBezTo>
                    <a:cubicBezTo>
                      <a:pt x="55" y="130"/>
                      <a:pt x="51" y="129"/>
                      <a:pt x="47" y="127"/>
                    </a:cubicBezTo>
                    <a:cubicBezTo>
                      <a:pt x="46" y="127"/>
                      <a:pt x="45" y="127"/>
                      <a:pt x="44" y="127"/>
                    </a:cubicBezTo>
                    <a:cubicBezTo>
                      <a:pt x="40" y="129"/>
                      <a:pt x="35" y="132"/>
                      <a:pt x="30" y="134"/>
                    </a:cubicBezTo>
                    <a:cubicBezTo>
                      <a:pt x="29" y="134"/>
                      <a:pt x="28" y="135"/>
                      <a:pt x="28" y="134"/>
                    </a:cubicBezTo>
                    <a:cubicBezTo>
                      <a:pt x="24" y="130"/>
                      <a:pt x="20" y="127"/>
                      <a:pt x="17" y="123"/>
                    </a:cubicBezTo>
                    <a:cubicBezTo>
                      <a:pt x="17" y="123"/>
                      <a:pt x="16" y="122"/>
                      <a:pt x="17" y="121"/>
                    </a:cubicBezTo>
                    <a:cubicBezTo>
                      <a:pt x="19" y="116"/>
                      <a:pt x="21" y="111"/>
                      <a:pt x="23" y="107"/>
                    </a:cubicBezTo>
                    <a:cubicBezTo>
                      <a:pt x="24" y="106"/>
                      <a:pt x="23" y="105"/>
                      <a:pt x="23" y="104"/>
                    </a:cubicBezTo>
                    <a:cubicBezTo>
                      <a:pt x="22" y="100"/>
                      <a:pt x="20" y="96"/>
                      <a:pt x="18" y="92"/>
                    </a:cubicBezTo>
                    <a:cubicBezTo>
                      <a:pt x="18" y="91"/>
                      <a:pt x="17" y="91"/>
                      <a:pt x="16" y="90"/>
                    </a:cubicBezTo>
                    <a:cubicBezTo>
                      <a:pt x="11" y="89"/>
                      <a:pt x="6" y="87"/>
                      <a:pt x="2" y="85"/>
                    </a:cubicBezTo>
                    <a:cubicBezTo>
                      <a:pt x="1" y="85"/>
                      <a:pt x="0" y="84"/>
                      <a:pt x="0" y="84"/>
                    </a:cubicBezTo>
                    <a:cubicBezTo>
                      <a:pt x="0" y="79"/>
                      <a:pt x="0" y="74"/>
                      <a:pt x="0" y="69"/>
                    </a:cubicBezTo>
                    <a:cubicBezTo>
                      <a:pt x="0" y="67"/>
                      <a:pt x="0" y="67"/>
                      <a:pt x="1" y="67"/>
                    </a:cubicBezTo>
                    <a:cubicBezTo>
                      <a:pt x="6" y="65"/>
                      <a:pt x="11" y="63"/>
                      <a:pt x="16" y="61"/>
                    </a:cubicBezTo>
                    <a:cubicBezTo>
                      <a:pt x="17" y="61"/>
                      <a:pt x="17" y="60"/>
                      <a:pt x="18" y="59"/>
                    </a:cubicBezTo>
                    <a:cubicBezTo>
                      <a:pt x="19" y="55"/>
                      <a:pt x="21" y="52"/>
                      <a:pt x="22" y="48"/>
                    </a:cubicBezTo>
                    <a:cubicBezTo>
                      <a:pt x="23" y="47"/>
                      <a:pt x="23" y="46"/>
                      <a:pt x="22" y="44"/>
                    </a:cubicBezTo>
                    <a:cubicBezTo>
                      <a:pt x="20" y="40"/>
                      <a:pt x="18" y="35"/>
                      <a:pt x="16" y="31"/>
                    </a:cubicBezTo>
                    <a:cubicBezTo>
                      <a:pt x="15" y="30"/>
                      <a:pt x="15" y="29"/>
                      <a:pt x="16" y="28"/>
                    </a:cubicBezTo>
                    <a:cubicBezTo>
                      <a:pt x="19" y="25"/>
                      <a:pt x="23" y="21"/>
                      <a:pt x="26" y="18"/>
                    </a:cubicBezTo>
                    <a:cubicBezTo>
                      <a:pt x="27" y="17"/>
                      <a:pt x="28" y="17"/>
                      <a:pt x="29" y="17"/>
                    </a:cubicBezTo>
                    <a:cubicBezTo>
                      <a:pt x="34" y="20"/>
                      <a:pt x="38" y="22"/>
                      <a:pt x="43" y="24"/>
                    </a:cubicBezTo>
                    <a:cubicBezTo>
                      <a:pt x="44" y="24"/>
                      <a:pt x="45" y="24"/>
                      <a:pt x="46" y="24"/>
                    </a:cubicBezTo>
                    <a:cubicBezTo>
                      <a:pt x="49" y="22"/>
                      <a:pt x="53" y="21"/>
                      <a:pt x="57" y="19"/>
                    </a:cubicBezTo>
                    <a:cubicBezTo>
                      <a:pt x="58" y="19"/>
                      <a:pt x="59" y="18"/>
                      <a:pt x="59" y="17"/>
                    </a:cubicBezTo>
                    <a:cubicBezTo>
                      <a:pt x="61" y="12"/>
                      <a:pt x="63" y="7"/>
                      <a:pt x="64" y="2"/>
                    </a:cubicBezTo>
                    <a:cubicBezTo>
                      <a:pt x="65" y="1"/>
                      <a:pt x="65" y="1"/>
                      <a:pt x="66" y="1"/>
                    </a:cubicBezTo>
                    <a:cubicBezTo>
                      <a:pt x="71" y="1"/>
                      <a:pt x="76" y="1"/>
                      <a:pt x="81" y="0"/>
                    </a:cubicBezTo>
                    <a:cubicBezTo>
                      <a:pt x="82" y="0"/>
                      <a:pt x="83" y="1"/>
                      <a:pt x="83" y="2"/>
                    </a:cubicBezTo>
                    <a:cubicBezTo>
                      <a:pt x="85" y="7"/>
                      <a:pt x="87" y="12"/>
                      <a:pt x="88" y="17"/>
                    </a:cubicBezTo>
                    <a:cubicBezTo>
                      <a:pt x="89" y="18"/>
                      <a:pt x="89" y="18"/>
                      <a:pt x="90" y="19"/>
                    </a:cubicBezTo>
                    <a:cubicBezTo>
                      <a:pt x="94" y="20"/>
                      <a:pt x="98" y="22"/>
                      <a:pt x="102" y="23"/>
                    </a:cubicBezTo>
                    <a:cubicBezTo>
                      <a:pt x="103" y="23"/>
                      <a:pt x="104" y="24"/>
                      <a:pt x="105" y="23"/>
                    </a:cubicBezTo>
                    <a:cubicBezTo>
                      <a:pt x="109" y="21"/>
                      <a:pt x="114" y="19"/>
                      <a:pt x="119" y="16"/>
                    </a:cubicBezTo>
                    <a:cubicBezTo>
                      <a:pt x="120" y="16"/>
                      <a:pt x="120" y="16"/>
                      <a:pt x="121" y="17"/>
                    </a:cubicBezTo>
                    <a:cubicBezTo>
                      <a:pt x="125" y="20"/>
                      <a:pt x="128" y="23"/>
                      <a:pt x="132" y="27"/>
                    </a:cubicBezTo>
                    <a:cubicBezTo>
                      <a:pt x="133" y="28"/>
                      <a:pt x="133" y="28"/>
                      <a:pt x="132" y="29"/>
                    </a:cubicBezTo>
                    <a:cubicBezTo>
                      <a:pt x="130" y="34"/>
                      <a:pt x="128" y="39"/>
                      <a:pt x="126" y="43"/>
                    </a:cubicBezTo>
                    <a:cubicBezTo>
                      <a:pt x="125" y="44"/>
                      <a:pt x="125" y="45"/>
                      <a:pt x="126" y="46"/>
                    </a:cubicBezTo>
                    <a:cubicBezTo>
                      <a:pt x="128" y="50"/>
                      <a:pt x="129" y="54"/>
                      <a:pt x="131" y="58"/>
                    </a:cubicBezTo>
                    <a:cubicBezTo>
                      <a:pt x="131" y="59"/>
                      <a:pt x="132" y="60"/>
                      <a:pt x="133" y="60"/>
                    </a:cubicBezTo>
                    <a:cubicBezTo>
                      <a:pt x="138" y="62"/>
                      <a:pt x="142" y="63"/>
                      <a:pt x="147" y="65"/>
                    </a:cubicBezTo>
                    <a:cubicBezTo>
                      <a:pt x="148" y="65"/>
                      <a:pt x="149" y="66"/>
                      <a:pt x="149" y="67"/>
                    </a:cubicBezTo>
                    <a:cubicBezTo>
                      <a:pt x="149" y="72"/>
                      <a:pt x="149" y="77"/>
                      <a:pt x="149" y="82"/>
                    </a:cubicBezTo>
                    <a:cubicBezTo>
                      <a:pt x="149" y="83"/>
                      <a:pt x="149" y="83"/>
                      <a:pt x="148" y="84"/>
                    </a:cubicBezTo>
                    <a:cubicBezTo>
                      <a:pt x="143" y="85"/>
                      <a:pt x="138" y="87"/>
                      <a:pt x="133" y="89"/>
                    </a:cubicBezTo>
                    <a:cubicBezTo>
                      <a:pt x="132" y="89"/>
                      <a:pt x="131" y="90"/>
                      <a:pt x="131" y="91"/>
                    </a:cubicBezTo>
                    <a:cubicBezTo>
                      <a:pt x="130" y="95"/>
                      <a:pt x="128" y="99"/>
                      <a:pt x="126" y="103"/>
                    </a:cubicBezTo>
                    <a:cubicBezTo>
                      <a:pt x="126" y="104"/>
                      <a:pt x="126" y="105"/>
                      <a:pt x="126" y="105"/>
                    </a:cubicBezTo>
                    <a:cubicBezTo>
                      <a:pt x="129" y="110"/>
                      <a:pt x="131" y="115"/>
                      <a:pt x="133" y="119"/>
                    </a:cubicBezTo>
                    <a:cubicBezTo>
                      <a:pt x="134" y="120"/>
                      <a:pt x="134" y="121"/>
                      <a:pt x="133" y="122"/>
                    </a:cubicBezTo>
                    <a:cubicBezTo>
                      <a:pt x="130" y="125"/>
                      <a:pt x="126" y="129"/>
                      <a:pt x="123" y="133"/>
                    </a:cubicBezTo>
                    <a:cubicBezTo>
                      <a:pt x="122" y="133"/>
                      <a:pt x="121" y="133"/>
                      <a:pt x="120" y="133"/>
                    </a:cubicBezTo>
                    <a:cubicBezTo>
                      <a:pt x="116" y="131"/>
                      <a:pt x="111" y="129"/>
                      <a:pt x="106" y="126"/>
                    </a:cubicBezTo>
                    <a:cubicBezTo>
                      <a:pt x="105" y="126"/>
                      <a:pt x="104" y="126"/>
                      <a:pt x="103" y="127"/>
                    </a:cubicBezTo>
                    <a:cubicBezTo>
                      <a:pt x="99" y="128"/>
                      <a:pt x="95" y="130"/>
                      <a:pt x="92" y="131"/>
                    </a:cubicBezTo>
                    <a:cubicBezTo>
                      <a:pt x="91" y="132"/>
                      <a:pt x="90" y="132"/>
                      <a:pt x="90" y="133"/>
                    </a:cubicBezTo>
                    <a:cubicBezTo>
                      <a:pt x="88" y="139"/>
                      <a:pt x="86" y="144"/>
                      <a:pt x="84" y="15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5F5F5F"/>
                  </a:solidFill>
                  <a:effectLst/>
                  <a:uLnTx/>
                  <a:uFillTx/>
                  <a:latin typeface="等线"/>
                  <a:ea typeface="+mn-ea"/>
                  <a:cs typeface="+mn-cs"/>
                </a:endParaRPr>
              </a:p>
            </p:txBody>
          </p:sp>
          <p:sp>
            <p:nvSpPr>
              <p:cNvPr id="150" name="Freeform 322">
                <a:extLst>
                  <a:ext uri="{FF2B5EF4-FFF2-40B4-BE49-F238E27FC236}">
                    <a16:creationId xmlns:a16="http://schemas.microsoft.com/office/drawing/2014/main" id="{6CCF9430-CE1B-552D-0A12-2A4A71988BF7}"/>
                  </a:ext>
                </a:extLst>
              </p:cNvPr>
              <p:cNvSpPr>
                <a:spLocks/>
              </p:cNvSpPr>
              <p:nvPr/>
            </p:nvSpPr>
            <p:spPr bwMode="gray">
              <a:xfrm rot="20082068">
                <a:off x="12073367" y="3412164"/>
                <a:ext cx="880306" cy="854400"/>
              </a:xfrm>
              <a:custGeom>
                <a:avLst/>
                <a:gdLst/>
                <a:ahLst/>
                <a:cxnLst>
                  <a:cxn ang="0">
                    <a:pos x="68" y="150"/>
                  </a:cxn>
                  <a:cxn ang="0">
                    <a:pos x="61" y="134"/>
                  </a:cxn>
                  <a:cxn ang="0">
                    <a:pos x="47" y="127"/>
                  </a:cxn>
                  <a:cxn ang="0">
                    <a:pos x="30" y="134"/>
                  </a:cxn>
                  <a:cxn ang="0">
                    <a:pos x="17" y="123"/>
                  </a:cxn>
                  <a:cxn ang="0">
                    <a:pos x="23" y="107"/>
                  </a:cxn>
                  <a:cxn ang="0">
                    <a:pos x="18" y="92"/>
                  </a:cxn>
                  <a:cxn ang="0">
                    <a:pos x="2" y="85"/>
                  </a:cxn>
                  <a:cxn ang="0">
                    <a:pos x="0" y="69"/>
                  </a:cxn>
                  <a:cxn ang="0">
                    <a:pos x="16" y="61"/>
                  </a:cxn>
                  <a:cxn ang="0">
                    <a:pos x="22" y="48"/>
                  </a:cxn>
                  <a:cxn ang="0">
                    <a:pos x="16" y="31"/>
                  </a:cxn>
                  <a:cxn ang="0">
                    <a:pos x="26" y="18"/>
                  </a:cxn>
                  <a:cxn ang="0">
                    <a:pos x="43" y="24"/>
                  </a:cxn>
                  <a:cxn ang="0">
                    <a:pos x="57" y="19"/>
                  </a:cxn>
                  <a:cxn ang="0">
                    <a:pos x="64" y="2"/>
                  </a:cxn>
                  <a:cxn ang="0">
                    <a:pos x="81" y="0"/>
                  </a:cxn>
                  <a:cxn ang="0">
                    <a:pos x="88" y="17"/>
                  </a:cxn>
                  <a:cxn ang="0">
                    <a:pos x="102" y="23"/>
                  </a:cxn>
                  <a:cxn ang="0">
                    <a:pos x="119" y="16"/>
                  </a:cxn>
                  <a:cxn ang="0">
                    <a:pos x="132" y="27"/>
                  </a:cxn>
                  <a:cxn ang="0">
                    <a:pos x="126" y="43"/>
                  </a:cxn>
                  <a:cxn ang="0">
                    <a:pos x="131" y="58"/>
                  </a:cxn>
                  <a:cxn ang="0">
                    <a:pos x="147" y="65"/>
                  </a:cxn>
                  <a:cxn ang="0">
                    <a:pos x="149" y="82"/>
                  </a:cxn>
                  <a:cxn ang="0">
                    <a:pos x="133" y="89"/>
                  </a:cxn>
                  <a:cxn ang="0">
                    <a:pos x="126" y="103"/>
                  </a:cxn>
                  <a:cxn ang="0">
                    <a:pos x="133" y="119"/>
                  </a:cxn>
                  <a:cxn ang="0">
                    <a:pos x="123" y="133"/>
                  </a:cxn>
                  <a:cxn ang="0">
                    <a:pos x="106" y="126"/>
                  </a:cxn>
                  <a:cxn ang="0">
                    <a:pos x="92" y="131"/>
                  </a:cxn>
                  <a:cxn ang="0">
                    <a:pos x="84" y="150"/>
                  </a:cxn>
                </a:cxnLst>
                <a:rect l="0" t="0" r="r" b="b"/>
                <a:pathLst>
                  <a:path w="149" h="150">
                    <a:moveTo>
                      <a:pt x="84" y="150"/>
                    </a:moveTo>
                    <a:cubicBezTo>
                      <a:pt x="79" y="150"/>
                      <a:pt x="73" y="150"/>
                      <a:pt x="68" y="150"/>
                    </a:cubicBezTo>
                    <a:cubicBezTo>
                      <a:pt x="67" y="150"/>
                      <a:pt x="66" y="149"/>
                      <a:pt x="66" y="148"/>
                    </a:cubicBezTo>
                    <a:cubicBezTo>
                      <a:pt x="64" y="143"/>
                      <a:pt x="62" y="139"/>
                      <a:pt x="61" y="134"/>
                    </a:cubicBezTo>
                    <a:cubicBezTo>
                      <a:pt x="60" y="133"/>
                      <a:pt x="60" y="132"/>
                      <a:pt x="59" y="132"/>
                    </a:cubicBezTo>
                    <a:cubicBezTo>
                      <a:pt x="55" y="130"/>
                      <a:pt x="51" y="129"/>
                      <a:pt x="47" y="127"/>
                    </a:cubicBezTo>
                    <a:cubicBezTo>
                      <a:pt x="46" y="127"/>
                      <a:pt x="45" y="127"/>
                      <a:pt x="44" y="127"/>
                    </a:cubicBezTo>
                    <a:cubicBezTo>
                      <a:pt x="40" y="129"/>
                      <a:pt x="35" y="132"/>
                      <a:pt x="30" y="134"/>
                    </a:cubicBezTo>
                    <a:cubicBezTo>
                      <a:pt x="29" y="134"/>
                      <a:pt x="28" y="135"/>
                      <a:pt x="28" y="134"/>
                    </a:cubicBezTo>
                    <a:cubicBezTo>
                      <a:pt x="24" y="130"/>
                      <a:pt x="20" y="127"/>
                      <a:pt x="17" y="123"/>
                    </a:cubicBezTo>
                    <a:cubicBezTo>
                      <a:pt x="17" y="123"/>
                      <a:pt x="16" y="122"/>
                      <a:pt x="17" y="121"/>
                    </a:cubicBezTo>
                    <a:cubicBezTo>
                      <a:pt x="19" y="116"/>
                      <a:pt x="21" y="111"/>
                      <a:pt x="23" y="107"/>
                    </a:cubicBezTo>
                    <a:cubicBezTo>
                      <a:pt x="24" y="106"/>
                      <a:pt x="23" y="105"/>
                      <a:pt x="23" y="104"/>
                    </a:cubicBezTo>
                    <a:cubicBezTo>
                      <a:pt x="22" y="100"/>
                      <a:pt x="20" y="96"/>
                      <a:pt x="18" y="92"/>
                    </a:cubicBezTo>
                    <a:cubicBezTo>
                      <a:pt x="18" y="91"/>
                      <a:pt x="17" y="91"/>
                      <a:pt x="16" y="90"/>
                    </a:cubicBezTo>
                    <a:cubicBezTo>
                      <a:pt x="11" y="89"/>
                      <a:pt x="6" y="87"/>
                      <a:pt x="2" y="85"/>
                    </a:cubicBezTo>
                    <a:cubicBezTo>
                      <a:pt x="1" y="85"/>
                      <a:pt x="0" y="84"/>
                      <a:pt x="0" y="84"/>
                    </a:cubicBezTo>
                    <a:cubicBezTo>
                      <a:pt x="0" y="79"/>
                      <a:pt x="0" y="74"/>
                      <a:pt x="0" y="69"/>
                    </a:cubicBezTo>
                    <a:cubicBezTo>
                      <a:pt x="0" y="67"/>
                      <a:pt x="0" y="67"/>
                      <a:pt x="1" y="67"/>
                    </a:cubicBezTo>
                    <a:cubicBezTo>
                      <a:pt x="6" y="65"/>
                      <a:pt x="11" y="63"/>
                      <a:pt x="16" y="61"/>
                    </a:cubicBezTo>
                    <a:cubicBezTo>
                      <a:pt x="17" y="61"/>
                      <a:pt x="17" y="60"/>
                      <a:pt x="18" y="59"/>
                    </a:cubicBezTo>
                    <a:cubicBezTo>
                      <a:pt x="19" y="55"/>
                      <a:pt x="21" y="52"/>
                      <a:pt x="22" y="48"/>
                    </a:cubicBezTo>
                    <a:cubicBezTo>
                      <a:pt x="23" y="47"/>
                      <a:pt x="23" y="46"/>
                      <a:pt x="22" y="44"/>
                    </a:cubicBezTo>
                    <a:cubicBezTo>
                      <a:pt x="20" y="40"/>
                      <a:pt x="18" y="35"/>
                      <a:pt x="16" y="31"/>
                    </a:cubicBezTo>
                    <a:cubicBezTo>
                      <a:pt x="15" y="30"/>
                      <a:pt x="15" y="29"/>
                      <a:pt x="16" y="28"/>
                    </a:cubicBezTo>
                    <a:cubicBezTo>
                      <a:pt x="19" y="25"/>
                      <a:pt x="23" y="21"/>
                      <a:pt x="26" y="18"/>
                    </a:cubicBezTo>
                    <a:cubicBezTo>
                      <a:pt x="27" y="17"/>
                      <a:pt x="28" y="17"/>
                      <a:pt x="29" y="17"/>
                    </a:cubicBezTo>
                    <a:cubicBezTo>
                      <a:pt x="34" y="20"/>
                      <a:pt x="38" y="22"/>
                      <a:pt x="43" y="24"/>
                    </a:cubicBezTo>
                    <a:cubicBezTo>
                      <a:pt x="44" y="24"/>
                      <a:pt x="45" y="24"/>
                      <a:pt x="46" y="24"/>
                    </a:cubicBezTo>
                    <a:cubicBezTo>
                      <a:pt x="49" y="22"/>
                      <a:pt x="53" y="21"/>
                      <a:pt x="57" y="19"/>
                    </a:cubicBezTo>
                    <a:cubicBezTo>
                      <a:pt x="58" y="19"/>
                      <a:pt x="59" y="18"/>
                      <a:pt x="59" y="17"/>
                    </a:cubicBezTo>
                    <a:cubicBezTo>
                      <a:pt x="61" y="12"/>
                      <a:pt x="63" y="7"/>
                      <a:pt x="64" y="2"/>
                    </a:cubicBezTo>
                    <a:cubicBezTo>
                      <a:pt x="65" y="1"/>
                      <a:pt x="65" y="1"/>
                      <a:pt x="66" y="1"/>
                    </a:cubicBezTo>
                    <a:cubicBezTo>
                      <a:pt x="71" y="1"/>
                      <a:pt x="76" y="1"/>
                      <a:pt x="81" y="0"/>
                    </a:cubicBezTo>
                    <a:cubicBezTo>
                      <a:pt x="82" y="0"/>
                      <a:pt x="83" y="1"/>
                      <a:pt x="83" y="2"/>
                    </a:cubicBezTo>
                    <a:cubicBezTo>
                      <a:pt x="85" y="7"/>
                      <a:pt x="87" y="12"/>
                      <a:pt x="88" y="17"/>
                    </a:cubicBezTo>
                    <a:cubicBezTo>
                      <a:pt x="89" y="18"/>
                      <a:pt x="89" y="18"/>
                      <a:pt x="90" y="19"/>
                    </a:cubicBezTo>
                    <a:cubicBezTo>
                      <a:pt x="94" y="20"/>
                      <a:pt x="98" y="22"/>
                      <a:pt x="102" y="23"/>
                    </a:cubicBezTo>
                    <a:cubicBezTo>
                      <a:pt x="103" y="23"/>
                      <a:pt x="104" y="24"/>
                      <a:pt x="105" y="23"/>
                    </a:cubicBezTo>
                    <a:cubicBezTo>
                      <a:pt x="109" y="21"/>
                      <a:pt x="114" y="19"/>
                      <a:pt x="119" y="16"/>
                    </a:cubicBezTo>
                    <a:cubicBezTo>
                      <a:pt x="120" y="16"/>
                      <a:pt x="120" y="16"/>
                      <a:pt x="121" y="17"/>
                    </a:cubicBezTo>
                    <a:cubicBezTo>
                      <a:pt x="125" y="20"/>
                      <a:pt x="128" y="23"/>
                      <a:pt x="132" y="27"/>
                    </a:cubicBezTo>
                    <a:cubicBezTo>
                      <a:pt x="133" y="28"/>
                      <a:pt x="133" y="28"/>
                      <a:pt x="132" y="29"/>
                    </a:cubicBezTo>
                    <a:cubicBezTo>
                      <a:pt x="130" y="34"/>
                      <a:pt x="128" y="39"/>
                      <a:pt x="126" y="43"/>
                    </a:cubicBezTo>
                    <a:cubicBezTo>
                      <a:pt x="125" y="44"/>
                      <a:pt x="125" y="45"/>
                      <a:pt x="126" y="46"/>
                    </a:cubicBezTo>
                    <a:cubicBezTo>
                      <a:pt x="128" y="50"/>
                      <a:pt x="129" y="54"/>
                      <a:pt x="131" y="58"/>
                    </a:cubicBezTo>
                    <a:cubicBezTo>
                      <a:pt x="131" y="59"/>
                      <a:pt x="132" y="60"/>
                      <a:pt x="133" y="60"/>
                    </a:cubicBezTo>
                    <a:cubicBezTo>
                      <a:pt x="138" y="62"/>
                      <a:pt x="142" y="63"/>
                      <a:pt x="147" y="65"/>
                    </a:cubicBezTo>
                    <a:cubicBezTo>
                      <a:pt x="148" y="65"/>
                      <a:pt x="149" y="66"/>
                      <a:pt x="149" y="67"/>
                    </a:cubicBezTo>
                    <a:cubicBezTo>
                      <a:pt x="149" y="72"/>
                      <a:pt x="149" y="77"/>
                      <a:pt x="149" y="82"/>
                    </a:cubicBezTo>
                    <a:cubicBezTo>
                      <a:pt x="149" y="83"/>
                      <a:pt x="149" y="83"/>
                      <a:pt x="148" y="84"/>
                    </a:cubicBezTo>
                    <a:cubicBezTo>
                      <a:pt x="143" y="85"/>
                      <a:pt x="138" y="87"/>
                      <a:pt x="133" y="89"/>
                    </a:cubicBezTo>
                    <a:cubicBezTo>
                      <a:pt x="132" y="89"/>
                      <a:pt x="131" y="90"/>
                      <a:pt x="131" y="91"/>
                    </a:cubicBezTo>
                    <a:cubicBezTo>
                      <a:pt x="130" y="95"/>
                      <a:pt x="128" y="99"/>
                      <a:pt x="126" y="103"/>
                    </a:cubicBezTo>
                    <a:cubicBezTo>
                      <a:pt x="126" y="104"/>
                      <a:pt x="126" y="105"/>
                      <a:pt x="126" y="105"/>
                    </a:cubicBezTo>
                    <a:cubicBezTo>
                      <a:pt x="129" y="110"/>
                      <a:pt x="131" y="115"/>
                      <a:pt x="133" y="119"/>
                    </a:cubicBezTo>
                    <a:cubicBezTo>
                      <a:pt x="134" y="120"/>
                      <a:pt x="134" y="121"/>
                      <a:pt x="133" y="122"/>
                    </a:cubicBezTo>
                    <a:cubicBezTo>
                      <a:pt x="130" y="125"/>
                      <a:pt x="126" y="129"/>
                      <a:pt x="123" y="133"/>
                    </a:cubicBezTo>
                    <a:cubicBezTo>
                      <a:pt x="122" y="133"/>
                      <a:pt x="121" y="133"/>
                      <a:pt x="120" y="133"/>
                    </a:cubicBezTo>
                    <a:cubicBezTo>
                      <a:pt x="116" y="131"/>
                      <a:pt x="111" y="129"/>
                      <a:pt x="106" y="126"/>
                    </a:cubicBezTo>
                    <a:cubicBezTo>
                      <a:pt x="105" y="126"/>
                      <a:pt x="104" y="126"/>
                      <a:pt x="103" y="127"/>
                    </a:cubicBezTo>
                    <a:cubicBezTo>
                      <a:pt x="99" y="128"/>
                      <a:pt x="95" y="130"/>
                      <a:pt x="92" y="131"/>
                    </a:cubicBezTo>
                    <a:cubicBezTo>
                      <a:pt x="91" y="132"/>
                      <a:pt x="90" y="132"/>
                      <a:pt x="90" y="133"/>
                    </a:cubicBezTo>
                    <a:cubicBezTo>
                      <a:pt x="88" y="139"/>
                      <a:pt x="86" y="144"/>
                      <a:pt x="84" y="15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5F5F5F"/>
                  </a:solidFill>
                  <a:effectLst/>
                  <a:uLnTx/>
                  <a:uFillTx/>
                  <a:latin typeface="等线"/>
                  <a:ea typeface="+mn-ea"/>
                  <a:cs typeface="+mn-cs"/>
                </a:endParaRPr>
              </a:p>
            </p:txBody>
          </p:sp>
        </p:grpSp>
      </p:grpSp>
      <p:grpSp>
        <p:nvGrpSpPr>
          <p:cNvPr id="151" name="Group 7">
            <a:extLst>
              <a:ext uri="{FF2B5EF4-FFF2-40B4-BE49-F238E27FC236}">
                <a16:creationId xmlns:a16="http://schemas.microsoft.com/office/drawing/2014/main" id="{48A13F65-B226-7A9C-F2E9-88E3DA90EF13}"/>
              </a:ext>
            </a:extLst>
          </p:cNvPr>
          <p:cNvGrpSpPr/>
          <p:nvPr/>
        </p:nvGrpSpPr>
        <p:grpSpPr bwMode="gray">
          <a:xfrm>
            <a:off x="2350114" y="3825679"/>
            <a:ext cx="215906" cy="187382"/>
            <a:chOff x="12188825" y="1438775"/>
            <a:chExt cx="984913" cy="1290348"/>
          </a:xfrm>
          <a:solidFill>
            <a:schemeClr val="accent4">
              <a:lumMod val="75000"/>
            </a:schemeClr>
          </a:solidFill>
        </p:grpSpPr>
        <p:sp>
          <p:nvSpPr>
            <p:cNvPr id="153" name="Rectangle 4">
              <a:extLst>
                <a:ext uri="{FF2B5EF4-FFF2-40B4-BE49-F238E27FC236}">
                  <a16:creationId xmlns:a16="http://schemas.microsoft.com/office/drawing/2014/main" id="{7200B19C-83D8-20F4-FE91-D890E85B2C15}"/>
                </a:ext>
              </a:extLst>
            </p:cNvPr>
            <p:cNvSpPr/>
            <p:nvPr/>
          </p:nvSpPr>
          <p:spPr bwMode="gray">
            <a:xfrm>
              <a:off x="12405309" y="2206362"/>
              <a:ext cx="551632" cy="410486"/>
            </a:xfrm>
            <a:prstGeom prst="rect">
              <a:avLst/>
            </a:prstGeom>
            <a:grp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FFFF"/>
                </a:solidFill>
                <a:effectLst/>
                <a:uLnTx/>
                <a:uFillTx/>
                <a:latin typeface="等线"/>
                <a:ea typeface="+mn-ea"/>
                <a:cs typeface="+mn-cs"/>
              </a:endParaRPr>
            </a:p>
          </p:txBody>
        </p:sp>
        <p:sp>
          <p:nvSpPr>
            <p:cNvPr id="154" name="object 55">
              <a:extLst>
                <a:ext uri="{FF2B5EF4-FFF2-40B4-BE49-F238E27FC236}">
                  <a16:creationId xmlns:a16="http://schemas.microsoft.com/office/drawing/2014/main" id="{67FF9B3C-BEF7-11C3-58AD-F35A568BC341}"/>
                </a:ext>
              </a:extLst>
            </p:cNvPr>
            <p:cNvSpPr/>
            <p:nvPr/>
          </p:nvSpPr>
          <p:spPr bwMode="gray">
            <a:xfrm>
              <a:off x="12505351" y="1438775"/>
              <a:ext cx="349907" cy="499432"/>
            </a:xfrm>
            <a:custGeom>
              <a:avLst/>
              <a:gdLst/>
              <a:ahLst/>
              <a:cxnLst/>
              <a:rect l="l" t="t" r="r" b="b"/>
              <a:pathLst>
                <a:path w="384898" h="566023">
                  <a:moveTo>
                    <a:pt x="48354" y="438622"/>
                  </a:moveTo>
                  <a:lnTo>
                    <a:pt x="54917" y="461212"/>
                  </a:lnTo>
                  <a:lnTo>
                    <a:pt x="63016" y="480964"/>
                  </a:lnTo>
                  <a:lnTo>
                    <a:pt x="72393" y="498069"/>
                  </a:lnTo>
                  <a:lnTo>
                    <a:pt x="82788" y="512716"/>
                  </a:lnTo>
                  <a:lnTo>
                    <a:pt x="93944" y="525096"/>
                  </a:lnTo>
                  <a:lnTo>
                    <a:pt x="105602" y="535399"/>
                  </a:lnTo>
                  <a:lnTo>
                    <a:pt x="117503" y="543814"/>
                  </a:lnTo>
                  <a:lnTo>
                    <a:pt x="129388" y="550533"/>
                  </a:lnTo>
                  <a:lnTo>
                    <a:pt x="140999" y="555745"/>
                  </a:lnTo>
                  <a:lnTo>
                    <a:pt x="152076" y="559640"/>
                  </a:lnTo>
                  <a:lnTo>
                    <a:pt x="162363" y="562409"/>
                  </a:lnTo>
                  <a:lnTo>
                    <a:pt x="179525" y="565328"/>
                  </a:lnTo>
                  <a:lnTo>
                    <a:pt x="190418" y="566023"/>
                  </a:lnTo>
                  <a:lnTo>
                    <a:pt x="197836" y="565993"/>
                  </a:lnTo>
                  <a:lnTo>
                    <a:pt x="210190" y="564977"/>
                  </a:lnTo>
                  <a:lnTo>
                    <a:pt x="228273" y="561465"/>
                  </a:lnTo>
                  <a:lnTo>
                    <a:pt x="238833" y="558308"/>
                  </a:lnTo>
                  <a:lnTo>
                    <a:pt x="250067" y="553970"/>
                  </a:lnTo>
                  <a:lnTo>
                    <a:pt x="261725" y="548263"/>
                  </a:lnTo>
                  <a:lnTo>
                    <a:pt x="273554" y="541002"/>
                  </a:lnTo>
                  <a:lnTo>
                    <a:pt x="285301" y="532001"/>
                  </a:lnTo>
                  <a:lnTo>
                    <a:pt x="296715" y="521074"/>
                  </a:lnTo>
                  <a:lnTo>
                    <a:pt x="307543" y="508036"/>
                  </a:lnTo>
                  <a:lnTo>
                    <a:pt x="317532" y="492699"/>
                  </a:lnTo>
                  <a:lnTo>
                    <a:pt x="326431" y="474878"/>
                  </a:lnTo>
                  <a:lnTo>
                    <a:pt x="333987" y="454387"/>
                  </a:lnTo>
                  <a:lnTo>
                    <a:pt x="339947" y="431039"/>
                  </a:lnTo>
                  <a:lnTo>
                    <a:pt x="343509" y="409308"/>
                  </a:lnTo>
                  <a:lnTo>
                    <a:pt x="343966" y="408558"/>
                  </a:lnTo>
                  <a:lnTo>
                    <a:pt x="343966" y="380263"/>
                  </a:lnTo>
                  <a:lnTo>
                    <a:pt x="384898" y="345109"/>
                  </a:lnTo>
                  <a:lnTo>
                    <a:pt x="384898" y="192074"/>
                  </a:lnTo>
                  <a:lnTo>
                    <a:pt x="384104" y="179332"/>
                  </a:lnTo>
                  <a:lnTo>
                    <a:pt x="382016" y="166620"/>
                  </a:lnTo>
                  <a:lnTo>
                    <a:pt x="378689" y="154025"/>
                  </a:lnTo>
                  <a:lnTo>
                    <a:pt x="374177" y="141633"/>
                  </a:lnTo>
                  <a:lnTo>
                    <a:pt x="368532" y="129530"/>
                  </a:lnTo>
                  <a:lnTo>
                    <a:pt x="361810" y="117802"/>
                  </a:lnTo>
                  <a:lnTo>
                    <a:pt x="354063" y="106535"/>
                  </a:lnTo>
                  <a:lnTo>
                    <a:pt x="345346" y="95814"/>
                  </a:lnTo>
                  <a:lnTo>
                    <a:pt x="335712" y="85727"/>
                  </a:lnTo>
                  <a:lnTo>
                    <a:pt x="325215" y="76359"/>
                  </a:lnTo>
                  <a:lnTo>
                    <a:pt x="313908" y="67796"/>
                  </a:lnTo>
                  <a:lnTo>
                    <a:pt x="301847" y="60123"/>
                  </a:lnTo>
                  <a:lnTo>
                    <a:pt x="289083" y="53428"/>
                  </a:lnTo>
                  <a:lnTo>
                    <a:pt x="275671" y="47796"/>
                  </a:lnTo>
                  <a:lnTo>
                    <a:pt x="261666" y="43313"/>
                  </a:lnTo>
                  <a:lnTo>
                    <a:pt x="247119" y="40065"/>
                  </a:lnTo>
                  <a:lnTo>
                    <a:pt x="232086" y="38139"/>
                  </a:lnTo>
                  <a:lnTo>
                    <a:pt x="218859" y="37604"/>
                  </a:lnTo>
                  <a:lnTo>
                    <a:pt x="209397" y="37604"/>
                  </a:lnTo>
                  <a:lnTo>
                    <a:pt x="205511" y="33566"/>
                  </a:lnTo>
                  <a:lnTo>
                    <a:pt x="205828" y="24866"/>
                  </a:lnTo>
                  <a:lnTo>
                    <a:pt x="205828" y="0"/>
                  </a:lnTo>
                  <a:lnTo>
                    <a:pt x="176307" y="2616"/>
                  </a:lnTo>
                  <a:lnTo>
                    <a:pt x="149753" y="7378"/>
                  </a:lnTo>
                  <a:lnTo>
                    <a:pt x="126008" y="14040"/>
                  </a:lnTo>
                  <a:lnTo>
                    <a:pt x="104916" y="22355"/>
                  </a:lnTo>
                  <a:lnTo>
                    <a:pt x="86319" y="32077"/>
                  </a:lnTo>
                  <a:lnTo>
                    <a:pt x="70061" y="42958"/>
                  </a:lnTo>
                  <a:lnTo>
                    <a:pt x="55984" y="54752"/>
                  </a:lnTo>
                  <a:lnTo>
                    <a:pt x="43932" y="67213"/>
                  </a:lnTo>
                  <a:lnTo>
                    <a:pt x="33746" y="80095"/>
                  </a:lnTo>
                  <a:lnTo>
                    <a:pt x="25271" y="93149"/>
                  </a:lnTo>
                  <a:lnTo>
                    <a:pt x="18348" y="106131"/>
                  </a:lnTo>
                  <a:lnTo>
                    <a:pt x="12821" y="118793"/>
                  </a:lnTo>
                  <a:lnTo>
                    <a:pt x="8533" y="130889"/>
                  </a:lnTo>
                  <a:lnTo>
                    <a:pt x="3044" y="152395"/>
                  </a:lnTo>
                  <a:lnTo>
                    <a:pt x="624" y="168678"/>
                  </a:lnTo>
                  <a:lnTo>
                    <a:pt x="0" y="342823"/>
                  </a:lnTo>
                  <a:lnTo>
                    <a:pt x="43586" y="380263"/>
                  </a:lnTo>
                  <a:lnTo>
                    <a:pt x="43586" y="413003"/>
                  </a:lnTo>
                  <a:lnTo>
                    <a:pt x="48354" y="438622"/>
                  </a:lnTo>
                  <a:close/>
                </a:path>
              </a:pathLst>
            </a:custGeom>
            <a:grpFill/>
          </p:spPr>
          <p:txBody>
            <a:bodyPr wrap="square" lIns="0" tIns="45720" rIns="0" bIns="4572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dirty="0">
                <a:ln>
                  <a:noFill/>
                </a:ln>
                <a:solidFill>
                  <a:srgbClr val="5F5F5F"/>
                </a:solidFill>
                <a:effectLst/>
                <a:uLnTx/>
                <a:uFillTx/>
                <a:latin typeface="等线"/>
                <a:ea typeface="+mn-ea"/>
                <a:cs typeface="+mn-cs"/>
              </a:endParaRPr>
            </a:p>
          </p:txBody>
        </p:sp>
        <p:sp>
          <p:nvSpPr>
            <p:cNvPr id="155" name="object 56">
              <a:extLst>
                <a:ext uri="{FF2B5EF4-FFF2-40B4-BE49-F238E27FC236}">
                  <a16:creationId xmlns:a16="http://schemas.microsoft.com/office/drawing/2014/main" id="{ABCA7198-EA84-56FE-FD33-2C122027773A}"/>
                </a:ext>
              </a:extLst>
            </p:cNvPr>
            <p:cNvSpPr/>
            <p:nvPr/>
          </p:nvSpPr>
          <p:spPr bwMode="gray">
            <a:xfrm>
              <a:off x="12567704" y="2677314"/>
              <a:ext cx="225275" cy="51805"/>
            </a:xfrm>
            <a:custGeom>
              <a:avLst/>
              <a:gdLst/>
              <a:ahLst/>
              <a:cxnLst/>
              <a:rect l="l" t="t" r="r" b="b"/>
              <a:pathLst>
                <a:path w="247802" h="58712">
                  <a:moveTo>
                    <a:pt x="228206" y="0"/>
                  </a:moveTo>
                  <a:lnTo>
                    <a:pt x="19570" y="0"/>
                  </a:lnTo>
                  <a:lnTo>
                    <a:pt x="0" y="58712"/>
                  </a:lnTo>
                  <a:lnTo>
                    <a:pt x="247802" y="58712"/>
                  </a:lnTo>
                  <a:lnTo>
                    <a:pt x="228206" y="0"/>
                  </a:lnTo>
                  <a:close/>
                </a:path>
              </a:pathLst>
            </a:custGeom>
            <a:grpFill/>
          </p:spPr>
          <p:txBody>
            <a:bodyPr wrap="square" lIns="0" tIns="45720" rIns="0" bIns="4572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dirty="0">
                <a:ln>
                  <a:noFill/>
                </a:ln>
                <a:solidFill>
                  <a:srgbClr val="5F5F5F"/>
                </a:solidFill>
                <a:effectLst/>
                <a:uLnTx/>
                <a:uFillTx/>
                <a:latin typeface="等线"/>
                <a:ea typeface="+mn-ea"/>
                <a:cs typeface="+mn-cs"/>
              </a:endParaRPr>
            </a:p>
          </p:txBody>
        </p:sp>
        <p:sp>
          <p:nvSpPr>
            <p:cNvPr id="156" name="object 57">
              <a:extLst>
                <a:ext uri="{FF2B5EF4-FFF2-40B4-BE49-F238E27FC236}">
                  <a16:creationId xmlns:a16="http://schemas.microsoft.com/office/drawing/2014/main" id="{022E2D5D-5568-3D69-0DCA-F04B010D04AB}"/>
                </a:ext>
              </a:extLst>
            </p:cNvPr>
            <p:cNvSpPr/>
            <p:nvPr/>
          </p:nvSpPr>
          <p:spPr bwMode="gray">
            <a:xfrm>
              <a:off x="12188825" y="1961632"/>
              <a:ext cx="984913" cy="767491"/>
            </a:xfrm>
            <a:custGeom>
              <a:avLst/>
              <a:gdLst/>
              <a:ahLst/>
              <a:cxnLst/>
              <a:rect l="l" t="t" r="r" b="b"/>
              <a:pathLst>
                <a:path w="1083404" h="869823">
                  <a:moveTo>
                    <a:pt x="1077963" y="716356"/>
                  </a:moveTo>
                  <a:lnTo>
                    <a:pt x="1029411" y="195160"/>
                  </a:lnTo>
                  <a:lnTo>
                    <a:pt x="1028157" y="181086"/>
                  </a:lnTo>
                  <a:lnTo>
                    <a:pt x="1024545" y="167845"/>
                  </a:lnTo>
                  <a:lnTo>
                    <a:pt x="1018795" y="155642"/>
                  </a:lnTo>
                  <a:lnTo>
                    <a:pt x="1011127" y="144684"/>
                  </a:lnTo>
                  <a:lnTo>
                    <a:pt x="1001763" y="135175"/>
                  </a:lnTo>
                  <a:lnTo>
                    <a:pt x="990923" y="127320"/>
                  </a:lnTo>
                  <a:lnTo>
                    <a:pt x="978829" y="121325"/>
                  </a:lnTo>
                  <a:lnTo>
                    <a:pt x="973772" y="119519"/>
                  </a:lnTo>
                  <a:lnTo>
                    <a:pt x="699681" y="0"/>
                  </a:lnTo>
                  <a:lnTo>
                    <a:pt x="540359" y="136347"/>
                  </a:lnTo>
                  <a:lnTo>
                    <a:pt x="377342" y="1828"/>
                  </a:lnTo>
                  <a:lnTo>
                    <a:pt x="95757" y="124371"/>
                  </a:lnTo>
                  <a:lnTo>
                    <a:pt x="74801" y="139776"/>
                  </a:lnTo>
                  <a:lnTo>
                    <a:pt x="59861" y="161046"/>
                  </a:lnTo>
                  <a:lnTo>
                    <a:pt x="2933" y="716356"/>
                  </a:lnTo>
                  <a:lnTo>
                    <a:pt x="1549" y="729724"/>
                  </a:lnTo>
                  <a:lnTo>
                    <a:pt x="201" y="741797"/>
                  </a:lnTo>
                  <a:lnTo>
                    <a:pt x="0" y="743369"/>
                  </a:lnTo>
                  <a:lnTo>
                    <a:pt x="122" y="758584"/>
                  </a:lnTo>
                  <a:lnTo>
                    <a:pt x="3241" y="774638"/>
                  </a:lnTo>
                  <a:lnTo>
                    <a:pt x="7948" y="789799"/>
                  </a:lnTo>
                  <a:lnTo>
                    <a:pt x="12831" y="802334"/>
                  </a:lnTo>
                  <a:lnTo>
                    <a:pt x="16480" y="810510"/>
                  </a:lnTo>
                  <a:lnTo>
                    <a:pt x="17564" y="812749"/>
                  </a:lnTo>
                  <a:lnTo>
                    <a:pt x="42671" y="869823"/>
                  </a:lnTo>
                  <a:lnTo>
                    <a:pt x="43764" y="869823"/>
                  </a:lnTo>
                  <a:lnTo>
                    <a:pt x="165087" y="748499"/>
                  </a:lnTo>
                  <a:lnTo>
                    <a:pt x="165087" y="216408"/>
                  </a:lnTo>
                  <a:lnTo>
                    <a:pt x="916279" y="216408"/>
                  </a:lnTo>
                  <a:lnTo>
                    <a:pt x="916279" y="748499"/>
                  </a:lnTo>
                  <a:lnTo>
                    <a:pt x="1037310" y="869556"/>
                  </a:lnTo>
                  <a:lnTo>
                    <a:pt x="1061491" y="822655"/>
                  </a:lnTo>
                  <a:lnTo>
                    <a:pt x="1071156" y="806521"/>
                  </a:lnTo>
                  <a:lnTo>
                    <a:pt x="1077734" y="794499"/>
                  </a:lnTo>
                  <a:lnTo>
                    <a:pt x="1081670" y="784868"/>
                  </a:lnTo>
                  <a:lnTo>
                    <a:pt x="1083404" y="775909"/>
                  </a:lnTo>
                  <a:lnTo>
                    <a:pt x="1083381" y="765900"/>
                  </a:lnTo>
                  <a:lnTo>
                    <a:pt x="1082043" y="753124"/>
                  </a:lnTo>
                  <a:lnTo>
                    <a:pt x="1081163" y="746264"/>
                  </a:lnTo>
                  <a:lnTo>
                    <a:pt x="1079794" y="734354"/>
                  </a:lnTo>
                  <a:lnTo>
                    <a:pt x="1078476" y="721376"/>
                  </a:lnTo>
                  <a:lnTo>
                    <a:pt x="1077963" y="716356"/>
                  </a:lnTo>
                  <a:close/>
                </a:path>
              </a:pathLst>
            </a:custGeom>
            <a:grpFill/>
          </p:spPr>
          <p:txBody>
            <a:bodyPr wrap="square" lIns="0" tIns="45720" rIns="0" bIns="4572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dirty="0">
                <a:ln>
                  <a:noFill/>
                </a:ln>
                <a:solidFill>
                  <a:srgbClr val="5F5F5F"/>
                </a:solidFill>
                <a:effectLst/>
                <a:uLnTx/>
                <a:uFillTx/>
                <a:latin typeface="等线"/>
                <a:ea typeface="+mn-ea"/>
                <a:cs typeface="+mn-cs"/>
              </a:endParaRPr>
            </a:p>
          </p:txBody>
        </p:sp>
        <p:grpSp>
          <p:nvGrpSpPr>
            <p:cNvPr id="157" name="Group 6">
              <a:extLst>
                <a:ext uri="{FF2B5EF4-FFF2-40B4-BE49-F238E27FC236}">
                  <a16:creationId xmlns:a16="http://schemas.microsoft.com/office/drawing/2014/main" id="{27A359BE-26A6-81A5-4783-76A8BB078EC1}"/>
                </a:ext>
              </a:extLst>
            </p:cNvPr>
            <p:cNvGrpSpPr/>
            <p:nvPr/>
          </p:nvGrpSpPr>
          <p:grpSpPr bwMode="gray">
            <a:xfrm>
              <a:off x="12521568" y="2258509"/>
              <a:ext cx="319112" cy="306192"/>
              <a:chOff x="12073367" y="3412164"/>
              <a:chExt cx="1333226" cy="1279246"/>
            </a:xfrm>
            <a:grpFill/>
          </p:grpSpPr>
          <p:sp>
            <p:nvSpPr>
              <p:cNvPr id="159" name="Freeform 322">
                <a:extLst>
                  <a:ext uri="{FF2B5EF4-FFF2-40B4-BE49-F238E27FC236}">
                    <a16:creationId xmlns:a16="http://schemas.microsoft.com/office/drawing/2014/main" id="{7DFF22F1-C616-CA05-2E25-EBE060B75AAA}"/>
                  </a:ext>
                </a:extLst>
              </p:cNvPr>
              <p:cNvSpPr>
                <a:spLocks/>
              </p:cNvSpPr>
              <p:nvPr/>
            </p:nvSpPr>
            <p:spPr bwMode="gray">
              <a:xfrm>
                <a:off x="12726375" y="4031210"/>
                <a:ext cx="680218" cy="660200"/>
              </a:xfrm>
              <a:custGeom>
                <a:avLst/>
                <a:gdLst/>
                <a:ahLst/>
                <a:cxnLst>
                  <a:cxn ang="0">
                    <a:pos x="68" y="150"/>
                  </a:cxn>
                  <a:cxn ang="0">
                    <a:pos x="61" y="134"/>
                  </a:cxn>
                  <a:cxn ang="0">
                    <a:pos x="47" y="127"/>
                  </a:cxn>
                  <a:cxn ang="0">
                    <a:pos x="30" y="134"/>
                  </a:cxn>
                  <a:cxn ang="0">
                    <a:pos x="17" y="123"/>
                  </a:cxn>
                  <a:cxn ang="0">
                    <a:pos x="23" y="107"/>
                  </a:cxn>
                  <a:cxn ang="0">
                    <a:pos x="18" y="92"/>
                  </a:cxn>
                  <a:cxn ang="0">
                    <a:pos x="2" y="85"/>
                  </a:cxn>
                  <a:cxn ang="0">
                    <a:pos x="0" y="69"/>
                  </a:cxn>
                  <a:cxn ang="0">
                    <a:pos x="16" y="61"/>
                  </a:cxn>
                  <a:cxn ang="0">
                    <a:pos x="22" y="48"/>
                  </a:cxn>
                  <a:cxn ang="0">
                    <a:pos x="16" y="31"/>
                  </a:cxn>
                  <a:cxn ang="0">
                    <a:pos x="26" y="18"/>
                  </a:cxn>
                  <a:cxn ang="0">
                    <a:pos x="43" y="24"/>
                  </a:cxn>
                  <a:cxn ang="0">
                    <a:pos x="57" y="19"/>
                  </a:cxn>
                  <a:cxn ang="0">
                    <a:pos x="64" y="2"/>
                  </a:cxn>
                  <a:cxn ang="0">
                    <a:pos x="81" y="0"/>
                  </a:cxn>
                  <a:cxn ang="0">
                    <a:pos x="88" y="17"/>
                  </a:cxn>
                  <a:cxn ang="0">
                    <a:pos x="102" y="23"/>
                  </a:cxn>
                  <a:cxn ang="0">
                    <a:pos x="119" y="16"/>
                  </a:cxn>
                  <a:cxn ang="0">
                    <a:pos x="132" y="27"/>
                  </a:cxn>
                  <a:cxn ang="0">
                    <a:pos x="126" y="43"/>
                  </a:cxn>
                  <a:cxn ang="0">
                    <a:pos x="131" y="58"/>
                  </a:cxn>
                  <a:cxn ang="0">
                    <a:pos x="147" y="65"/>
                  </a:cxn>
                  <a:cxn ang="0">
                    <a:pos x="149" y="82"/>
                  </a:cxn>
                  <a:cxn ang="0">
                    <a:pos x="133" y="89"/>
                  </a:cxn>
                  <a:cxn ang="0">
                    <a:pos x="126" y="103"/>
                  </a:cxn>
                  <a:cxn ang="0">
                    <a:pos x="133" y="119"/>
                  </a:cxn>
                  <a:cxn ang="0">
                    <a:pos x="123" y="133"/>
                  </a:cxn>
                  <a:cxn ang="0">
                    <a:pos x="106" y="126"/>
                  </a:cxn>
                  <a:cxn ang="0">
                    <a:pos x="92" y="131"/>
                  </a:cxn>
                  <a:cxn ang="0">
                    <a:pos x="84" y="150"/>
                  </a:cxn>
                </a:cxnLst>
                <a:rect l="0" t="0" r="r" b="b"/>
                <a:pathLst>
                  <a:path w="149" h="150">
                    <a:moveTo>
                      <a:pt x="84" y="150"/>
                    </a:moveTo>
                    <a:cubicBezTo>
                      <a:pt x="79" y="150"/>
                      <a:pt x="73" y="150"/>
                      <a:pt x="68" y="150"/>
                    </a:cubicBezTo>
                    <a:cubicBezTo>
                      <a:pt x="67" y="150"/>
                      <a:pt x="66" y="149"/>
                      <a:pt x="66" y="148"/>
                    </a:cubicBezTo>
                    <a:cubicBezTo>
                      <a:pt x="64" y="143"/>
                      <a:pt x="62" y="139"/>
                      <a:pt x="61" y="134"/>
                    </a:cubicBezTo>
                    <a:cubicBezTo>
                      <a:pt x="60" y="133"/>
                      <a:pt x="60" y="132"/>
                      <a:pt x="59" y="132"/>
                    </a:cubicBezTo>
                    <a:cubicBezTo>
                      <a:pt x="55" y="130"/>
                      <a:pt x="51" y="129"/>
                      <a:pt x="47" y="127"/>
                    </a:cubicBezTo>
                    <a:cubicBezTo>
                      <a:pt x="46" y="127"/>
                      <a:pt x="45" y="127"/>
                      <a:pt x="44" y="127"/>
                    </a:cubicBezTo>
                    <a:cubicBezTo>
                      <a:pt x="40" y="129"/>
                      <a:pt x="35" y="132"/>
                      <a:pt x="30" y="134"/>
                    </a:cubicBezTo>
                    <a:cubicBezTo>
                      <a:pt x="29" y="134"/>
                      <a:pt x="28" y="135"/>
                      <a:pt x="28" y="134"/>
                    </a:cubicBezTo>
                    <a:cubicBezTo>
                      <a:pt x="24" y="130"/>
                      <a:pt x="20" y="127"/>
                      <a:pt x="17" y="123"/>
                    </a:cubicBezTo>
                    <a:cubicBezTo>
                      <a:pt x="17" y="123"/>
                      <a:pt x="16" y="122"/>
                      <a:pt x="17" y="121"/>
                    </a:cubicBezTo>
                    <a:cubicBezTo>
                      <a:pt x="19" y="116"/>
                      <a:pt x="21" y="111"/>
                      <a:pt x="23" y="107"/>
                    </a:cubicBezTo>
                    <a:cubicBezTo>
                      <a:pt x="24" y="106"/>
                      <a:pt x="23" y="105"/>
                      <a:pt x="23" y="104"/>
                    </a:cubicBezTo>
                    <a:cubicBezTo>
                      <a:pt x="22" y="100"/>
                      <a:pt x="20" y="96"/>
                      <a:pt x="18" y="92"/>
                    </a:cubicBezTo>
                    <a:cubicBezTo>
                      <a:pt x="18" y="91"/>
                      <a:pt x="17" y="91"/>
                      <a:pt x="16" y="90"/>
                    </a:cubicBezTo>
                    <a:cubicBezTo>
                      <a:pt x="11" y="89"/>
                      <a:pt x="6" y="87"/>
                      <a:pt x="2" y="85"/>
                    </a:cubicBezTo>
                    <a:cubicBezTo>
                      <a:pt x="1" y="85"/>
                      <a:pt x="0" y="84"/>
                      <a:pt x="0" y="84"/>
                    </a:cubicBezTo>
                    <a:cubicBezTo>
                      <a:pt x="0" y="79"/>
                      <a:pt x="0" y="74"/>
                      <a:pt x="0" y="69"/>
                    </a:cubicBezTo>
                    <a:cubicBezTo>
                      <a:pt x="0" y="67"/>
                      <a:pt x="0" y="67"/>
                      <a:pt x="1" y="67"/>
                    </a:cubicBezTo>
                    <a:cubicBezTo>
                      <a:pt x="6" y="65"/>
                      <a:pt x="11" y="63"/>
                      <a:pt x="16" y="61"/>
                    </a:cubicBezTo>
                    <a:cubicBezTo>
                      <a:pt x="17" y="61"/>
                      <a:pt x="17" y="60"/>
                      <a:pt x="18" y="59"/>
                    </a:cubicBezTo>
                    <a:cubicBezTo>
                      <a:pt x="19" y="55"/>
                      <a:pt x="21" y="52"/>
                      <a:pt x="22" y="48"/>
                    </a:cubicBezTo>
                    <a:cubicBezTo>
                      <a:pt x="23" y="47"/>
                      <a:pt x="23" y="46"/>
                      <a:pt x="22" y="44"/>
                    </a:cubicBezTo>
                    <a:cubicBezTo>
                      <a:pt x="20" y="40"/>
                      <a:pt x="18" y="35"/>
                      <a:pt x="16" y="31"/>
                    </a:cubicBezTo>
                    <a:cubicBezTo>
                      <a:pt x="15" y="30"/>
                      <a:pt x="15" y="29"/>
                      <a:pt x="16" y="28"/>
                    </a:cubicBezTo>
                    <a:cubicBezTo>
                      <a:pt x="19" y="25"/>
                      <a:pt x="23" y="21"/>
                      <a:pt x="26" y="18"/>
                    </a:cubicBezTo>
                    <a:cubicBezTo>
                      <a:pt x="27" y="17"/>
                      <a:pt x="28" y="17"/>
                      <a:pt x="29" y="17"/>
                    </a:cubicBezTo>
                    <a:cubicBezTo>
                      <a:pt x="34" y="20"/>
                      <a:pt x="38" y="22"/>
                      <a:pt x="43" y="24"/>
                    </a:cubicBezTo>
                    <a:cubicBezTo>
                      <a:pt x="44" y="24"/>
                      <a:pt x="45" y="24"/>
                      <a:pt x="46" y="24"/>
                    </a:cubicBezTo>
                    <a:cubicBezTo>
                      <a:pt x="49" y="22"/>
                      <a:pt x="53" y="21"/>
                      <a:pt x="57" y="19"/>
                    </a:cubicBezTo>
                    <a:cubicBezTo>
                      <a:pt x="58" y="19"/>
                      <a:pt x="59" y="18"/>
                      <a:pt x="59" y="17"/>
                    </a:cubicBezTo>
                    <a:cubicBezTo>
                      <a:pt x="61" y="12"/>
                      <a:pt x="63" y="7"/>
                      <a:pt x="64" y="2"/>
                    </a:cubicBezTo>
                    <a:cubicBezTo>
                      <a:pt x="65" y="1"/>
                      <a:pt x="65" y="1"/>
                      <a:pt x="66" y="1"/>
                    </a:cubicBezTo>
                    <a:cubicBezTo>
                      <a:pt x="71" y="1"/>
                      <a:pt x="76" y="1"/>
                      <a:pt x="81" y="0"/>
                    </a:cubicBezTo>
                    <a:cubicBezTo>
                      <a:pt x="82" y="0"/>
                      <a:pt x="83" y="1"/>
                      <a:pt x="83" y="2"/>
                    </a:cubicBezTo>
                    <a:cubicBezTo>
                      <a:pt x="85" y="7"/>
                      <a:pt x="87" y="12"/>
                      <a:pt x="88" y="17"/>
                    </a:cubicBezTo>
                    <a:cubicBezTo>
                      <a:pt x="89" y="18"/>
                      <a:pt x="89" y="18"/>
                      <a:pt x="90" y="19"/>
                    </a:cubicBezTo>
                    <a:cubicBezTo>
                      <a:pt x="94" y="20"/>
                      <a:pt x="98" y="22"/>
                      <a:pt x="102" y="23"/>
                    </a:cubicBezTo>
                    <a:cubicBezTo>
                      <a:pt x="103" y="23"/>
                      <a:pt x="104" y="24"/>
                      <a:pt x="105" y="23"/>
                    </a:cubicBezTo>
                    <a:cubicBezTo>
                      <a:pt x="109" y="21"/>
                      <a:pt x="114" y="19"/>
                      <a:pt x="119" y="16"/>
                    </a:cubicBezTo>
                    <a:cubicBezTo>
                      <a:pt x="120" y="16"/>
                      <a:pt x="120" y="16"/>
                      <a:pt x="121" y="17"/>
                    </a:cubicBezTo>
                    <a:cubicBezTo>
                      <a:pt x="125" y="20"/>
                      <a:pt x="128" y="23"/>
                      <a:pt x="132" y="27"/>
                    </a:cubicBezTo>
                    <a:cubicBezTo>
                      <a:pt x="133" y="28"/>
                      <a:pt x="133" y="28"/>
                      <a:pt x="132" y="29"/>
                    </a:cubicBezTo>
                    <a:cubicBezTo>
                      <a:pt x="130" y="34"/>
                      <a:pt x="128" y="39"/>
                      <a:pt x="126" y="43"/>
                    </a:cubicBezTo>
                    <a:cubicBezTo>
                      <a:pt x="125" y="44"/>
                      <a:pt x="125" y="45"/>
                      <a:pt x="126" y="46"/>
                    </a:cubicBezTo>
                    <a:cubicBezTo>
                      <a:pt x="128" y="50"/>
                      <a:pt x="129" y="54"/>
                      <a:pt x="131" y="58"/>
                    </a:cubicBezTo>
                    <a:cubicBezTo>
                      <a:pt x="131" y="59"/>
                      <a:pt x="132" y="60"/>
                      <a:pt x="133" y="60"/>
                    </a:cubicBezTo>
                    <a:cubicBezTo>
                      <a:pt x="138" y="62"/>
                      <a:pt x="142" y="63"/>
                      <a:pt x="147" y="65"/>
                    </a:cubicBezTo>
                    <a:cubicBezTo>
                      <a:pt x="148" y="65"/>
                      <a:pt x="149" y="66"/>
                      <a:pt x="149" y="67"/>
                    </a:cubicBezTo>
                    <a:cubicBezTo>
                      <a:pt x="149" y="72"/>
                      <a:pt x="149" y="77"/>
                      <a:pt x="149" y="82"/>
                    </a:cubicBezTo>
                    <a:cubicBezTo>
                      <a:pt x="149" y="83"/>
                      <a:pt x="149" y="83"/>
                      <a:pt x="148" y="84"/>
                    </a:cubicBezTo>
                    <a:cubicBezTo>
                      <a:pt x="143" y="85"/>
                      <a:pt x="138" y="87"/>
                      <a:pt x="133" y="89"/>
                    </a:cubicBezTo>
                    <a:cubicBezTo>
                      <a:pt x="132" y="89"/>
                      <a:pt x="131" y="90"/>
                      <a:pt x="131" y="91"/>
                    </a:cubicBezTo>
                    <a:cubicBezTo>
                      <a:pt x="130" y="95"/>
                      <a:pt x="128" y="99"/>
                      <a:pt x="126" y="103"/>
                    </a:cubicBezTo>
                    <a:cubicBezTo>
                      <a:pt x="126" y="104"/>
                      <a:pt x="126" y="105"/>
                      <a:pt x="126" y="105"/>
                    </a:cubicBezTo>
                    <a:cubicBezTo>
                      <a:pt x="129" y="110"/>
                      <a:pt x="131" y="115"/>
                      <a:pt x="133" y="119"/>
                    </a:cubicBezTo>
                    <a:cubicBezTo>
                      <a:pt x="134" y="120"/>
                      <a:pt x="134" y="121"/>
                      <a:pt x="133" y="122"/>
                    </a:cubicBezTo>
                    <a:cubicBezTo>
                      <a:pt x="130" y="125"/>
                      <a:pt x="126" y="129"/>
                      <a:pt x="123" y="133"/>
                    </a:cubicBezTo>
                    <a:cubicBezTo>
                      <a:pt x="122" y="133"/>
                      <a:pt x="121" y="133"/>
                      <a:pt x="120" y="133"/>
                    </a:cubicBezTo>
                    <a:cubicBezTo>
                      <a:pt x="116" y="131"/>
                      <a:pt x="111" y="129"/>
                      <a:pt x="106" y="126"/>
                    </a:cubicBezTo>
                    <a:cubicBezTo>
                      <a:pt x="105" y="126"/>
                      <a:pt x="104" y="126"/>
                      <a:pt x="103" y="127"/>
                    </a:cubicBezTo>
                    <a:cubicBezTo>
                      <a:pt x="99" y="128"/>
                      <a:pt x="95" y="130"/>
                      <a:pt x="92" y="131"/>
                    </a:cubicBezTo>
                    <a:cubicBezTo>
                      <a:pt x="91" y="132"/>
                      <a:pt x="90" y="132"/>
                      <a:pt x="90" y="133"/>
                    </a:cubicBezTo>
                    <a:cubicBezTo>
                      <a:pt x="88" y="139"/>
                      <a:pt x="86" y="144"/>
                      <a:pt x="84" y="15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5F5F5F"/>
                  </a:solidFill>
                  <a:effectLst/>
                  <a:uLnTx/>
                  <a:uFillTx/>
                  <a:latin typeface="等线"/>
                  <a:ea typeface="+mn-ea"/>
                  <a:cs typeface="+mn-cs"/>
                </a:endParaRPr>
              </a:p>
            </p:txBody>
          </p:sp>
          <p:sp>
            <p:nvSpPr>
              <p:cNvPr id="160" name="Freeform 322">
                <a:extLst>
                  <a:ext uri="{FF2B5EF4-FFF2-40B4-BE49-F238E27FC236}">
                    <a16:creationId xmlns:a16="http://schemas.microsoft.com/office/drawing/2014/main" id="{CDA404FB-1DB3-0886-EA13-AA800C722378}"/>
                  </a:ext>
                </a:extLst>
              </p:cNvPr>
              <p:cNvSpPr>
                <a:spLocks/>
              </p:cNvSpPr>
              <p:nvPr/>
            </p:nvSpPr>
            <p:spPr bwMode="gray">
              <a:xfrm rot="20082068">
                <a:off x="12073367" y="3412164"/>
                <a:ext cx="880306" cy="854400"/>
              </a:xfrm>
              <a:custGeom>
                <a:avLst/>
                <a:gdLst/>
                <a:ahLst/>
                <a:cxnLst>
                  <a:cxn ang="0">
                    <a:pos x="68" y="150"/>
                  </a:cxn>
                  <a:cxn ang="0">
                    <a:pos x="61" y="134"/>
                  </a:cxn>
                  <a:cxn ang="0">
                    <a:pos x="47" y="127"/>
                  </a:cxn>
                  <a:cxn ang="0">
                    <a:pos x="30" y="134"/>
                  </a:cxn>
                  <a:cxn ang="0">
                    <a:pos x="17" y="123"/>
                  </a:cxn>
                  <a:cxn ang="0">
                    <a:pos x="23" y="107"/>
                  </a:cxn>
                  <a:cxn ang="0">
                    <a:pos x="18" y="92"/>
                  </a:cxn>
                  <a:cxn ang="0">
                    <a:pos x="2" y="85"/>
                  </a:cxn>
                  <a:cxn ang="0">
                    <a:pos x="0" y="69"/>
                  </a:cxn>
                  <a:cxn ang="0">
                    <a:pos x="16" y="61"/>
                  </a:cxn>
                  <a:cxn ang="0">
                    <a:pos x="22" y="48"/>
                  </a:cxn>
                  <a:cxn ang="0">
                    <a:pos x="16" y="31"/>
                  </a:cxn>
                  <a:cxn ang="0">
                    <a:pos x="26" y="18"/>
                  </a:cxn>
                  <a:cxn ang="0">
                    <a:pos x="43" y="24"/>
                  </a:cxn>
                  <a:cxn ang="0">
                    <a:pos x="57" y="19"/>
                  </a:cxn>
                  <a:cxn ang="0">
                    <a:pos x="64" y="2"/>
                  </a:cxn>
                  <a:cxn ang="0">
                    <a:pos x="81" y="0"/>
                  </a:cxn>
                  <a:cxn ang="0">
                    <a:pos x="88" y="17"/>
                  </a:cxn>
                  <a:cxn ang="0">
                    <a:pos x="102" y="23"/>
                  </a:cxn>
                  <a:cxn ang="0">
                    <a:pos x="119" y="16"/>
                  </a:cxn>
                  <a:cxn ang="0">
                    <a:pos x="132" y="27"/>
                  </a:cxn>
                  <a:cxn ang="0">
                    <a:pos x="126" y="43"/>
                  </a:cxn>
                  <a:cxn ang="0">
                    <a:pos x="131" y="58"/>
                  </a:cxn>
                  <a:cxn ang="0">
                    <a:pos x="147" y="65"/>
                  </a:cxn>
                  <a:cxn ang="0">
                    <a:pos x="149" y="82"/>
                  </a:cxn>
                  <a:cxn ang="0">
                    <a:pos x="133" y="89"/>
                  </a:cxn>
                  <a:cxn ang="0">
                    <a:pos x="126" y="103"/>
                  </a:cxn>
                  <a:cxn ang="0">
                    <a:pos x="133" y="119"/>
                  </a:cxn>
                  <a:cxn ang="0">
                    <a:pos x="123" y="133"/>
                  </a:cxn>
                  <a:cxn ang="0">
                    <a:pos x="106" y="126"/>
                  </a:cxn>
                  <a:cxn ang="0">
                    <a:pos x="92" y="131"/>
                  </a:cxn>
                  <a:cxn ang="0">
                    <a:pos x="84" y="150"/>
                  </a:cxn>
                </a:cxnLst>
                <a:rect l="0" t="0" r="r" b="b"/>
                <a:pathLst>
                  <a:path w="149" h="150">
                    <a:moveTo>
                      <a:pt x="84" y="150"/>
                    </a:moveTo>
                    <a:cubicBezTo>
                      <a:pt x="79" y="150"/>
                      <a:pt x="73" y="150"/>
                      <a:pt x="68" y="150"/>
                    </a:cubicBezTo>
                    <a:cubicBezTo>
                      <a:pt x="67" y="150"/>
                      <a:pt x="66" y="149"/>
                      <a:pt x="66" y="148"/>
                    </a:cubicBezTo>
                    <a:cubicBezTo>
                      <a:pt x="64" y="143"/>
                      <a:pt x="62" y="139"/>
                      <a:pt x="61" y="134"/>
                    </a:cubicBezTo>
                    <a:cubicBezTo>
                      <a:pt x="60" y="133"/>
                      <a:pt x="60" y="132"/>
                      <a:pt x="59" y="132"/>
                    </a:cubicBezTo>
                    <a:cubicBezTo>
                      <a:pt x="55" y="130"/>
                      <a:pt x="51" y="129"/>
                      <a:pt x="47" y="127"/>
                    </a:cubicBezTo>
                    <a:cubicBezTo>
                      <a:pt x="46" y="127"/>
                      <a:pt x="45" y="127"/>
                      <a:pt x="44" y="127"/>
                    </a:cubicBezTo>
                    <a:cubicBezTo>
                      <a:pt x="40" y="129"/>
                      <a:pt x="35" y="132"/>
                      <a:pt x="30" y="134"/>
                    </a:cubicBezTo>
                    <a:cubicBezTo>
                      <a:pt x="29" y="134"/>
                      <a:pt x="28" y="135"/>
                      <a:pt x="28" y="134"/>
                    </a:cubicBezTo>
                    <a:cubicBezTo>
                      <a:pt x="24" y="130"/>
                      <a:pt x="20" y="127"/>
                      <a:pt x="17" y="123"/>
                    </a:cubicBezTo>
                    <a:cubicBezTo>
                      <a:pt x="17" y="123"/>
                      <a:pt x="16" y="122"/>
                      <a:pt x="17" y="121"/>
                    </a:cubicBezTo>
                    <a:cubicBezTo>
                      <a:pt x="19" y="116"/>
                      <a:pt x="21" y="111"/>
                      <a:pt x="23" y="107"/>
                    </a:cubicBezTo>
                    <a:cubicBezTo>
                      <a:pt x="24" y="106"/>
                      <a:pt x="23" y="105"/>
                      <a:pt x="23" y="104"/>
                    </a:cubicBezTo>
                    <a:cubicBezTo>
                      <a:pt x="22" y="100"/>
                      <a:pt x="20" y="96"/>
                      <a:pt x="18" y="92"/>
                    </a:cubicBezTo>
                    <a:cubicBezTo>
                      <a:pt x="18" y="91"/>
                      <a:pt x="17" y="91"/>
                      <a:pt x="16" y="90"/>
                    </a:cubicBezTo>
                    <a:cubicBezTo>
                      <a:pt x="11" y="89"/>
                      <a:pt x="6" y="87"/>
                      <a:pt x="2" y="85"/>
                    </a:cubicBezTo>
                    <a:cubicBezTo>
                      <a:pt x="1" y="85"/>
                      <a:pt x="0" y="84"/>
                      <a:pt x="0" y="84"/>
                    </a:cubicBezTo>
                    <a:cubicBezTo>
                      <a:pt x="0" y="79"/>
                      <a:pt x="0" y="74"/>
                      <a:pt x="0" y="69"/>
                    </a:cubicBezTo>
                    <a:cubicBezTo>
                      <a:pt x="0" y="67"/>
                      <a:pt x="0" y="67"/>
                      <a:pt x="1" y="67"/>
                    </a:cubicBezTo>
                    <a:cubicBezTo>
                      <a:pt x="6" y="65"/>
                      <a:pt x="11" y="63"/>
                      <a:pt x="16" y="61"/>
                    </a:cubicBezTo>
                    <a:cubicBezTo>
                      <a:pt x="17" y="61"/>
                      <a:pt x="17" y="60"/>
                      <a:pt x="18" y="59"/>
                    </a:cubicBezTo>
                    <a:cubicBezTo>
                      <a:pt x="19" y="55"/>
                      <a:pt x="21" y="52"/>
                      <a:pt x="22" y="48"/>
                    </a:cubicBezTo>
                    <a:cubicBezTo>
                      <a:pt x="23" y="47"/>
                      <a:pt x="23" y="46"/>
                      <a:pt x="22" y="44"/>
                    </a:cubicBezTo>
                    <a:cubicBezTo>
                      <a:pt x="20" y="40"/>
                      <a:pt x="18" y="35"/>
                      <a:pt x="16" y="31"/>
                    </a:cubicBezTo>
                    <a:cubicBezTo>
                      <a:pt x="15" y="30"/>
                      <a:pt x="15" y="29"/>
                      <a:pt x="16" y="28"/>
                    </a:cubicBezTo>
                    <a:cubicBezTo>
                      <a:pt x="19" y="25"/>
                      <a:pt x="23" y="21"/>
                      <a:pt x="26" y="18"/>
                    </a:cubicBezTo>
                    <a:cubicBezTo>
                      <a:pt x="27" y="17"/>
                      <a:pt x="28" y="17"/>
                      <a:pt x="29" y="17"/>
                    </a:cubicBezTo>
                    <a:cubicBezTo>
                      <a:pt x="34" y="20"/>
                      <a:pt x="38" y="22"/>
                      <a:pt x="43" y="24"/>
                    </a:cubicBezTo>
                    <a:cubicBezTo>
                      <a:pt x="44" y="24"/>
                      <a:pt x="45" y="24"/>
                      <a:pt x="46" y="24"/>
                    </a:cubicBezTo>
                    <a:cubicBezTo>
                      <a:pt x="49" y="22"/>
                      <a:pt x="53" y="21"/>
                      <a:pt x="57" y="19"/>
                    </a:cubicBezTo>
                    <a:cubicBezTo>
                      <a:pt x="58" y="19"/>
                      <a:pt x="59" y="18"/>
                      <a:pt x="59" y="17"/>
                    </a:cubicBezTo>
                    <a:cubicBezTo>
                      <a:pt x="61" y="12"/>
                      <a:pt x="63" y="7"/>
                      <a:pt x="64" y="2"/>
                    </a:cubicBezTo>
                    <a:cubicBezTo>
                      <a:pt x="65" y="1"/>
                      <a:pt x="65" y="1"/>
                      <a:pt x="66" y="1"/>
                    </a:cubicBezTo>
                    <a:cubicBezTo>
                      <a:pt x="71" y="1"/>
                      <a:pt x="76" y="1"/>
                      <a:pt x="81" y="0"/>
                    </a:cubicBezTo>
                    <a:cubicBezTo>
                      <a:pt x="82" y="0"/>
                      <a:pt x="83" y="1"/>
                      <a:pt x="83" y="2"/>
                    </a:cubicBezTo>
                    <a:cubicBezTo>
                      <a:pt x="85" y="7"/>
                      <a:pt x="87" y="12"/>
                      <a:pt x="88" y="17"/>
                    </a:cubicBezTo>
                    <a:cubicBezTo>
                      <a:pt x="89" y="18"/>
                      <a:pt x="89" y="18"/>
                      <a:pt x="90" y="19"/>
                    </a:cubicBezTo>
                    <a:cubicBezTo>
                      <a:pt x="94" y="20"/>
                      <a:pt x="98" y="22"/>
                      <a:pt x="102" y="23"/>
                    </a:cubicBezTo>
                    <a:cubicBezTo>
                      <a:pt x="103" y="23"/>
                      <a:pt x="104" y="24"/>
                      <a:pt x="105" y="23"/>
                    </a:cubicBezTo>
                    <a:cubicBezTo>
                      <a:pt x="109" y="21"/>
                      <a:pt x="114" y="19"/>
                      <a:pt x="119" y="16"/>
                    </a:cubicBezTo>
                    <a:cubicBezTo>
                      <a:pt x="120" y="16"/>
                      <a:pt x="120" y="16"/>
                      <a:pt x="121" y="17"/>
                    </a:cubicBezTo>
                    <a:cubicBezTo>
                      <a:pt x="125" y="20"/>
                      <a:pt x="128" y="23"/>
                      <a:pt x="132" y="27"/>
                    </a:cubicBezTo>
                    <a:cubicBezTo>
                      <a:pt x="133" y="28"/>
                      <a:pt x="133" y="28"/>
                      <a:pt x="132" y="29"/>
                    </a:cubicBezTo>
                    <a:cubicBezTo>
                      <a:pt x="130" y="34"/>
                      <a:pt x="128" y="39"/>
                      <a:pt x="126" y="43"/>
                    </a:cubicBezTo>
                    <a:cubicBezTo>
                      <a:pt x="125" y="44"/>
                      <a:pt x="125" y="45"/>
                      <a:pt x="126" y="46"/>
                    </a:cubicBezTo>
                    <a:cubicBezTo>
                      <a:pt x="128" y="50"/>
                      <a:pt x="129" y="54"/>
                      <a:pt x="131" y="58"/>
                    </a:cubicBezTo>
                    <a:cubicBezTo>
                      <a:pt x="131" y="59"/>
                      <a:pt x="132" y="60"/>
                      <a:pt x="133" y="60"/>
                    </a:cubicBezTo>
                    <a:cubicBezTo>
                      <a:pt x="138" y="62"/>
                      <a:pt x="142" y="63"/>
                      <a:pt x="147" y="65"/>
                    </a:cubicBezTo>
                    <a:cubicBezTo>
                      <a:pt x="148" y="65"/>
                      <a:pt x="149" y="66"/>
                      <a:pt x="149" y="67"/>
                    </a:cubicBezTo>
                    <a:cubicBezTo>
                      <a:pt x="149" y="72"/>
                      <a:pt x="149" y="77"/>
                      <a:pt x="149" y="82"/>
                    </a:cubicBezTo>
                    <a:cubicBezTo>
                      <a:pt x="149" y="83"/>
                      <a:pt x="149" y="83"/>
                      <a:pt x="148" y="84"/>
                    </a:cubicBezTo>
                    <a:cubicBezTo>
                      <a:pt x="143" y="85"/>
                      <a:pt x="138" y="87"/>
                      <a:pt x="133" y="89"/>
                    </a:cubicBezTo>
                    <a:cubicBezTo>
                      <a:pt x="132" y="89"/>
                      <a:pt x="131" y="90"/>
                      <a:pt x="131" y="91"/>
                    </a:cubicBezTo>
                    <a:cubicBezTo>
                      <a:pt x="130" y="95"/>
                      <a:pt x="128" y="99"/>
                      <a:pt x="126" y="103"/>
                    </a:cubicBezTo>
                    <a:cubicBezTo>
                      <a:pt x="126" y="104"/>
                      <a:pt x="126" y="105"/>
                      <a:pt x="126" y="105"/>
                    </a:cubicBezTo>
                    <a:cubicBezTo>
                      <a:pt x="129" y="110"/>
                      <a:pt x="131" y="115"/>
                      <a:pt x="133" y="119"/>
                    </a:cubicBezTo>
                    <a:cubicBezTo>
                      <a:pt x="134" y="120"/>
                      <a:pt x="134" y="121"/>
                      <a:pt x="133" y="122"/>
                    </a:cubicBezTo>
                    <a:cubicBezTo>
                      <a:pt x="130" y="125"/>
                      <a:pt x="126" y="129"/>
                      <a:pt x="123" y="133"/>
                    </a:cubicBezTo>
                    <a:cubicBezTo>
                      <a:pt x="122" y="133"/>
                      <a:pt x="121" y="133"/>
                      <a:pt x="120" y="133"/>
                    </a:cubicBezTo>
                    <a:cubicBezTo>
                      <a:pt x="116" y="131"/>
                      <a:pt x="111" y="129"/>
                      <a:pt x="106" y="126"/>
                    </a:cubicBezTo>
                    <a:cubicBezTo>
                      <a:pt x="105" y="126"/>
                      <a:pt x="104" y="126"/>
                      <a:pt x="103" y="127"/>
                    </a:cubicBezTo>
                    <a:cubicBezTo>
                      <a:pt x="99" y="128"/>
                      <a:pt x="95" y="130"/>
                      <a:pt x="92" y="131"/>
                    </a:cubicBezTo>
                    <a:cubicBezTo>
                      <a:pt x="91" y="132"/>
                      <a:pt x="90" y="132"/>
                      <a:pt x="90" y="133"/>
                    </a:cubicBezTo>
                    <a:cubicBezTo>
                      <a:pt x="88" y="139"/>
                      <a:pt x="86" y="144"/>
                      <a:pt x="84" y="15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5F5F5F"/>
                  </a:solidFill>
                  <a:effectLst/>
                  <a:uLnTx/>
                  <a:uFillTx/>
                  <a:latin typeface="等线"/>
                  <a:ea typeface="+mn-ea"/>
                  <a:cs typeface="+mn-cs"/>
                </a:endParaRPr>
              </a:p>
            </p:txBody>
          </p:sp>
        </p:grpSp>
      </p:grpSp>
      <p:grpSp>
        <p:nvGrpSpPr>
          <p:cNvPr id="161" name="Group 35">
            <a:extLst>
              <a:ext uri="{FF2B5EF4-FFF2-40B4-BE49-F238E27FC236}">
                <a16:creationId xmlns:a16="http://schemas.microsoft.com/office/drawing/2014/main" id="{CFE28693-5621-23A1-7B39-47E0F2AC63DB}"/>
              </a:ext>
            </a:extLst>
          </p:cNvPr>
          <p:cNvGrpSpPr/>
          <p:nvPr/>
        </p:nvGrpSpPr>
        <p:grpSpPr bwMode="gray">
          <a:xfrm>
            <a:off x="5759205" y="3802863"/>
            <a:ext cx="232219" cy="192257"/>
            <a:chOff x="6605793" y="2030692"/>
            <a:chExt cx="568055" cy="651578"/>
          </a:xfrm>
          <a:solidFill>
            <a:schemeClr val="accent2">
              <a:lumMod val="75000"/>
            </a:schemeClr>
          </a:solidFill>
        </p:grpSpPr>
        <p:sp>
          <p:nvSpPr>
            <p:cNvPr id="163" name="Freeform 36">
              <a:extLst>
                <a:ext uri="{FF2B5EF4-FFF2-40B4-BE49-F238E27FC236}">
                  <a16:creationId xmlns:a16="http://schemas.microsoft.com/office/drawing/2014/main" id="{71AC0F18-6BE8-C86C-5E40-143ED1FF23B1}"/>
                </a:ext>
              </a:extLst>
            </p:cNvPr>
            <p:cNvSpPr>
              <a:spLocks noEditPoints="1"/>
            </p:cNvSpPr>
            <p:nvPr/>
          </p:nvSpPr>
          <p:spPr bwMode="gray">
            <a:xfrm>
              <a:off x="6605793" y="2203332"/>
              <a:ext cx="568055" cy="478938"/>
            </a:xfrm>
            <a:custGeom>
              <a:avLst/>
              <a:gdLst/>
              <a:ahLst/>
              <a:cxnLst>
                <a:cxn ang="0">
                  <a:pos x="30" y="258"/>
                </a:cxn>
                <a:cxn ang="0">
                  <a:pos x="31" y="249"/>
                </a:cxn>
                <a:cxn ang="0">
                  <a:pos x="34" y="209"/>
                </a:cxn>
                <a:cxn ang="0">
                  <a:pos x="33" y="206"/>
                </a:cxn>
                <a:cxn ang="0">
                  <a:pos x="12" y="181"/>
                </a:cxn>
                <a:cxn ang="0">
                  <a:pos x="4" y="144"/>
                </a:cxn>
                <a:cxn ang="0">
                  <a:pos x="36" y="58"/>
                </a:cxn>
                <a:cxn ang="0">
                  <a:pos x="43" y="44"/>
                </a:cxn>
                <a:cxn ang="0">
                  <a:pos x="62" y="27"/>
                </a:cxn>
                <a:cxn ang="0">
                  <a:pos x="71" y="22"/>
                </a:cxn>
                <a:cxn ang="0">
                  <a:pos x="73" y="20"/>
                </a:cxn>
                <a:cxn ang="0">
                  <a:pos x="77" y="11"/>
                </a:cxn>
                <a:cxn ang="0">
                  <a:pos x="84" y="8"/>
                </a:cxn>
                <a:cxn ang="0">
                  <a:pos x="105" y="23"/>
                </a:cxn>
                <a:cxn ang="0">
                  <a:pos x="134" y="56"/>
                </a:cxn>
                <a:cxn ang="0">
                  <a:pos x="163" y="120"/>
                </a:cxn>
                <a:cxn ang="0">
                  <a:pos x="163" y="122"/>
                </a:cxn>
                <a:cxn ang="0">
                  <a:pos x="167" y="120"/>
                </a:cxn>
                <a:cxn ang="0">
                  <a:pos x="204" y="99"/>
                </a:cxn>
                <a:cxn ang="0">
                  <a:pos x="210" y="92"/>
                </a:cxn>
                <a:cxn ang="0">
                  <a:pos x="212" y="86"/>
                </a:cxn>
                <a:cxn ang="0">
                  <a:pos x="220" y="73"/>
                </a:cxn>
                <a:cxn ang="0">
                  <a:pos x="223" y="71"/>
                </a:cxn>
                <a:cxn ang="0">
                  <a:pos x="215" y="67"/>
                </a:cxn>
                <a:cxn ang="0">
                  <a:pos x="213" y="66"/>
                </a:cxn>
                <a:cxn ang="0">
                  <a:pos x="209" y="57"/>
                </a:cxn>
                <a:cxn ang="0">
                  <a:pos x="218" y="35"/>
                </a:cxn>
                <a:cxn ang="0">
                  <a:pos x="229" y="8"/>
                </a:cxn>
                <a:cxn ang="0">
                  <a:pos x="240" y="2"/>
                </a:cxn>
                <a:cxn ang="0">
                  <a:pos x="296" y="19"/>
                </a:cxn>
                <a:cxn ang="0">
                  <a:pos x="298" y="20"/>
                </a:cxn>
                <a:cxn ang="0">
                  <a:pos x="304" y="33"/>
                </a:cxn>
                <a:cxn ang="0">
                  <a:pos x="297" y="51"/>
                </a:cxn>
                <a:cxn ang="0">
                  <a:pos x="285" y="85"/>
                </a:cxn>
                <a:cxn ang="0">
                  <a:pos x="283" y="88"/>
                </a:cxn>
                <a:cxn ang="0">
                  <a:pos x="269" y="93"/>
                </a:cxn>
                <a:cxn ang="0">
                  <a:pos x="234" y="76"/>
                </a:cxn>
                <a:cxn ang="0">
                  <a:pos x="233" y="76"/>
                </a:cxn>
                <a:cxn ang="0">
                  <a:pos x="232" y="76"/>
                </a:cxn>
                <a:cxn ang="0">
                  <a:pos x="234" y="78"/>
                </a:cxn>
                <a:cxn ang="0">
                  <a:pos x="251" y="91"/>
                </a:cxn>
                <a:cxn ang="0">
                  <a:pos x="254" y="93"/>
                </a:cxn>
                <a:cxn ang="0">
                  <a:pos x="247" y="101"/>
                </a:cxn>
                <a:cxn ang="0">
                  <a:pos x="228" y="111"/>
                </a:cxn>
                <a:cxn ang="0">
                  <a:pos x="211" y="123"/>
                </a:cxn>
                <a:cxn ang="0">
                  <a:pos x="167" y="166"/>
                </a:cxn>
                <a:cxn ang="0">
                  <a:pos x="165" y="172"/>
                </a:cxn>
                <a:cxn ang="0">
                  <a:pos x="167" y="228"/>
                </a:cxn>
                <a:cxn ang="0">
                  <a:pos x="167" y="257"/>
                </a:cxn>
                <a:cxn ang="0">
                  <a:pos x="167" y="258"/>
                </a:cxn>
                <a:cxn ang="0">
                  <a:pos x="30" y="258"/>
                </a:cxn>
                <a:cxn ang="0">
                  <a:pos x="219" y="58"/>
                </a:cxn>
                <a:cxn ang="0">
                  <a:pos x="230" y="63"/>
                </a:cxn>
                <a:cxn ang="0">
                  <a:pos x="234" y="63"/>
                </a:cxn>
                <a:cxn ang="0">
                  <a:pos x="239" y="66"/>
                </a:cxn>
                <a:cxn ang="0">
                  <a:pos x="241" y="68"/>
                </a:cxn>
                <a:cxn ang="0">
                  <a:pos x="265" y="79"/>
                </a:cxn>
                <a:cxn ang="0">
                  <a:pos x="274" y="83"/>
                </a:cxn>
                <a:cxn ang="0">
                  <a:pos x="293" y="30"/>
                </a:cxn>
                <a:cxn ang="0">
                  <a:pos x="237" y="11"/>
                </a:cxn>
                <a:cxn ang="0">
                  <a:pos x="219" y="58"/>
                </a:cxn>
              </a:cxnLst>
              <a:rect l="0" t="0" r="r" b="b"/>
              <a:pathLst>
                <a:path w="306" h="258">
                  <a:moveTo>
                    <a:pt x="30" y="258"/>
                  </a:moveTo>
                  <a:cubicBezTo>
                    <a:pt x="31" y="255"/>
                    <a:pt x="31" y="252"/>
                    <a:pt x="31" y="249"/>
                  </a:cubicBezTo>
                  <a:cubicBezTo>
                    <a:pt x="32" y="236"/>
                    <a:pt x="33" y="223"/>
                    <a:pt x="34" y="209"/>
                  </a:cubicBezTo>
                  <a:cubicBezTo>
                    <a:pt x="34" y="208"/>
                    <a:pt x="34" y="207"/>
                    <a:pt x="33" y="206"/>
                  </a:cubicBezTo>
                  <a:cubicBezTo>
                    <a:pt x="26" y="198"/>
                    <a:pt x="19" y="189"/>
                    <a:pt x="12" y="181"/>
                  </a:cubicBezTo>
                  <a:cubicBezTo>
                    <a:pt x="2" y="170"/>
                    <a:pt x="0" y="158"/>
                    <a:pt x="4" y="144"/>
                  </a:cubicBezTo>
                  <a:cubicBezTo>
                    <a:pt x="12" y="114"/>
                    <a:pt x="22" y="86"/>
                    <a:pt x="36" y="58"/>
                  </a:cubicBezTo>
                  <a:cubicBezTo>
                    <a:pt x="38" y="53"/>
                    <a:pt x="40" y="49"/>
                    <a:pt x="43" y="44"/>
                  </a:cubicBezTo>
                  <a:cubicBezTo>
                    <a:pt x="47" y="36"/>
                    <a:pt x="54" y="31"/>
                    <a:pt x="62" y="27"/>
                  </a:cubicBezTo>
                  <a:cubicBezTo>
                    <a:pt x="65" y="25"/>
                    <a:pt x="68" y="24"/>
                    <a:pt x="71" y="22"/>
                  </a:cubicBezTo>
                  <a:cubicBezTo>
                    <a:pt x="71" y="22"/>
                    <a:pt x="72" y="21"/>
                    <a:pt x="73" y="20"/>
                  </a:cubicBezTo>
                  <a:cubicBezTo>
                    <a:pt x="74" y="17"/>
                    <a:pt x="75" y="14"/>
                    <a:pt x="77" y="11"/>
                  </a:cubicBezTo>
                  <a:cubicBezTo>
                    <a:pt x="78" y="7"/>
                    <a:pt x="80" y="7"/>
                    <a:pt x="84" y="8"/>
                  </a:cubicBezTo>
                  <a:cubicBezTo>
                    <a:pt x="92" y="12"/>
                    <a:pt x="99" y="17"/>
                    <a:pt x="105" y="23"/>
                  </a:cubicBezTo>
                  <a:cubicBezTo>
                    <a:pt x="116" y="33"/>
                    <a:pt x="125" y="45"/>
                    <a:pt x="134" y="56"/>
                  </a:cubicBezTo>
                  <a:cubicBezTo>
                    <a:pt x="150" y="75"/>
                    <a:pt x="159" y="96"/>
                    <a:pt x="163" y="120"/>
                  </a:cubicBezTo>
                  <a:cubicBezTo>
                    <a:pt x="163" y="121"/>
                    <a:pt x="163" y="121"/>
                    <a:pt x="163" y="122"/>
                  </a:cubicBezTo>
                  <a:cubicBezTo>
                    <a:pt x="164" y="121"/>
                    <a:pt x="165" y="121"/>
                    <a:pt x="167" y="120"/>
                  </a:cubicBezTo>
                  <a:cubicBezTo>
                    <a:pt x="179" y="113"/>
                    <a:pt x="192" y="106"/>
                    <a:pt x="204" y="99"/>
                  </a:cubicBezTo>
                  <a:cubicBezTo>
                    <a:pt x="207" y="97"/>
                    <a:pt x="209" y="95"/>
                    <a:pt x="210" y="92"/>
                  </a:cubicBezTo>
                  <a:cubicBezTo>
                    <a:pt x="210" y="90"/>
                    <a:pt x="211" y="88"/>
                    <a:pt x="212" y="86"/>
                  </a:cubicBezTo>
                  <a:cubicBezTo>
                    <a:pt x="213" y="81"/>
                    <a:pt x="216" y="77"/>
                    <a:pt x="220" y="73"/>
                  </a:cubicBezTo>
                  <a:cubicBezTo>
                    <a:pt x="221" y="73"/>
                    <a:pt x="222" y="72"/>
                    <a:pt x="223" y="71"/>
                  </a:cubicBezTo>
                  <a:cubicBezTo>
                    <a:pt x="220" y="69"/>
                    <a:pt x="218" y="68"/>
                    <a:pt x="215" y="67"/>
                  </a:cubicBezTo>
                  <a:cubicBezTo>
                    <a:pt x="214" y="66"/>
                    <a:pt x="213" y="66"/>
                    <a:pt x="213" y="66"/>
                  </a:cubicBezTo>
                  <a:cubicBezTo>
                    <a:pt x="209" y="64"/>
                    <a:pt x="208" y="61"/>
                    <a:pt x="209" y="57"/>
                  </a:cubicBezTo>
                  <a:cubicBezTo>
                    <a:pt x="212" y="50"/>
                    <a:pt x="215" y="42"/>
                    <a:pt x="218" y="35"/>
                  </a:cubicBezTo>
                  <a:cubicBezTo>
                    <a:pt x="222" y="26"/>
                    <a:pt x="225" y="17"/>
                    <a:pt x="229" y="8"/>
                  </a:cubicBezTo>
                  <a:cubicBezTo>
                    <a:pt x="231" y="2"/>
                    <a:pt x="234" y="0"/>
                    <a:pt x="240" y="2"/>
                  </a:cubicBezTo>
                  <a:cubicBezTo>
                    <a:pt x="259" y="8"/>
                    <a:pt x="277" y="14"/>
                    <a:pt x="296" y="19"/>
                  </a:cubicBezTo>
                  <a:cubicBezTo>
                    <a:pt x="297" y="20"/>
                    <a:pt x="297" y="20"/>
                    <a:pt x="298" y="20"/>
                  </a:cubicBezTo>
                  <a:cubicBezTo>
                    <a:pt x="304" y="23"/>
                    <a:pt x="306" y="27"/>
                    <a:pt x="304" y="33"/>
                  </a:cubicBezTo>
                  <a:cubicBezTo>
                    <a:pt x="302" y="39"/>
                    <a:pt x="300" y="45"/>
                    <a:pt x="297" y="51"/>
                  </a:cubicBezTo>
                  <a:cubicBezTo>
                    <a:pt x="293" y="63"/>
                    <a:pt x="289" y="74"/>
                    <a:pt x="285" y="85"/>
                  </a:cubicBezTo>
                  <a:cubicBezTo>
                    <a:pt x="284" y="86"/>
                    <a:pt x="284" y="87"/>
                    <a:pt x="283" y="88"/>
                  </a:cubicBezTo>
                  <a:cubicBezTo>
                    <a:pt x="281" y="94"/>
                    <a:pt x="275" y="96"/>
                    <a:pt x="269" y="93"/>
                  </a:cubicBezTo>
                  <a:cubicBezTo>
                    <a:pt x="258" y="88"/>
                    <a:pt x="246" y="82"/>
                    <a:pt x="234" y="76"/>
                  </a:cubicBezTo>
                  <a:cubicBezTo>
                    <a:pt x="234" y="76"/>
                    <a:pt x="233" y="76"/>
                    <a:pt x="233" y="76"/>
                  </a:cubicBezTo>
                  <a:cubicBezTo>
                    <a:pt x="232" y="76"/>
                    <a:pt x="232" y="76"/>
                    <a:pt x="232" y="76"/>
                  </a:cubicBezTo>
                  <a:cubicBezTo>
                    <a:pt x="233" y="77"/>
                    <a:pt x="233" y="78"/>
                    <a:pt x="234" y="78"/>
                  </a:cubicBezTo>
                  <a:cubicBezTo>
                    <a:pt x="240" y="83"/>
                    <a:pt x="246" y="87"/>
                    <a:pt x="251" y="91"/>
                  </a:cubicBezTo>
                  <a:cubicBezTo>
                    <a:pt x="252" y="92"/>
                    <a:pt x="253" y="92"/>
                    <a:pt x="254" y="93"/>
                  </a:cubicBezTo>
                  <a:cubicBezTo>
                    <a:pt x="252" y="96"/>
                    <a:pt x="250" y="99"/>
                    <a:pt x="247" y="101"/>
                  </a:cubicBezTo>
                  <a:cubicBezTo>
                    <a:pt x="241" y="105"/>
                    <a:pt x="234" y="108"/>
                    <a:pt x="228" y="111"/>
                  </a:cubicBezTo>
                  <a:cubicBezTo>
                    <a:pt x="221" y="114"/>
                    <a:pt x="216" y="118"/>
                    <a:pt x="211" y="123"/>
                  </a:cubicBezTo>
                  <a:cubicBezTo>
                    <a:pt x="196" y="137"/>
                    <a:pt x="182" y="152"/>
                    <a:pt x="167" y="166"/>
                  </a:cubicBezTo>
                  <a:cubicBezTo>
                    <a:pt x="166" y="168"/>
                    <a:pt x="165" y="169"/>
                    <a:pt x="165" y="172"/>
                  </a:cubicBezTo>
                  <a:cubicBezTo>
                    <a:pt x="166" y="191"/>
                    <a:pt x="166" y="209"/>
                    <a:pt x="167" y="228"/>
                  </a:cubicBezTo>
                  <a:cubicBezTo>
                    <a:pt x="167" y="238"/>
                    <a:pt x="167" y="247"/>
                    <a:pt x="167" y="257"/>
                  </a:cubicBezTo>
                  <a:cubicBezTo>
                    <a:pt x="167" y="257"/>
                    <a:pt x="167" y="258"/>
                    <a:pt x="167" y="258"/>
                  </a:cubicBezTo>
                  <a:cubicBezTo>
                    <a:pt x="122" y="258"/>
                    <a:pt x="76" y="258"/>
                    <a:pt x="30" y="258"/>
                  </a:cubicBezTo>
                  <a:close/>
                  <a:moveTo>
                    <a:pt x="219" y="58"/>
                  </a:moveTo>
                  <a:cubicBezTo>
                    <a:pt x="223" y="60"/>
                    <a:pt x="227" y="62"/>
                    <a:pt x="230" y="63"/>
                  </a:cubicBezTo>
                  <a:cubicBezTo>
                    <a:pt x="232" y="64"/>
                    <a:pt x="233" y="64"/>
                    <a:pt x="234" y="63"/>
                  </a:cubicBezTo>
                  <a:cubicBezTo>
                    <a:pt x="237" y="62"/>
                    <a:pt x="239" y="63"/>
                    <a:pt x="239" y="66"/>
                  </a:cubicBezTo>
                  <a:cubicBezTo>
                    <a:pt x="239" y="67"/>
                    <a:pt x="240" y="68"/>
                    <a:pt x="241" y="68"/>
                  </a:cubicBezTo>
                  <a:cubicBezTo>
                    <a:pt x="249" y="72"/>
                    <a:pt x="257" y="75"/>
                    <a:pt x="265" y="79"/>
                  </a:cubicBezTo>
                  <a:cubicBezTo>
                    <a:pt x="268" y="80"/>
                    <a:pt x="271" y="82"/>
                    <a:pt x="274" y="83"/>
                  </a:cubicBezTo>
                  <a:cubicBezTo>
                    <a:pt x="280" y="65"/>
                    <a:pt x="287" y="48"/>
                    <a:pt x="293" y="30"/>
                  </a:cubicBezTo>
                  <a:cubicBezTo>
                    <a:pt x="274" y="24"/>
                    <a:pt x="256" y="18"/>
                    <a:pt x="237" y="11"/>
                  </a:cubicBezTo>
                  <a:cubicBezTo>
                    <a:pt x="231" y="27"/>
                    <a:pt x="225" y="42"/>
                    <a:pt x="219" y="58"/>
                  </a:cubicBezTo>
                  <a:close/>
                </a:path>
              </a:pathLst>
            </a:custGeom>
            <a:grp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Calibri"/>
                <a:ea typeface="ＭＳ Ｐゴシック" charset="-128"/>
                <a:cs typeface="+mn-cs"/>
              </a:endParaRPr>
            </a:p>
          </p:txBody>
        </p:sp>
        <p:sp>
          <p:nvSpPr>
            <p:cNvPr id="164" name="Freeform 37">
              <a:extLst>
                <a:ext uri="{FF2B5EF4-FFF2-40B4-BE49-F238E27FC236}">
                  <a16:creationId xmlns:a16="http://schemas.microsoft.com/office/drawing/2014/main" id="{8AA6D82A-573D-AEE9-B0EF-386BF6DFC2C9}"/>
                </a:ext>
              </a:extLst>
            </p:cNvPr>
            <p:cNvSpPr>
              <a:spLocks/>
            </p:cNvSpPr>
            <p:nvPr/>
          </p:nvSpPr>
          <p:spPr bwMode="gray">
            <a:xfrm>
              <a:off x="6745024" y="2030692"/>
              <a:ext cx="139230" cy="206056"/>
            </a:xfrm>
            <a:custGeom>
              <a:avLst/>
              <a:gdLst/>
              <a:ahLst/>
              <a:cxnLst>
                <a:cxn ang="0">
                  <a:pos x="39" y="0"/>
                </a:cxn>
                <a:cxn ang="0">
                  <a:pos x="74" y="23"/>
                </a:cxn>
                <a:cxn ang="0">
                  <a:pos x="76" y="37"/>
                </a:cxn>
                <a:cxn ang="0">
                  <a:pos x="76" y="83"/>
                </a:cxn>
                <a:cxn ang="0">
                  <a:pos x="58" y="107"/>
                </a:cxn>
                <a:cxn ang="0">
                  <a:pos x="42" y="109"/>
                </a:cxn>
                <a:cxn ang="0">
                  <a:pos x="40" y="108"/>
                </a:cxn>
                <a:cxn ang="0">
                  <a:pos x="9" y="65"/>
                </a:cxn>
                <a:cxn ang="0">
                  <a:pos x="1" y="38"/>
                </a:cxn>
                <a:cxn ang="0">
                  <a:pos x="31" y="7"/>
                </a:cxn>
                <a:cxn ang="0">
                  <a:pos x="37" y="6"/>
                </a:cxn>
                <a:cxn ang="0">
                  <a:pos x="39" y="0"/>
                </a:cxn>
              </a:cxnLst>
              <a:rect l="0" t="0" r="r" b="b"/>
              <a:pathLst>
                <a:path w="76" h="109">
                  <a:moveTo>
                    <a:pt x="39" y="0"/>
                  </a:moveTo>
                  <a:cubicBezTo>
                    <a:pt x="55" y="0"/>
                    <a:pt x="70" y="7"/>
                    <a:pt x="74" y="23"/>
                  </a:cubicBezTo>
                  <a:cubicBezTo>
                    <a:pt x="76" y="27"/>
                    <a:pt x="76" y="32"/>
                    <a:pt x="76" y="37"/>
                  </a:cubicBezTo>
                  <a:cubicBezTo>
                    <a:pt x="76" y="52"/>
                    <a:pt x="76" y="68"/>
                    <a:pt x="76" y="83"/>
                  </a:cubicBezTo>
                  <a:cubicBezTo>
                    <a:pt x="76" y="98"/>
                    <a:pt x="68" y="104"/>
                    <a:pt x="58" y="107"/>
                  </a:cubicBezTo>
                  <a:cubicBezTo>
                    <a:pt x="53" y="108"/>
                    <a:pt x="47" y="109"/>
                    <a:pt x="42" y="109"/>
                  </a:cubicBezTo>
                  <a:cubicBezTo>
                    <a:pt x="41" y="109"/>
                    <a:pt x="40" y="108"/>
                    <a:pt x="40" y="108"/>
                  </a:cubicBezTo>
                  <a:cubicBezTo>
                    <a:pt x="30" y="94"/>
                    <a:pt x="19" y="80"/>
                    <a:pt x="9" y="65"/>
                  </a:cubicBezTo>
                  <a:cubicBezTo>
                    <a:pt x="3" y="57"/>
                    <a:pt x="0" y="48"/>
                    <a:pt x="1" y="38"/>
                  </a:cubicBezTo>
                  <a:cubicBezTo>
                    <a:pt x="2" y="21"/>
                    <a:pt x="14" y="8"/>
                    <a:pt x="31" y="7"/>
                  </a:cubicBezTo>
                  <a:cubicBezTo>
                    <a:pt x="33" y="7"/>
                    <a:pt x="36" y="7"/>
                    <a:pt x="37" y="6"/>
                  </a:cubicBezTo>
                  <a:cubicBezTo>
                    <a:pt x="38" y="4"/>
                    <a:pt x="38" y="2"/>
                    <a:pt x="39" y="0"/>
                  </a:cubicBezTo>
                  <a:close/>
                </a:path>
              </a:pathLst>
            </a:custGeom>
            <a:grp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Calibri"/>
                <a:ea typeface="ＭＳ Ｐゴシック" charset="-128"/>
                <a:cs typeface="+mn-cs"/>
              </a:endParaRPr>
            </a:p>
          </p:txBody>
        </p:sp>
      </p:grpSp>
      <p:grpSp>
        <p:nvGrpSpPr>
          <p:cNvPr id="165" name="Group 63">
            <a:extLst>
              <a:ext uri="{FF2B5EF4-FFF2-40B4-BE49-F238E27FC236}">
                <a16:creationId xmlns:a16="http://schemas.microsoft.com/office/drawing/2014/main" id="{F23CF696-C133-CE9D-7E43-EAD261A4B953}"/>
              </a:ext>
            </a:extLst>
          </p:cNvPr>
          <p:cNvGrpSpPr>
            <a:grpSpLocks noChangeAspect="1"/>
          </p:cNvGrpSpPr>
          <p:nvPr/>
        </p:nvGrpSpPr>
        <p:grpSpPr bwMode="gray">
          <a:xfrm>
            <a:off x="8261809" y="859233"/>
            <a:ext cx="256256" cy="246867"/>
            <a:chOff x="2702262" y="304800"/>
            <a:chExt cx="643843" cy="639104"/>
          </a:xfrm>
          <a:solidFill>
            <a:schemeClr val="accent6">
              <a:lumMod val="75000"/>
            </a:schemeClr>
          </a:solidFill>
        </p:grpSpPr>
        <p:sp>
          <p:nvSpPr>
            <p:cNvPr id="166" name="Freeform 809">
              <a:extLst>
                <a:ext uri="{FF2B5EF4-FFF2-40B4-BE49-F238E27FC236}">
                  <a16:creationId xmlns:a16="http://schemas.microsoft.com/office/drawing/2014/main" id="{8FCF8FD2-C5DD-95B0-DBB9-5908CF6FF559}"/>
                </a:ext>
              </a:extLst>
            </p:cNvPr>
            <p:cNvSpPr>
              <a:spLocks/>
            </p:cNvSpPr>
            <p:nvPr/>
          </p:nvSpPr>
          <p:spPr bwMode="gray">
            <a:xfrm>
              <a:off x="2702262" y="730869"/>
              <a:ext cx="643843" cy="213035"/>
            </a:xfrm>
            <a:custGeom>
              <a:avLst/>
              <a:gdLst/>
              <a:ahLst/>
              <a:cxnLst>
                <a:cxn ang="0">
                  <a:pos x="405" y="137"/>
                </a:cxn>
                <a:cxn ang="0">
                  <a:pos x="0" y="137"/>
                </a:cxn>
                <a:cxn ang="0">
                  <a:pos x="1" y="125"/>
                </a:cxn>
                <a:cxn ang="0">
                  <a:pos x="6" y="83"/>
                </a:cxn>
                <a:cxn ang="0">
                  <a:pos x="25" y="56"/>
                </a:cxn>
                <a:cxn ang="0">
                  <a:pos x="96" y="18"/>
                </a:cxn>
                <a:cxn ang="0">
                  <a:pos x="129" y="0"/>
                </a:cxn>
                <a:cxn ang="0">
                  <a:pos x="202" y="61"/>
                </a:cxn>
                <a:cxn ang="0">
                  <a:pos x="209" y="56"/>
                </a:cxn>
                <a:cxn ang="0">
                  <a:pos x="272" y="1"/>
                </a:cxn>
                <a:cxn ang="0">
                  <a:pos x="277" y="1"/>
                </a:cxn>
                <a:cxn ang="0">
                  <a:pos x="371" y="52"/>
                </a:cxn>
                <a:cxn ang="0">
                  <a:pos x="379" y="56"/>
                </a:cxn>
                <a:cxn ang="0">
                  <a:pos x="399" y="86"/>
                </a:cxn>
                <a:cxn ang="0">
                  <a:pos x="403" y="119"/>
                </a:cxn>
                <a:cxn ang="0">
                  <a:pos x="405" y="137"/>
                </a:cxn>
              </a:cxnLst>
              <a:rect l="0" t="0" r="r" b="b"/>
              <a:pathLst>
                <a:path w="405" h="137">
                  <a:moveTo>
                    <a:pt x="405" y="137"/>
                  </a:moveTo>
                  <a:cubicBezTo>
                    <a:pt x="270" y="137"/>
                    <a:pt x="135" y="137"/>
                    <a:pt x="0" y="137"/>
                  </a:cubicBezTo>
                  <a:cubicBezTo>
                    <a:pt x="1" y="133"/>
                    <a:pt x="1" y="129"/>
                    <a:pt x="1" y="125"/>
                  </a:cubicBezTo>
                  <a:cubicBezTo>
                    <a:pt x="3" y="111"/>
                    <a:pt x="5" y="97"/>
                    <a:pt x="6" y="83"/>
                  </a:cubicBezTo>
                  <a:cubicBezTo>
                    <a:pt x="8" y="71"/>
                    <a:pt x="14" y="62"/>
                    <a:pt x="25" y="56"/>
                  </a:cubicBezTo>
                  <a:cubicBezTo>
                    <a:pt x="49" y="43"/>
                    <a:pt x="72" y="31"/>
                    <a:pt x="96" y="18"/>
                  </a:cubicBezTo>
                  <a:cubicBezTo>
                    <a:pt x="107" y="12"/>
                    <a:pt x="118" y="6"/>
                    <a:pt x="129" y="0"/>
                  </a:cubicBezTo>
                  <a:cubicBezTo>
                    <a:pt x="153" y="21"/>
                    <a:pt x="178" y="41"/>
                    <a:pt x="202" y="61"/>
                  </a:cubicBezTo>
                  <a:cubicBezTo>
                    <a:pt x="204" y="59"/>
                    <a:pt x="207" y="58"/>
                    <a:pt x="209" y="56"/>
                  </a:cubicBezTo>
                  <a:cubicBezTo>
                    <a:pt x="230" y="38"/>
                    <a:pt x="251" y="20"/>
                    <a:pt x="272" y="1"/>
                  </a:cubicBezTo>
                  <a:cubicBezTo>
                    <a:pt x="274" y="0"/>
                    <a:pt x="275" y="0"/>
                    <a:pt x="277" y="1"/>
                  </a:cubicBezTo>
                  <a:cubicBezTo>
                    <a:pt x="309" y="18"/>
                    <a:pt x="340" y="35"/>
                    <a:pt x="371" y="52"/>
                  </a:cubicBezTo>
                  <a:cubicBezTo>
                    <a:pt x="374" y="53"/>
                    <a:pt x="377" y="54"/>
                    <a:pt x="379" y="56"/>
                  </a:cubicBezTo>
                  <a:cubicBezTo>
                    <a:pt x="392" y="62"/>
                    <a:pt x="398" y="72"/>
                    <a:pt x="399" y="86"/>
                  </a:cubicBezTo>
                  <a:cubicBezTo>
                    <a:pt x="400" y="97"/>
                    <a:pt x="402" y="108"/>
                    <a:pt x="403" y="119"/>
                  </a:cubicBezTo>
                  <a:cubicBezTo>
                    <a:pt x="404" y="125"/>
                    <a:pt x="404" y="131"/>
                    <a:pt x="405" y="137"/>
                  </a:cubicBezTo>
                  <a:close/>
                </a:path>
              </a:pathLst>
            </a:custGeom>
            <a:grp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Calibri"/>
                <a:ea typeface="ＭＳ Ｐゴシック" charset="-128"/>
                <a:cs typeface="+mn-cs"/>
              </a:endParaRPr>
            </a:p>
          </p:txBody>
        </p:sp>
        <p:sp>
          <p:nvSpPr>
            <p:cNvPr id="168" name="Freeform 810">
              <a:extLst>
                <a:ext uri="{FF2B5EF4-FFF2-40B4-BE49-F238E27FC236}">
                  <a16:creationId xmlns:a16="http://schemas.microsoft.com/office/drawing/2014/main" id="{3EDE23C2-EAC7-A7C8-00C8-0096766A5CEF}"/>
                </a:ext>
              </a:extLst>
            </p:cNvPr>
            <p:cNvSpPr>
              <a:spLocks noEditPoints="1"/>
            </p:cNvSpPr>
            <p:nvPr/>
          </p:nvSpPr>
          <p:spPr bwMode="gray">
            <a:xfrm>
              <a:off x="2886895" y="304800"/>
              <a:ext cx="274579" cy="407130"/>
            </a:xfrm>
            <a:custGeom>
              <a:avLst/>
              <a:gdLst/>
              <a:ahLst/>
              <a:cxnLst>
                <a:cxn ang="0">
                  <a:pos x="94" y="10"/>
                </a:cxn>
                <a:cxn ang="0">
                  <a:pos x="144" y="32"/>
                </a:cxn>
                <a:cxn ang="0">
                  <a:pos x="175" y="87"/>
                </a:cxn>
                <a:cxn ang="0">
                  <a:pos x="173" y="157"/>
                </a:cxn>
                <a:cxn ang="0">
                  <a:pos x="156" y="174"/>
                </a:cxn>
                <a:cxn ang="0">
                  <a:pos x="84" y="255"/>
                </a:cxn>
                <a:cxn ang="0">
                  <a:pos x="20" y="175"/>
                </a:cxn>
                <a:cxn ang="0">
                  <a:pos x="2" y="156"/>
                </a:cxn>
                <a:cxn ang="0">
                  <a:pos x="1" y="81"/>
                </a:cxn>
                <a:cxn ang="0">
                  <a:pos x="93" y="0"/>
                </a:cxn>
                <a:cxn ang="0">
                  <a:pos x="88" y="180"/>
                </a:cxn>
                <a:cxn ang="0">
                  <a:pos x="106" y="175"/>
                </a:cxn>
                <a:cxn ang="0">
                  <a:pos x="120" y="144"/>
                </a:cxn>
                <a:cxn ang="0">
                  <a:pos x="78" y="83"/>
                </a:cxn>
                <a:cxn ang="0">
                  <a:pos x="64" y="160"/>
                </a:cxn>
                <a:cxn ang="0">
                  <a:pos x="73" y="180"/>
                </a:cxn>
                <a:cxn ang="0">
                  <a:pos x="87" y="188"/>
                </a:cxn>
                <a:cxn ang="0">
                  <a:pos x="71" y="188"/>
                </a:cxn>
                <a:cxn ang="0">
                  <a:pos x="68" y="194"/>
                </a:cxn>
                <a:cxn ang="0">
                  <a:pos x="68" y="204"/>
                </a:cxn>
                <a:cxn ang="0">
                  <a:pos x="74" y="206"/>
                </a:cxn>
                <a:cxn ang="0">
                  <a:pos x="86" y="210"/>
                </a:cxn>
                <a:cxn ang="0">
                  <a:pos x="97" y="208"/>
                </a:cxn>
                <a:cxn ang="0">
                  <a:pos x="106" y="204"/>
                </a:cxn>
                <a:cxn ang="0">
                  <a:pos x="105" y="194"/>
                </a:cxn>
                <a:cxn ang="0">
                  <a:pos x="103" y="188"/>
                </a:cxn>
                <a:cxn ang="0">
                  <a:pos x="92" y="59"/>
                </a:cxn>
                <a:cxn ang="0">
                  <a:pos x="92" y="52"/>
                </a:cxn>
                <a:cxn ang="0">
                  <a:pos x="84" y="52"/>
                </a:cxn>
                <a:cxn ang="0">
                  <a:pos x="88" y="72"/>
                </a:cxn>
                <a:cxn ang="0">
                  <a:pos x="92" y="59"/>
                </a:cxn>
                <a:cxn ang="0">
                  <a:pos x="25" y="82"/>
                </a:cxn>
                <a:cxn ang="0">
                  <a:pos x="41" y="94"/>
                </a:cxn>
                <a:cxn ang="0">
                  <a:pos x="45" y="87"/>
                </a:cxn>
                <a:cxn ang="0">
                  <a:pos x="29" y="78"/>
                </a:cxn>
                <a:cxn ang="0">
                  <a:pos x="67" y="73"/>
                </a:cxn>
                <a:cxn ang="0">
                  <a:pos x="57" y="56"/>
                </a:cxn>
                <a:cxn ang="0">
                  <a:pos x="51" y="61"/>
                </a:cxn>
                <a:cxn ang="0">
                  <a:pos x="64" y="77"/>
                </a:cxn>
                <a:cxn ang="0">
                  <a:pos x="126" y="59"/>
                </a:cxn>
                <a:cxn ang="0">
                  <a:pos x="117" y="58"/>
                </a:cxn>
                <a:cxn ang="0">
                  <a:pos x="111" y="77"/>
                </a:cxn>
                <a:cxn ang="0">
                  <a:pos x="124" y="63"/>
                </a:cxn>
                <a:cxn ang="0">
                  <a:pos x="132" y="96"/>
                </a:cxn>
                <a:cxn ang="0">
                  <a:pos x="134" y="95"/>
                </a:cxn>
                <a:cxn ang="0">
                  <a:pos x="149" y="81"/>
                </a:cxn>
                <a:cxn ang="0">
                  <a:pos x="130" y="88"/>
                </a:cxn>
                <a:cxn ang="0">
                  <a:pos x="132" y="96"/>
                </a:cxn>
              </a:cxnLst>
              <a:rect l="0" t="0" r="r" b="b"/>
              <a:pathLst>
                <a:path w="175" h="257">
                  <a:moveTo>
                    <a:pt x="94" y="0"/>
                  </a:moveTo>
                  <a:cubicBezTo>
                    <a:pt x="94" y="3"/>
                    <a:pt x="94" y="7"/>
                    <a:pt x="94" y="10"/>
                  </a:cubicBezTo>
                  <a:cubicBezTo>
                    <a:pt x="94" y="15"/>
                    <a:pt x="95" y="17"/>
                    <a:pt x="100" y="17"/>
                  </a:cubicBezTo>
                  <a:cubicBezTo>
                    <a:pt x="116" y="17"/>
                    <a:pt x="131" y="22"/>
                    <a:pt x="144" y="32"/>
                  </a:cubicBezTo>
                  <a:cubicBezTo>
                    <a:pt x="160" y="44"/>
                    <a:pt x="171" y="59"/>
                    <a:pt x="174" y="79"/>
                  </a:cubicBezTo>
                  <a:cubicBezTo>
                    <a:pt x="174" y="82"/>
                    <a:pt x="175" y="84"/>
                    <a:pt x="175" y="87"/>
                  </a:cubicBezTo>
                  <a:cubicBezTo>
                    <a:pt x="175" y="109"/>
                    <a:pt x="175" y="131"/>
                    <a:pt x="175" y="153"/>
                  </a:cubicBezTo>
                  <a:cubicBezTo>
                    <a:pt x="175" y="155"/>
                    <a:pt x="174" y="156"/>
                    <a:pt x="173" y="157"/>
                  </a:cubicBezTo>
                  <a:cubicBezTo>
                    <a:pt x="168" y="162"/>
                    <a:pt x="163" y="166"/>
                    <a:pt x="158" y="170"/>
                  </a:cubicBezTo>
                  <a:cubicBezTo>
                    <a:pt x="157" y="171"/>
                    <a:pt x="156" y="172"/>
                    <a:pt x="156" y="174"/>
                  </a:cubicBezTo>
                  <a:cubicBezTo>
                    <a:pt x="156" y="191"/>
                    <a:pt x="153" y="207"/>
                    <a:pt x="144" y="222"/>
                  </a:cubicBezTo>
                  <a:cubicBezTo>
                    <a:pt x="131" y="245"/>
                    <a:pt x="111" y="257"/>
                    <a:pt x="84" y="255"/>
                  </a:cubicBezTo>
                  <a:cubicBezTo>
                    <a:pt x="57" y="254"/>
                    <a:pt x="38" y="238"/>
                    <a:pt x="27" y="213"/>
                  </a:cubicBezTo>
                  <a:cubicBezTo>
                    <a:pt x="22" y="201"/>
                    <a:pt x="19" y="188"/>
                    <a:pt x="20" y="175"/>
                  </a:cubicBezTo>
                  <a:cubicBezTo>
                    <a:pt x="21" y="173"/>
                    <a:pt x="20" y="171"/>
                    <a:pt x="18" y="169"/>
                  </a:cubicBezTo>
                  <a:cubicBezTo>
                    <a:pt x="12" y="165"/>
                    <a:pt x="7" y="161"/>
                    <a:pt x="2" y="156"/>
                  </a:cubicBezTo>
                  <a:cubicBezTo>
                    <a:pt x="1" y="155"/>
                    <a:pt x="1" y="154"/>
                    <a:pt x="1" y="153"/>
                  </a:cubicBezTo>
                  <a:cubicBezTo>
                    <a:pt x="1" y="129"/>
                    <a:pt x="0" y="105"/>
                    <a:pt x="1" y="81"/>
                  </a:cubicBezTo>
                  <a:cubicBezTo>
                    <a:pt x="2" y="48"/>
                    <a:pt x="18" y="24"/>
                    <a:pt x="49" y="9"/>
                  </a:cubicBezTo>
                  <a:cubicBezTo>
                    <a:pt x="63" y="3"/>
                    <a:pt x="78" y="1"/>
                    <a:pt x="93" y="0"/>
                  </a:cubicBezTo>
                  <a:cubicBezTo>
                    <a:pt x="93" y="0"/>
                    <a:pt x="93" y="0"/>
                    <a:pt x="94" y="0"/>
                  </a:cubicBezTo>
                  <a:close/>
                  <a:moveTo>
                    <a:pt x="88" y="180"/>
                  </a:moveTo>
                  <a:cubicBezTo>
                    <a:pt x="92" y="180"/>
                    <a:pt x="97" y="180"/>
                    <a:pt x="101" y="180"/>
                  </a:cubicBezTo>
                  <a:cubicBezTo>
                    <a:pt x="105" y="180"/>
                    <a:pt x="106" y="179"/>
                    <a:pt x="106" y="175"/>
                  </a:cubicBezTo>
                  <a:cubicBezTo>
                    <a:pt x="106" y="171"/>
                    <a:pt x="107" y="167"/>
                    <a:pt x="109" y="163"/>
                  </a:cubicBezTo>
                  <a:cubicBezTo>
                    <a:pt x="112" y="157"/>
                    <a:pt x="116" y="150"/>
                    <a:pt x="120" y="144"/>
                  </a:cubicBezTo>
                  <a:cubicBezTo>
                    <a:pt x="125" y="136"/>
                    <a:pt x="128" y="127"/>
                    <a:pt x="127" y="117"/>
                  </a:cubicBezTo>
                  <a:cubicBezTo>
                    <a:pt x="124" y="94"/>
                    <a:pt x="101" y="77"/>
                    <a:pt x="78" y="83"/>
                  </a:cubicBezTo>
                  <a:cubicBezTo>
                    <a:pt x="51" y="90"/>
                    <a:pt x="40" y="120"/>
                    <a:pt x="54" y="143"/>
                  </a:cubicBezTo>
                  <a:cubicBezTo>
                    <a:pt x="58" y="149"/>
                    <a:pt x="61" y="154"/>
                    <a:pt x="64" y="160"/>
                  </a:cubicBezTo>
                  <a:cubicBezTo>
                    <a:pt x="67" y="165"/>
                    <a:pt x="69" y="170"/>
                    <a:pt x="69" y="175"/>
                  </a:cubicBezTo>
                  <a:cubicBezTo>
                    <a:pt x="69" y="179"/>
                    <a:pt x="70" y="180"/>
                    <a:pt x="73" y="180"/>
                  </a:cubicBezTo>
                  <a:cubicBezTo>
                    <a:pt x="78" y="180"/>
                    <a:pt x="83" y="180"/>
                    <a:pt x="88" y="180"/>
                  </a:cubicBezTo>
                  <a:close/>
                  <a:moveTo>
                    <a:pt x="87" y="188"/>
                  </a:moveTo>
                  <a:cubicBezTo>
                    <a:pt x="82" y="188"/>
                    <a:pt x="76" y="188"/>
                    <a:pt x="71" y="188"/>
                  </a:cubicBezTo>
                  <a:cubicBezTo>
                    <a:pt x="71" y="188"/>
                    <a:pt x="71" y="188"/>
                    <a:pt x="71" y="188"/>
                  </a:cubicBezTo>
                  <a:cubicBezTo>
                    <a:pt x="70" y="189"/>
                    <a:pt x="68" y="189"/>
                    <a:pt x="68" y="190"/>
                  </a:cubicBezTo>
                  <a:cubicBezTo>
                    <a:pt x="67" y="191"/>
                    <a:pt x="68" y="193"/>
                    <a:pt x="68" y="194"/>
                  </a:cubicBezTo>
                  <a:cubicBezTo>
                    <a:pt x="70" y="196"/>
                    <a:pt x="70" y="198"/>
                    <a:pt x="68" y="200"/>
                  </a:cubicBezTo>
                  <a:cubicBezTo>
                    <a:pt x="68" y="201"/>
                    <a:pt x="67" y="203"/>
                    <a:pt x="68" y="204"/>
                  </a:cubicBezTo>
                  <a:cubicBezTo>
                    <a:pt x="68" y="205"/>
                    <a:pt x="69" y="205"/>
                    <a:pt x="70" y="206"/>
                  </a:cubicBezTo>
                  <a:cubicBezTo>
                    <a:pt x="72" y="206"/>
                    <a:pt x="73" y="206"/>
                    <a:pt x="74" y="206"/>
                  </a:cubicBezTo>
                  <a:cubicBezTo>
                    <a:pt x="75" y="206"/>
                    <a:pt x="76" y="206"/>
                    <a:pt x="77" y="207"/>
                  </a:cubicBezTo>
                  <a:cubicBezTo>
                    <a:pt x="79" y="210"/>
                    <a:pt x="82" y="211"/>
                    <a:pt x="86" y="210"/>
                  </a:cubicBezTo>
                  <a:cubicBezTo>
                    <a:pt x="89" y="210"/>
                    <a:pt x="93" y="211"/>
                    <a:pt x="96" y="209"/>
                  </a:cubicBezTo>
                  <a:cubicBezTo>
                    <a:pt x="96" y="209"/>
                    <a:pt x="97" y="209"/>
                    <a:pt x="97" y="208"/>
                  </a:cubicBezTo>
                  <a:cubicBezTo>
                    <a:pt x="98" y="206"/>
                    <a:pt x="101" y="206"/>
                    <a:pt x="103" y="206"/>
                  </a:cubicBezTo>
                  <a:cubicBezTo>
                    <a:pt x="104" y="206"/>
                    <a:pt x="106" y="205"/>
                    <a:pt x="106" y="204"/>
                  </a:cubicBezTo>
                  <a:cubicBezTo>
                    <a:pt x="107" y="203"/>
                    <a:pt x="106" y="201"/>
                    <a:pt x="105" y="200"/>
                  </a:cubicBezTo>
                  <a:cubicBezTo>
                    <a:pt x="104" y="198"/>
                    <a:pt x="104" y="196"/>
                    <a:pt x="105" y="194"/>
                  </a:cubicBezTo>
                  <a:cubicBezTo>
                    <a:pt x="106" y="193"/>
                    <a:pt x="107" y="191"/>
                    <a:pt x="106" y="190"/>
                  </a:cubicBezTo>
                  <a:cubicBezTo>
                    <a:pt x="106" y="189"/>
                    <a:pt x="105" y="188"/>
                    <a:pt x="103" y="188"/>
                  </a:cubicBezTo>
                  <a:cubicBezTo>
                    <a:pt x="98" y="188"/>
                    <a:pt x="92" y="188"/>
                    <a:pt x="87" y="188"/>
                  </a:cubicBezTo>
                  <a:close/>
                  <a:moveTo>
                    <a:pt x="92" y="59"/>
                  </a:moveTo>
                  <a:cubicBezTo>
                    <a:pt x="92" y="57"/>
                    <a:pt x="92" y="55"/>
                    <a:pt x="92" y="52"/>
                  </a:cubicBezTo>
                  <a:cubicBezTo>
                    <a:pt x="92" y="52"/>
                    <a:pt x="92" y="52"/>
                    <a:pt x="92" y="52"/>
                  </a:cubicBezTo>
                  <a:cubicBezTo>
                    <a:pt x="92" y="49"/>
                    <a:pt x="90" y="47"/>
                    <a:pt x="88" y="47"/>
                  </a:cubicBezTo>
                  <a:cubicBezTo>
                    <a:pt x="86" y="47"/>
                    <a:pt x="84" y="49"/>
                    <a:pt x="84" y="52"/>
                  </a:cubicBezTo>
                  <a:cubicBezTo>
                    <a:pt x="84" y="57"/>
                    <a:pt x="84" y="62"/>
                    <a:pt x="84" y="67"/>
                  </a:cubicBezTo>
                  <a:cubicBezTo>
                    <a:pt x="84" y="70"/>
                    <a:pt x="86" y="72"/>
                    <a:pt x="88" y="72"/>
                  </a:cubicBezTo>
                  <a:cubicBezTo>
                    <a:pt x="90" y="72"/>
                    <a:pt x="92" y="70"/>
                    <a:pt x="92" y="67"/>
                  </a:cubicBezTo>
                  <a:cubicBezTo>
                    <a:pt x="92" y="64"/>
                    <a:pt x="92" y="62"/>
                    <a:pt x="92" y="59"/>
                  </a:cubicBezTo>
                  <a:close/>
                  <a:moveTo>
                    <a:pt x="29" y="78"/>
                  </a:moveTo>
                  <a:cubicBezTo>
                    <a:pt x="28" y="80"/>
                    <a:pt x="26" y="80"/>
                    <a:pt x="25" y="82"/>
                  </a:cubicBezTo>
                  <a:cubicBezTo>
                    <a:pt x="24" y="84"/>
                    <a:pt x="26" y="86"/>
                    <a:pt x="27" y="87"/>
                  </a:cubicBezTo>
                  <a:cubicBezTo>
                    <a:pt x="32" y="89"/>
                    <a:pt x="36" y="92"/>
                    <a:pt x="41" y="94"/>
                  </a:cubicBezTo>
                  <a:cubicBezTo>
                    <a:pt x="43" y="96"/>
                    <a:pt x="46" y="95"/>
                    <a:pt x="47" y="93"/>
                  </a:cubicBezTo>
                  <a:cubicBezTo>
                    <a:pt x="48" y="91"/>
                    <a:pt x="47" y="89"/>
                    <a:pt x="45" y="87"/>
                  </a:cubicBezTo>
                  <a:cubicBezTo>
                    <a:pt x="41" y="85"/>
                    <a:pt x="36" y="82"/>
                    <a:pt x="32" y="80"/>
                  </a:cubicBezTo>
                  <a:cubicBezTo>
                    <a:pt x="31" y="79"/>
                    <a:pt x="30" y="79"/>
                    <a:pt x="29" y="78"/>
                  </a:cubicBezTo>
                  <a:close/>
                  <a:moveTo>
                    <a:pt x="67" y="74"/>
                  </a:moveTo>
                  <a:cubicBezTo>
                    <a:pt x="67" y="73"/>
                    <a:pt x="67" y="73"/>
                    <a:pt x="67" y="73"/>
                  </a:cubicBezTo>
                  <a:cubicBezTo>
                    <a:pt x="67" y="73"/>
                    <a:pt x="67" y="73"/>
                    <a:pt x="67" y="72"/>
                  </a:cubicBezTo>
                  <a:cubicBezTo>
                    <a:pt x="63" y="67"/>
                    <a:pt x="60" y="62"/>
                    <a:pt x="57" y="56"/>
                  </a:cubicBezTo>
                  <a:cubicBezTo>
                    <a:pt x="56" y="55"/>
                    <a:pt x="54" y="55"/>
                    <a:pt x="52" y="56"/>
                  </a:cubicBezTo>
                  <a:cubicBezTo>
                    <a:pt x="50" y="57"/>
                    <a:pt x="50" y="59"/>
                    <a:pt x="51" y="61"/>
                  </a:cubicBezTo>
                  <a:cubicBezTo>
                    <a:pt x="53" y="66"/>
                    <a:pt x="56" y="71"/>
                    <a:pt x="59" y="76"/>
                  </a:cubicBezTo>
                  <a:cubicBezTo>
                    <a:pt x="60" y="78"/>
                    <a:pt x="62" y="78"/>
                    <a:pt x="64" y="77"/>
                  </a:cubicBezTo>
                  <a:cubicBezTo>
                    <a:pt x="65" y="76"/>
                    <a:pt x="66" y="75"/>
                    <a:pt x="67" y="74"/>
                  </a:cubicBezTo>
                  <a:close/>
                  <a:moveTo>
                    <a:pt x="126" y="59"/>
                  </a:moveTo>
                  <a:cubicBezTo>
                    <a:pt x="125" y="58"/>
                    <a:pt x="124" y="57"/>
                    <a:pt x="122" y="56"/>
                  </a:cubicBezTo>
                  <a:cubicBezTo>
                    <a:pt x="120" y="55"/>
                    <a:pt x="118" y="56"/>
                    <a:pt x="117" y="58"/>
                  </a:cubicBezTo>
                  <a:cubicBezTo>
                    <a:pt x="115" y="62"/>
                    <a:pt x="113" y="66"/>
                    <a:pt x="110" y="70"/>
                  </a:cubicBezTo>
                  <a:cubicBezTo>
                    <a:pt x="109" y="73"/>
                    <a:pt x="109" y="76"/>
                    <a:pt x="111" y="77"/>
                  </a:cubicBezTo>
                  <a:cubicBezTo>
                    <a:pt x="114" y="78"/>
                    <a:pt x="116" y="77"/>
                    <a:pt x="117" y="75"/>
                  </a:cubicBezTo>
                  <a:cubicBezTo>
                    <a:pt x="120" y="71"/>
                    <a:pt x="122" y="67"/>
                    <a:pt x="124" y="63"/>
                  </a:cubicBezTo>
                  <a:cubicBezTo>
                    <a:pt x="125" y="62"/>
                    <a:pt x="125" y="61"/>
                    <a:pt x="126" y="59"/>
                  </a:cubicBezTo>
                  <a:close/>
                  <a:moveTo>
                    <a:pt x="132" y="96"/>
                  </a:moveTo>
                  <a:cubicBezTo>
                    <a:pt x="132" y="96"/>
                    <a:pt x="132" y="96"/>
                    <a:pt x="133" y="95"/>
                  </a:cubicBezTo>
                  <a:cubicBezTo>
                    <a:pt x="133" y="95"/>
                    <a:pt x="133" y="95"/>
                    <a:pt x="134" y="95"/>
                  </a:cubicBezTo>
                  <a:cubicBezTo>
                    <a:pt x="139" y="92"/>
                    <a:pt x="144" y="90"/>
                    <a:pt x="148" y="87"/>
                  </a:cubicBezTo>
                  <a:cubicBezTo>
                    <a:pt x="150" y="85"/>
                    <a:pt x="150" y="83"/>
                    <a:pt x="149" y="81"/>
                  </a:cubicBezTo>
                  <a:cubicBezTo>
                    <a:pt x="148" y="80"/>
                    <a:pt x="146" y="79"/>
                    <a:pt x="144" y="80"/>
                  </a:cubicBezTo>
                  <a:cubicBezTo>
                    <a:pt x="139" y="82"/>
                    <a:pt x="135" y="85"/>
                    <a:pt x="130" y="88"/>
                  </a:cubicBezTo>
                  <a:cubicBezTo>
                    <a:pt x="128" y="89"/>
                    <a:pt x="128" y="91"/>
                    <a:pt x="129" y="93"/>
                  </a:cubicBezTo>
                  <a:cubicBezTo>
                    <a:pt x="129" y="94"/>
                    <a:pt x="131" y="95"/>
                    <a:pt x="132" y="96"/>
                  </a:cubicBezTo>
                  <a:close/>
                </a:path>
              </a:pathLst>
            </a:custGeom>
            <a:grp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Calibri"/>
                <a:ea typeface="ＭＳ Ｐゴシック" charset="-128"/>
                <a:cs typeface="+mn-cs"/>
              </a:endParaRPr>
            </a:p>
          </p:txBody>
        </p:sp>
      </p:grpSp>
      <p:grpSp>
        <p:nvGrpSpPr>
          <p:cNvPr id="169" name="Group 63">
            <a:extLst>
              <a:ext uri="{FF2B5EF4-FFF2-40B4-BE49-F238E27FC236}">
                <a16:creationId xmlns:a16="http://schemas.microsoft.com/office/drawing/2014/main" id="{6FB982AE-2CD2-2591-D9ED-494625A95DF0}"/>
              </a:ext>
            </a:extLst>
          </p:cNvPr>
          <p:cNvGrpSpPr>
            <a:grpSpLocks noChangeAspect="1"/>
          </p:cNvGrpSpPr>
          <p:nvPr/>
        </p:nvGrpSpPr>
        <p:grpSpPr bwMode="gray">
          <a:xfrm>
            <a:off x="8261809" y="1588652"/>
            <a:ext cx="256256" cy="246867"/>
            <a:chOff x="2702262" y="304800"/>
            <a:chExt cx="643843" cy="639104"/>
          </a:xfrm>
          <a:solidFill>
            <a:schemeClr val="accent6">
              <a:lumMod val="75000"/>
            </a:schemeClr>
          </a:solidFill>
        </p:grpSpPr>
        <p:sp>
          <p:nvSpPr>
            <p:cNvPr id="170" name="Freeform 809">
              <a:extLst>
                <a:ext uri="{FF2B5EF4-FFF2-40B4-BE49-F238E27FC236}">
                  <a16:creationId xmlns:a16="http://schemas.microsoft.com/office/drawing/2014/main" id="{2BA0500D-7BBE-3808-903E-7D06E9E7F077}"/>
                </a:ext>
              </a:extLst>
            </p:cNvPr>
            <p:cNvSpPr>
              <a:spLocks/>
            </p:cNvSpPr>
            <p:nvPr/>
          </p:nvSpPr>
          <p:spPr bwMode="gray">
            <a:xfrm>
              <a:off x="2702262" y="730869"/>
              <a:ext cx="643843" cy="213035"/>
            </a:xfrm>
            <a:custGeom>
              <a:avLst/>
              <a:gdLst/>
              <a:ahLst/>
              <a:cxnLst>
                <a:cxn ang="0">
                  <a:pos x="405" y="137"/>
                </a:cxn>
                <a:cxn ang="0">
                  <a:pos x="0" y="137"/>
                </a:cxn>
                <a:cxn ang="0">
                  <a:pos x="1" y="125"/>
                </a:cxn>
                <a:cxn ang="0">
                  <a:pos x="6" y="83"/>
                </a:cxn>
                <a:cxn ang="0">
                  <a:pos x="25" y="56"/>
                </a:cxn>
                <a:cxn ang="0">
                  <a:pos x="96" y="18"/>
                </a:cxn>
                <a:cxn ang="0">
                  <a:pos x="129" y="0"/>
                </a:cxn>
                <a:cxn ang="0">
                  <a:pos x="202" y="61"/>
                </a:cxn>
                <a:cxn ang="0">
                  <a:pos x="209" y="56"/>
                </a:cxn>
                <a:cxn ang="0">
                  <a:pos x="272" y="1"/>
                </a:cxn>
                <a:cxn ang="0">
                  <a:pos x="277" y="1"/>
                </a:cxn>
                <a:cxn ang="0">
                  <a:pos x="371" y="52"/>
                </a:cxn>
                <a:cxn ang="0">
                  <a:pos x="379" y="56"/>
                </a:cxn>
                <a:cxn ang="0">
                  <a:pos x="399" y="86"/>
                </a:cxn>
                <a:cxn ang="0">
                  <a:pos x="403" y="119"/>
                </a:cxn>
                <a:cxn ang="0">
                  <a:pos x="405" y="137"/>
                </a:cxn>
              </a:cxnLst>
              <a:rect l="0" t="0" r="r" b="b"/>
              <a:pathLst>
                <a:path w="405" h="137">
                  <a:moveTo>
                    <a:pt x="405" y="137"/>
                  </a:moveTo>
                  <a:cubicBezTo>
                    <a:pt x="270" y="137"/>
                    <a:pt x="135" y="137"/>
                    <a:pt x="0" y="137"/>
                  </a:cubicBezTo>
                  <a:cubicBezTo>
                    <a:pt x="1" y="133"/>
                    <a:pt x="1" y="129"/>
                    <a:pt x="1" y="125"/>
                  </a:cubicBezTo>
                  <a:cubicBezTo>
                    <a:pt x="3" y="111"/>
                    <a:pt x="5" y="97"/>
                    <a:pt x="6" y="83"/>
                  </a:cubicBezTo>
                  <a:cubicBezTo>
                    <a:pt x="8" y="71"/>
                    <a:pt x="14" y="62"/>
                    <a:pt x="25" y="56"/>
                  </a:cubicBezTo>
                  <a:cubicBezTo>
                    <a:pt x="49" y="43"/>
                    <a:pt x="72" y="31"/>
                    <a:pt x="96" y="18"/>
                  </a:cubicBezTo>
                  <a:cubicBezTo>
                    <a:pt x="107" y="12"/>
                    <a:pt x="118" y="6"/>
                    <a:pt x="129" y="0"/>
                  </a:cubicBezTo>
                  <a:cubicBezTo>
                    <a:pt x="153" y="21"/>
                    <a:pt x="178" y="41"/>
                    <a:pt x="202" y="61"/>
                  </a:cubicBezTo>
                  <a:cubicBezTo>
                    <a:pt x="204" y="59"/>
                    <a:pt x="207" y="58"/>
                    <a:pt x="209" y="56"/>
                  </a:cubicBezTo>
                  <a:cubicBezTo>
                    <a:pt x="230" y="38"/>
                    <a:pt x="251" y="20"/>
                    <a:pt x="272" y="1"/>
                  </a:cubicBezTo>
                  <a:cubicBezTo>
                    <a:pt x="274" y="0"/>
                    <a:pt x="275" y="0"/>
                    <a:pt x="277" y="1"/>
                  </a:cubicBezTo>
                  <a:cubicBezTo>
                    <a:pt x="309" y="18"/>
                    <a:pt x="340" y="35"/>
                    <a:pt x="371" y="52"/>
                  </a:cubicBezTo>
                  <a:cubicBezTo>
                    <a:pt x="374" y="53"/>
                    <a:pt x="377" y="54"/>
                    <a:pt x="379" y="56"/>
                  </a:cubicBezTo>
                  <a:cubicBezTo>
                    <a:pt x="392" y="62"/>
                    <a:pt x="398" y="72"/>
                    <a:pt x="399" y="86"/>
                  </a:cubicBezTo>
                  <a:cubicBezTo>
                    <a:pt x="400" y="97"/>
                    <a:pt x="402" y="108"/>
                    <a:pt x="403" y="119"/>
                  </a:cubicBezTo>
                  <a:cubicBezTo>
                    <a:pt x="404" y="125"/>
                    <a:pt x="404" y="131"/>
                    <a:pt x="405" y="137"/>
                  </a:cubicBezTo>
                  <a:close/>
                </a:path>
              </a:pathLst>
            </a:custGeom>
            <a:grp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Calibri"/>
                <a:ea typeface="ＭＳ Ｐゴシック" charset="-128"/>
                <a:cs typeface="+mn-cs"/>
              </a:endParaRPr>
            </a:p>
          </p:txBody>
        </p:sp>
        <p:sp>
          <p:nvSpPr>
            <p:cNvPr id="171" name="Freeform 810">
              <a:extLst>
                <a:ext uri="{FF2B5EF4-FFF2-40B4-BE49-F238E27FC236}">
                  <a16:creationId xmlns:a16="http://schemas.microsoft.com/office/drawing/2014/main" id="{A99224F8-A414-6B4F-B1AC-6A9E5947A971}"/>
                </a:ext>
              </a:extLst>
            </p:cNvPr>
            <p:cNvSpPr>
              <a:spLocks noEditPoints="1"/>
            </p:cNvSpPr>
            <p:nvPr/>
          </p:nvSpPr>
          <p:spPr bwMode="gray">
            <a:xfrm>
              <a:off x="2886895" y="304800"/>
              <a:ext cx="274579" cy="407130"/>
            </a:xfrm>
            <a:custGeom>
              <a:avLst/>
              <a:gdLst/>
              <a:ahLst/>
              <a:cxnLst>
                <a:cxn ang="0">
                  <a:pos x="94" y="10"/>
                </a:cxn>
                <a:cxn ang="0">
                  <a:pos x="144" y="32"/>
                </a:cxn>
                <a:cxn ang="0">
                  <a:pos x="175" y="87"/>
                </a:cxn>
                <a:cxn ang="0">
                  <a:pos x="173" y="157"/>
                </a:cxn>
                <a:cxn ang="0">
                  <a:pos x="156" y="174"/>
                </a:cxn>
                <a:cxn ang="0">
                  <a:pos x="84" y="255"/>
                </a:cxn>
                <a:cxn ang="0">
                  <a:pos x="20" y="175"/>
                </a:cxn>
                <a:cxn ang="0">
                  <a:pos x="2" y="156"/>
                </a:cxn>
                <a:cxn ang="0">
                  <a:pos x="1" y="81"/>
                </a:cxn>
                <a:cxn ang="0">
                  <a:pos x="93" y="0"/>
                </a:cxn>
                <a:cxn ang="0">
                  <a:pos x="88" y="180"/>
                </a:cxn>
                <a:cxn ang="0">
                  <a:pos x="106" y="175"/>
                </a:cxn>
                <a:cxn ang="0">
                  <a:pos x="120" y="144"/>
                </a:cxn>
                <a:cxn ang="0">
                  <a:pos x="78" y="83"/>
                </a:cxn>
                <a:cxn ang="0">
                  <a:pos x="64" y="160"/>
                </a:cxn>
                <a:cxn ang="0">
                  <a:pos x="73" y="180"/>
                </a:cxn>
                <a:cxn ang="0">
                  <a:pos x="87" y="188"/>
                </a:cxn>
                <a:cxn ang="0">
                  <a:pos x="71" y="188"/>
                </a:cxn>
                <a:cxn ang="0">
                  <a:pos x="68" y="194"/>
                </a:cxn>
                <a:cxn ang="0">
                  <a:pos x="68" y="204"/>
                </a:cxn>
                <a:cxn ang="0">
                  <a:pos x="74" y="206"/>
                </a:cxn>
                <a:cxn ang="0">
                  <a:pos x="86" y="210"/>
                </a:cxn>
                <a:cxn ang="0">
                  <a:pos x="97" y="208"/>
                </a:cxn>
                <a:cxn ang="0">
                  <a:pos x="106" y="204"/>
                </a:cxn>
                <a:cxn ang="0">
                  <a:pos x="105" y="194"/>
                </a:cxn>
                <a:cxn ang="0">
                  <a:pos x="103" y="188"/>
                </a:cxn>
                <a:cxn ang="0">
                  <a:pos x="92" y="59"/>
                </a:cxn>
                <a:cxn ang="0">
                  <a:pos x="92" y="52"/>
                </a:cxn>
                <a:cxn ang="0">
                  <a:pos x="84" y="52"/>
                </a:cxn>
                <a:cxn ang="0">
                  <a:pos x="88" y="72"/>
                </a:cxn>
                <a:cxn ang="0">
                  <a:pos x="92" y="59"/>
                </a:cxn>
                <a:cxn ang="0">
                  <a:pos x="25" y="82"/>
                </a:cxn>
                <a:cxn ang="0">
                  <a:pos x="41" y="94"/>
                </a:cxn>
                <a:cxn ang="0">
                  <a:pos x="45" y="87"/>
                </a:cxn>
                <a:cxn ang="0">
                  <a:pos x="29" y="78"/>
                </a:cxn>
                <a:cxn ang="0">
                  <a:pos x="67" y="73"/>
                </a:cxn>
                <a:cxn ang="0">
                  <a:pos x="57" y="56"/>
                </a:cxn>
                <a:cxn ang="0">
                  <a:pos x="51" y="61"/>
                </a:cxn>
                <a:cxn ang="0">
                  <a:pos x="64" y="77"/>
                </a:cxn>
                <a:cxn ang="0">
                  <a:pos x="126" y="59"/>
                </a:cxn>
                <a:cxn ang="0">
                  <a:pos x="117" y="58"/>
                </a:cxn>
                <a:cxn ang="0">
                  <a:pos x="111" y="77"/>
                </a:cxn>
                <a:cxn ang="0">
                  <a:pos x="124" y="63"/>
                </a:cxn>
                <a:cxn ang="0">
                  <a:pos x="132" y="96"/>
                </a:cxn>
                <a:cxn ang="0">
                  <a:pos x="134" y="95"/>
                </a:cxn>
                <a:cxn ang="0">
                  <a:pos x="149" y="81"/>
                </a:cxn>
                <a:cxn ang="0">
                  <a:pos x="130" y="88"/>
                </a:cxn>
                <a:cxn ang="0">
                  <a:pos x="132" y="96"/>
                </a:cxn>
              </a:cxnLst>
              <a:rect l="0" t="0" r="r" b="b"/>
              <a:pathLst>
                <a:path w="175" h="257">
                  <a:moveTo>
                    <a:pt x="94" y="0"/>
                  </a:moveTo>
                  <a:cubicBezTo>
                    <a:pt x="94" y="3"/>
                    <a:pt x="94" y="7"/>
                    <a:pt x="94" y="10"/>
                  </a:cubicBezTo>
                  <a:cubicBezTo>
                    <a:pt x="94" y="15"/>
                    <a:pt x="95" y="17"/>
                    <a:pt x="100" y="17"/>
                  </a:cubicBezTo>
                  <a:cubicBezTo>
                    <a:pt x="116" y="17"/>
                    <a:pt x="131" y="22"/>
                    <a:pt x="144" y="32"/>
                  </a:cubicBezTo>
                  <a:cubicBezTo>
                    <a:pt x="160" y="44"/>
                    <a:pt x="171" y="59"/>
                    <a:pt x="174" y="79"/>
                  </a:cubicBezTo>
                  <a:cubicBezTo>
                    <a:pt x="174" y="82"/>
                    <a:pt x="175" y="84"/>
                    <a:pt x="175" y="87"/>
                  </a:cubicBezTo>
                  <a:cubicBezTo>
                    <a:pt x="175" y="109"/>
                    <a:pt x="175" y="131"/>
                    <a:pt x="175" y="153"/>
                  </a:cubicBezTo>
                  <a:cubicBezTo>
                    <a:pt x="175" y="155"/>
                    <a:pt x="174" y="156"/>
                    <a:pt x="173" y="157"/>
                  </a:cubicBezTo>
                  <a:cubicBezTo>
                    <a:pt x="168" y="162"/>
                    <a:pt x="163" y="166"/>
                    <a:pt x="158" y="170"/>
                  </a:cubicBezTo>
                  <a:cubicBezTo>
                    <a:pt x="157" y="171"/>
                    <a:pt x="156" y="172"/>
                    <a:pt x="156" y="174"/>
                  </a:cubicBezTo>
                  <a:cubicBezTo>
                    <a:pt x="156" y="191"/>
                    <a:pt x="153" y="207"/>
                    <a:pt x="144" y="222"/>
                  </a:cubicBezTo>
                  <a:cubicBezTo>
                    <a:pt x="131" y="245"/>
                    <a:pt x="111" y="257"/>
                    <a:pt x="84" y="255"/>
                  </a:cubicBezTo>
                  <a:cubicBezTo>
                    <a:pt x="57" y="254"/>
                    <a:pt x="38" y="238"/>
                    <a:pt x="27" y="213"/>
                  </a:cubicBezTo>
                  <a:cubicBezTo>
                    <a:pt x="22" y="201"/>
                    <a:pt x="19" y="188"/>
                    <a:pt x="20" y="175"/>
                  </a:cubicBezTo>
                  <a:cubicBezTo>
                    <a:pt x="21" y="173"/>
                    <a:pt x="20" y="171"/>
                    <a:pt x="18" y="169"/>
                  </a:cubicBezTo>
                  <a:cubicBezTo>
                    <a:pt x="12" y="165"/>
                    <a:pt x="7" y="161"/>
                    <a:pt x="2" y="156"/>
                  </a:cubicBezTo>
                  <a:cubicBezTo>
                    <a:pt x="1" y="155"/>
                    <a:pt x="1" y="154"/>
                    <a:pt x="1" y="153"/>
                  </a:cubicBezTo>
                  <a:cubicBezTo>
                    <a:pt x="1" y="129"/>
                    <a:pt x="0" y="105"/>
                    <a:pt x="1" y="81"/>
                  </a:cubicBezTo>
                  <a:cubicBezTo>
                    <a:pt x="2" y="48"/>
                    <a:pt x="18" y="24"/>
                    <a:pt x="49" y="9"/>
                  </a:cubicBezTo>
                  <a:cubicBezTo>
                    <a:pt x="63" y="3"/>
                    <a:pt x="78" y="1"/>
                    <a:pt x="93" y="0"/>
                  </a:cubicBezTo>
                  <a:cubicBezTo>
                    <a:pt x="93" y="0"/>
                    <a:pt x="93" y="0"/>
                    <a:pt x="94" y="0"/>
                  </a:cubicBezTo>
                  <a:close/>
                  <a:moveTo>
                    <a:pt x="88" y="180"/>
                  </a:moveTo>
                  <a:cubicBezTo>
                    <a:pt x="92" y="180"/>
                    <a:pt x="97" y="180"/>
                    <a:pt x="101" y="180"/>
                  </a:cubicBezTo>
                  <a:cubicBezTo>
                    <a:pt x="105" y="180"/>
                    <a:pt x="106" y="179"/>
                    <a:pt x="106" y="175"/>
                  </a:cubicBezTo>
                  <a:cubicBezTo>
                    <a:pt x="106" y="171"/>
                    <a:pt x="107" y="167"/>
                    <a:pt x="109" y="163"/>
                  </a:cubicBezTo>
                  <a:cubicBezTo>
                    <a:pt x="112" y="157"/>
                    <a:pt x="116" y="150"/>
                    <a:pt x="120" y="144"/>
                  </a:cubicBezTo>
                  <a:cubicBezTo>
                    <a:pt x="125" y="136"/>
                    <a:pt x="128" y="127"/>
                    <a:pt x="127" y="117"/>
                  </a:cubicBezTo>
                  <a:cubicBezTo>
                    <a:pt x="124" y="94"/>
                    <a:pt x="101" y="77"/>
                    <a:pt x="78" y="83"/>
                  </a:cubicBezTo>
                  <a:cubicBezTo>
                    <a:pt x="51" y="90"/>
                    <a:pt x="40" y="120"/>
                    <a:pt x="54" y="143"/>
                  </a:cubicBezTo>
                  <a:cubicBezTo>
                    <a:pt x="58" y="149"/>
                    <a:pt x="61" y="154"/>
                    <a:pt x="64" y="160"/>
                  </a:cubicBezTo>
                  <a:cubicBezTo>
                    <a:pt x="67" y="165"/>
                    <a:pt x="69" y="170"/>
                    <a:pt x="69" y="175"/>
                  </a:cubicBezTo>
                  <a:cubicBezTo>
                    <a:pt x="69" y="179"/>
                    <a:pt x="70" y="180"/>
                    <a:pt x="73" y="180"/>
                  </a:cubicBezTo>
                  <a:cubicBezTo>
                    <a:pt x="78" y="180"/>
                    <a:pt x="83" y="180"/>
                    <a:pt x="88" y="180"/>
                  </a:cubicBezTo>
                  <a:close/>
                  <a:moveTo>
                    <a:pt x="87" y="188"/>
                  </a:moveTo>
                  <a:cubicBezTo>
                    <a:pt x="82" y="188"/>
                    <a:pt x="76" y="188"/>
                    <a:pt x="71" y="188"/>
                  </a:cubicBezTo>
                  <a:cubicBezTo>
                    <a:pt x="71" y="188"/>
                    <a:pt x="71" y="188"/>
                    <a:pt x="71" y="188"/>
                  </a:cubicBezTo>
                  <a:cubicBezTo>
                    <a:pt x="70" y="189"/>
                    <a:pt x="68" y="189"/>
                    <a:pt x="68" y="190"/>
                  </a:cubicBezTo>
                  <a:cubicBezTo>
                    <a:pt x="67" y="191"/>
                    <a:pt x="68" y="193"/>
                    <a:pt x="68" y="194"/>
                  </a:cubicBezTo>
                  <a:cubicBezTo>
                    <a:pt x="70" y="196"/>
                    <a:pt x="70" y="198"/>
                    <a:pt x="68" y="200"/>
                  </a:cubicBezTo>
                  <a:cubicBezTo>
                    <a:pt x="68" y="201"/>
                    <a:pt x="67" y="203"/>
                    <a:pt x="68" y="204"/>
                  </a:cubicBezTo>
                  <a:cubicBezTo>
                    <a:pt x="68" y="205"/>
                    <a:pt x="69" y="205"/>
                    <a:pt x="70" y="206"/>
                  </a:cubicBezTo>
                  <a:cubicBezTo>
                    <a:pt x="72" y="206"/>
                    <a:pt x="73" y="206"/>
                    <a:pt x="74" y="206"/>
                  </a:cubicBezTo>
                  <a:cubicBezTo>
                    <a:pt x="75" y="206"/>
                    <a:pt x="76" y="206"/>
                    <a:pt x="77" y="207"/>
                  </a:cubicBezTo>
                  <a:cubicBezTo>
                    <a:pt x="79" y="210"/>
                    <a:pt x="82" y="211"/>
                    <a:pt x="86" y="210"/>
                  </a:cubicBezTo>
                  <a:cubicBezTo>
                    <a:pt x="89" y="210"/>
                    <a:pt x="93" y="211"/>
                    <a:pt x="96" y="209"/>
                  </a:cubicBezTo>
                  <a:cubicBezTo>
                    <a:pt x="96" y="209"/>
                    <a:pt x="97" y="209"/>
                    <a:pt x="97" y="208"/>
                  </a:cubicBezTo>
                  <a:cubicBezTo>
                    <a:pt x="98" y="206"/>
                    <a:pt x="101" y="206"/>
                    <a:pt x="103" y="206"/>
                  </a:cubicBezTo>
                  <a:cubicBezTo>
                    <a:pt x="104" y="206"/>
                    <a:pt x="106" y="205"/>
                    <a:pt x="106" y="204"/>
                  </a:cubicBezTo>
                  <a:cubicBezTo>
                    <a:pt x="107" y="203"/>
                    <a:pt x="106" y="201"/>
                    <a:pt x="105" y="200"/>
                  </a:cubicBezTo>
                  <a:cubicBezTo>
                    <a:pt x="104" y="198"/>
                    <a:pt x="104" y="196"/>
                    <a:pt x="105" y="194"/>
                  </a:cubicBezTo>
                  <a:cubicBezTo>
                    <a:pt x="106" y="193"/>
                    <a:pt x="107" y="191"/>
                    <a:pt x="106" y="190"/>
                  </a:cubicBezTo>
                  <a:cubicBezTo>
                    <a:pt x="106" y="189"/>
                    <a:pt x="105" y="188"/>
                    <a:pt x="103" y="188"/>
                  </a:cubicBezTo>
                  <a:cubicBezTo>
                    <a:pt x="98" y="188"/>
                    <a:pt x="92" y="188"/>
                    <a:pt x="87" y="188"/>
                  </a:cubicBezTo>
                  <a:close/>
                  <a:moveTo>
                    <a:pt x="92" y="59"/>
                  </a:moveTo>
                  <a:cubicBezTo>
                    <a:pt x="92" y="57"/>
                    <a:pt x="92" y="55"/>
                    <a:pt x="92" y="52"/>
                  </a:cubicBezTo>
                  <a:cubicBezTo>
                    <a:pt x="92" y="52"/>
                    <a:pt x="92" y="52"/>
                    <a:pt x="92" y="52"/>
                  </a:cubicBezTo>
                  <a:cubicBezTo>
                    <a:pt x="92" y="49"/>
                    <a:pt x="90" y="47"/>
                    <a:pt x="88" y="47"/>
                  </a:cubicBezTo>
                  <a:cubicBezTo>
                    <a:pt x="86" y="47"/>
                    <a:pt x="84" y="49"/>
                    <a:pt x="84" y="52"/>
                  </a:cubicBezTo>
                  <a:cubicBezTo>
                    <a:pt x="84" y="57"/>
                    <a:pt x="84" y="62"/>
                    <a:pt x="84" y="67"/>
                  </a:cubicBezTo>
                  <a:cubicBezTo>
                    <a:pt x="84" y="70"/>
                    <a:pt x="86" y="72"/>
                    <a:pt x="88" y="72"/>
                  </a:cubicBezTo>
                  <a:cubicBezTo>
                    <a:pt x="90" y="72"/>
                    <a:pt x="92" y="70"/>
                    <a:pt x="92" y="67"/>
                  </a:cubicBezTo>
                  <a:cubicBezTo>
                    <a:pt x="92" y="64"/>
                    <a:pt x="92" y="62"/>
                    <a:pt x="92" y="59"/>
                  </a:cubicBezTo>
                  <a:close/>
                  <a:moveTo>
                    <a:pt x="29" y="78"/>
                  </a:moveTo>
                  <a:cubicBezTo>
                    <a:pt x="28" y="80"/>
                    <a:pt x="26" y="80"/>
                    <a:pt x="25" y="82"/>
                  </a:cubicBezTo>
                  <a:cubicBezTo>
                    <a:pt x="24" y="84"/>
                    <a:pt x="26" y="86"/>
                    <a:pt x="27" y="87"/>
                  </a:cubicBezTo>
                  <a:cubicBezTo>
                    <a:pt x="32" y="89"/>
                    <a:pt x="36" y="92"/>
                    <a:pt x="41" y="94"/>
                  </a:cubicBezTo>
                  <a:cubicBezTo>
                    <a:pt x="43" y="96"/>
                    <a:pt x="46" y="95"/>
                    <a:pt x="47" y="93"/>
                  </a:cubicBezTo>
                  <a:cubicBezTo>
                    <a:pt x="48" y="91"/>
                    <a:pt x="47" y="89"/>
                    <a:pt x="45" y="87"/>
                  </a:cubicBezTo>
                  <a:cubicBezTo>
                    <a:pt x="41" y="85"/>
                    <a:pt x="36" y="82"/>
                    <a:pt x="32" y="80"/>
                  </a:cubicBezTo>
                  <a:cubicBezTo>
                    <a:pt x="31" y="79"/>
                    <a:pt x="30" y="79"/>
                    <a:pt x="29" y="78"/>
                  </a:cubicBezTo>
                  <a:close/>
                  <a:moveTo>
                    <a:pt x="67" y="74"/>
                  </a:moveTo>
                  <a:cubicBezTo>
                    <a:pt x="67" y="73"/>
                    <a:pt x="67" y="73"/>
                    <a:pt x="67" y="73"/>
                  </a:cubicBezTo>
                  <a:cubicBezTo>
                    <a:pt x="67" y="73"/>
                    <a:pt x="67" y="73"/>
                    <a:pt x="67" y="72"/>
                  </a:cubicBezTo>
                  <a:cubicBezTo>
                    <a:pt x="63" y="67"/>
                    <a:pt x="60" y="62"/>
                    <a:pt x="57" y="56"/>
                  </a:cubicBezTo>
                  <a:cubicBezTo>
                    <a:pt x="56" y="55"/>
                    <a:pt x="54" y="55"/>
                    <a:pt x="52" y="56"/>
                  </a:cubicBezTo>
                  <a:cubicBezTo>
                    <a:pt x="50" y="57"/>
                    <a:pt x="50" y="59"/>
                    <a:pt x="51" y="61"/>
                  </a:cubicBezTo>
                  <a:cubicBezTo>
                    <a:pt x="53" y="66"/>
                    <a:pt x="56" y="71"/>
                    <a:pt x="59" y="76"/>
                  </a:cubicBezTo>
                  <a:cubicBezTo>
                    <a:pt x="60" y="78"/>
                    <a:pt x="62" y="78"/>
                    <a:pt x="64" y="77"/>
                  </a:cubicBezTo>
                  <a:cubicBezTo>
                    <a:pt x="65" y="76"/>
                    <a:pt x="66" y="75"/>
                    <a:pt x="67" y="74"/>
                  </a:cubicBezTo>
                  <a:close/>
                  <a:moveTo>
                    <a:pt x="126" y="59"/>
                  </a:moveTo>
                  <a:cubicBezTo>
                    <a:pt x="125" y="58"/>
                    <a:pt x="124" y="57"/>
                    <a:pt x="122" y="56"/>
                  </a:cubicBezTo>
                  <a:cubicBezTo>
                    <a:pt x="120" y="55"/>
                    <a:pt x="118" y="56"/>
                    <a:pt x="117" y="58"/>
                  </a:cubicBezTo>
                  <a:cubicBezTo>
                    <a:pt x="115" y="62"/>
                    <a:pt x="113" y="66"/>
                    <a:pt x="110" y="70"/>
                  </a:cubicBezTo>
                  <a:cubicBezTo>
                    <a:pt x="109" y="73"/>
                    <a:pt x="109" y="76"/>
                    <a:pt x="111" y="77"/>
                  </a:cubicBezTo>
                  <a:cubicBezTo>
                    <a:pt x="114" y="78"/>
                    <a:pt x="116" y="77"/>
                    <a:pt x="117" y="75"/>
                  </a:cubicBezTo>
                  <a:cubicBezTo>
                    <a:pt x="120" y="71"/>
                    <a:pt x="122" y="67"/>
                    <a:pt x="124" y="63"/>
                  </a:cubicBezTo>
                  <a:cubicBezTo>
                    <a:pt x="125" y="62"/>
                    <a:pt x="125" y="61"/>
                    <a:pt x="126" y="59"/>
                  </a:cubicBezTo>
                  <a:close/>
                  <a:moveTo>
                    <a:pt x="132" y="96"/>
                  </a:moveTo>
                  <a:cubicBezTo>
                    <a:pt x="132" y="96"/>
                    <a:pt x="132" y="96"/>
                    <a:pt x="133" y="95"/>
                  </a:cubicBezTo>
                  <a:cubicBezTo>
                    <a:pt x="133" y="95"/>
                    <a:pt x="133" y="95"/>
                    <a:pt x="134" y="95"/>
                  </a:cubicBezTo>
                  <a:cubicBezTo>
                    <a:pt x="139" y="92"/>
                    <a:pt x="144" y="90"/>
                    <a:pt x="148" y="87"/>
                  </a:cubicBezTo>
                  <a:cubicBezTo>
                    <a:pt x="150" y="85"/>
                    <a:pt x="150" y="83"/>
                    <a:pt x="149" y="81"/>
                  </a:cubicBezTo>
                  <a:cubicBezTo>
                    <a:pt x="148" y="80"/>
                    <a:pt x="146" y="79"/>
                    <a:pt x="144" y="80"/>
                  </a:cubicBezTo>
                  <a:cubicBezTo>
                    <a:pt x="139" y="82"/>
                    <a:pt x="135" y="85"/>
                    <a:pt x="130" y="88"/>
                  </a:cubicBezTo>
                  <a:cubicBezTo>
                    <a:pt x="128" y="89"/>
                    <a:pt x="128" y="91"/>
                    <a:pt x="129" y="93"/>
                  </a:cubicBezTo>
                  <a:cubicBezTo>
                    <a:pt x="129" y="94"/>
                    <a:pt x="131" y="95"/>
                    <a:pt x="132" y="96"/>
                  </a:cubicBezTo>
                  <a:close/>
                </a:path>
              </a:pathLst>
            </a:custGeom>
            <a:grp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Calibri"/>
                <a:ea typeface="ＭＳ Ｐゴシック" charset="-128"/>
                <a:cs typeface="+mn-cs"/>
              </a:endParaRPr>
            </a:p>
          </p:txBody>
        </p:sp>
      </p:grpSp>
      <p:grpSp>
        <p:nvGrpSpPr>
          <p:cNvPr id="172" name="Group 63">
            <a:extLst>
              <a:ext uri="{FF2B5EF4-FFF2-40B4-BE49-F238E27FC236}">
                <a16:creationId xmlns:a16="http://schemas.microsoft.com/office/drawing/2014/main" id="{6DD4F8EC-6653-8B14-9364-BC2DA5B2CC50}"/>
              </a:ext>
            </a:extLst>
          </p:cNvPr>
          <p:cNvGrpSpPr>
            <a:grpSpLocks noChangeAspect="1"/>
          </p:cNvGrpSpPr>
          <p:nvPr/>
        </p:nvGrpSpPr>
        <p:grpSpPr bwMode="gray">
          <a:xfrm>
            <a:off x="8281512" y="2299399"/>
            <a:ext cx="256256" cy="246867"/>
            <a:chOff x="2702262" y="304800"/>
            <a:chExt cx="643843" cy="639104"/>
          </a:xfrm>
          <a:solidFill>
            <a:schemeClr val="accent6">
              <a:lumMod val="75000"/>
            </a:schemeClr>
          </a:solidFill>
        </p:grpSpPr>
        <p:sp>
          <p:nvSpPr>
            <p:cNvPr id="173" name="Freeform 809">
              <a:extLst>
                <a:ext uri="{FF2B5EF4-FFF2-40B4-BE49-F238E27FC236}">
                  <a16:creationId xmlns:a16="http://schemas.microsoft.com/office/drawing/2014/main" id="{6A85AA49-3EA5-8103-46C3-37EF02F041C7}"/>
                </a:ext>
              </a:extLst>
            </p:cNvPr>
            <p:cNvSpPr>
              <a:spLocks/>
            </p:cNvSpPr>
            <p:nvPr/>
          </p:nvSpPr>
          <p:spPr bwMode="gray">
            <a:xfrm>
              <a:off x="2702262" y="730869"/>
              <a:ext cx="643843" cy="213035"/>
            </a:xfrm>
            <a:custGeom>
              <a:avLst/>
              <a:gdLst/>
              <a:ahLst/>
              <a:cxnLst>
                <a:cxn ang="0">
                  <a:pos x="405" y="137"/>
                </a:cxn>
                <a:cxn ang="0">
                  <a:pos x="0" y="137"/>
                </a:cxn>
                <a:cxn ang="0">
                  <a:pos x="1" y="125"/>
                </a:cxn>
                <a:cxn ang="0">
                  <a:pos x="6" y="83"/>
                </a:cxn>
                <a:cxn ang="0">
                  <a:pos x="25" y="56"/>
                </a:cxn>
                <a:cxn ang="0">
                  <a:pos x="96" y="18"/>
                </a:cxn>
                <a:cxn ang="0">
                  <a:pos x="129" y="0"/>
                </a:cxn>
                <a:cxn ang="0">
                  <a:pos x="202" y="61"/>
                </a:cxn>
                <a:cxn ang="0">
                  <a:pos x="209" y="56"/>
                </a:cxn>
                <a:cxn ang="0">
                  <a:pos x="272" y="1"/>
                </a:cxn>
                <a:cxn ang="0">
                  <a:pos x="277" y="1"/>
                </a:cxn>
                <a:cxn ang="0">
                  <a:pos x="371" y="52"/>
                </a:cxn>
                <a:cxn ang="0">
                  <a:pos x="379" y="56"/>
                </a:cxn>
                <a:cxn ang="0">
                  <a:pos x="399" y="86"/>
                </a:cxn>
                <a:cxn ang="0">
                  <a:pos x="403" y="119"/>
                </a:cxn>
                <a:cxn ang="0">
                  <a:pos x="405" y="137"/>
                </a:cxn>
              </a:cxnLst>
              <a:rect l="0" t="0" r="r" b="b"/>
              <a:pathLst>
                <a:path w="405" h="137">
                  <a:moveTo>
                    <a:pt x="405" y="137"/>
                  </a:moveTo>
                  <a:cubicBezTo>
                    <a:pt x="270" y="137"/>
                    <a:pt x="135" y="137"/>
                    <a:pt x="0" y="137"/>
                  </a:cubicBezTo>
                  <a:cubicBezTo>
                    <a:pt x="1" y="133"/>
                    <a:pt x="1" y="129"/>
                    <a:pt x="1" y="125"/>
                  </a:cubicBezTo>
                  <a:cubicBezTo>
                    <a:pt x="3" y="111"/>
                    <a:pt x="5" y="97"/>
                    <a:pt x="6" y="83"/>
                  </a:cubicBezTo>
                  <a:cubicBezTo>
                    <a:pt x="8" y="71"/>
                    <a:pt x="14" y="62"/>
                    <a:pt x="25" y="56"/>
                  </a:cubicBezTo>
                  <a:cubicBezTo>
                    <a:pt x="49" y="43"/>
                    <a:pt x="72" y="31"/>
                    <a:pt x="96" y="18"/>
                  </a:cubicBezTo>
                  <a:cubicBezTo>
                    <a:pt x="107" y="12"/>
                    <a:pt x="118" y="6"/>
                    <a:pt x="129" y="0"/>
                  </a:cubicBezTo>
                  <a:cubicBezTo>
                    <a:pt x="153" y="21"/>
                    <a:pt x="178" y="41"/>
                    <a:pt x="202" y="61"/>
                  </a:cubicBezTo>
                  <a:cubicBezTo>
                    <a:pt x="204" y="59"/>
                    <a:pt x="207" y="58"/>
                    <a:pt x="209" y="56"/>
                  </a:cubicBezTo>
                  <a:cubicBezTo>
                    <a:pt x="230" y="38"/>
                    <a:pt x="251" y="20"/>
                    <a:pt x="272" y="1"/>
                  </a:cubicBezTo>
                  <a:cubicBezTo>
                    <a:pt x="274" y="0"/>
                    <a:pt x="275" y="0"/>
                    <a:pt x="277" y="1"/>
                  </a:cubicBezTo>
                  <a:cubicBezTo>
                    <a:pt x="309" y="18"/>
                    <a:pt x="340" y="35"/>
                    <a:pt x="371" y="52"/>
                  </a:cubicBezTo>
                  <a:cubicBezTo>
                    <a:pt x="374" y="53"/>
                    <a:pt x="377" y="54"/>
                    <a:pt x="379" y="56"/>
                  </a:cubicBezTo>
                  <a:cubicBezTo>
                    <a:pt x="392" y="62"/>
                    <a:pt x="398" y="72"/>
                    <a:pt x="399" y="86"/>
                  </a:cubicBezTo>
                  <a:cubicBezTo>
                    <a:pt x="400" y="97"/>
                    <a:pt x="402" y="108"/>
                    <a:pt x="403" y="119"/>
                  </a:cubicBezTo>
                  <a:cubicBezTo>
                    <a:pt x="404" y="125"/>
                    <a:pt x="404" y="131"/>
                    <a:pt x="405" y="137"/>
                  </a:cubicBezTo>
                  <a:close/>
                </a:path>
              </a:pathLst>
            </a:custGeom>
            <a:grp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Calibri"/>
                <a:ea typeface="ＭＳ Ｐゴシック" charset="-128"/>
                <a:cs typeface="+mn-cs"/>
              </a:endParaRPr>
            </a:p>
          </p:txBody>
        </p:sp>
        <p:sp>
          <p:nvSpPr>
            <p:cNvPr id="174" name="Freeform 810">
              <a:extLst>
                <a:ext uri="{FF2B5EF4-FFF2-40B4-BE49-F238E27FC236}">
                  <a16:creationId xmlns:a16="http://schemas.microsoft.com/office/drawing/2014/main" id="{7E856FA5-66DB-3F51-D8EB-ED56E183CBAA}"/>
                </a:ext>
              </a:extLst>
            </p:cNvPr>
            <p:cNvSpPr>
              <a:spLocks noEditPoints="1"/>
            </p:cNvSpPr>
            <p:nvPr/>
          </p:nvSpPr>
          <p:spPr bwMode="gray">
            <a:xfrm>
              <a:off x="2886895" y="304800"/>
              <a:ext cx="274579" cy="407130"/>
            </a:xfrm>
            <a:custGeom>
              <a:avLst/>
              <a:gdLst/>
              <a:ahLst/>
              <a:cxnLst>
                <a:cxn ang="0">
                  <a:pos x="94" y="10"/>
                </a:cxn>
                <a:cxn ang="0">
                  <a:pos x="144" y="32"/>
                </a:cxn>
                <a:cxn ang="0">
                  <a:pos x="175" y="87"/>
                </a:cxn>
                <a:cxn ang="0">
                  <a:pos x="173" y="157"/>
                </a:cxn>
                <a:cxn ang="0">
                  <a:pos x="156" y="174"/>
                </a:cxn>
                <a:cxn ang="0">
                  <a:pos x="84" y="255"/>
                </a:cxn>
                <a:cxn ang="0">
                  <a:pos x="20" y="175"/>
                </a:cxn>
                <a:cxn ang="0">
                  <a:pos x="2" y="156"/>
                </a:cxn>
                <a:cxn ang="0">
                  <a:pos x="1" y="81"/>
                </a:cxn>
                <a:cxn ang="0">
                  <a:pos x="93" y="0"/>
                </a:cxn>
                <a:cxn ang="0">
                  <a:pos x="88" y="180"/>
                </a:cxn>
                <a:cxn ang="0">
                  <a:pos x="106" y="175"/>
                </a:cxn>
                <a:cxn ang="0">
                  <a:pos x="120" y="144"/>
                </a:cxn>
                <a:cxn ang="0">
                  <a:pos x="78" y="83"/>
                </a:cxn>
                <a:cxn ang="0">
                  <a:pos x="64" y="160"/>
                </a:cxn>
                <a:cxn ang="0">
                  <a:pos x="73" y="180"/>
                </a:cxn>
                <a:cxn ang="0">
                  <a:pos x="87" y="188"/>
                </a:cxn>
                <a:cxn ang="0">
                  <a:pos x="71" y="188"/>
                </a:cxn>
                <a:cxn ang="0">
                  <a:pos x="68" y="194"/>
                </a:cxn>
                <a:cxn ang="0">
                  <a:pos x="68" y="204"/>
                </a:cxn>
                <a:cxn ang="0">
                  <a:pos x="74" y="206"/>
                </a:cxn>
                <a:cxn ang="0">
                  <a:pos x="86" y="210"/>
                </a:cxn>
                <a:cxn ang="0">
                  <a:pos x="97" y="208"/>
                </a:cxn>
                <a:cxn ang="0">
                  <a:pos x="106" y="204"/>
                </a:cxn>
                <a:cxn ang="0">
                  <a:pos x="105" y="194"/>
                </a:cxn>
                <a:cxn ang="0">
                  <a:pos x="103" y="188"/>
                </a:cxn>
                <a:cxn ang="0">
                  <a:pos x="92" y="59"/>
                </a:cxn>
                <a:cxn ang="0">
                  <a:pos x="92" y="52"/>
                </a:cxn>
                <a:cxn ang="0">
                  <a:pos x="84" y="52"/>
                </a:cxn>
                <a:cxn ang="0">
                  <a:pos x="88" y="72"/>
                </a:cxn>
                <a:cxn ang="0">
                  <a:pos x="92" y="59"/>
                </a:cxn>
                <a:cxn ang="0">
                  <a:pos x="25" y="82"/>
                </a:cxn>
                <a:cxn ang="0">
                  <a:pos x="41" y="94"/>
                </a:cxn>
                <a:cxn ang="0">
                  <a:pos x="45" y="87"/>
                </a:cxn>
                <a:cxn ang="0">
                  <a:pos x="29" y="78"/>
                </a:cxn>
                <a:cxn ang="0">
                  <a:pos x="67" y="73"/>
                </a:cxn>
                <a:cxn ang="0">
                  <a:pos x="57" y="56"/>
                </a:cxn>
                <a:cxn ang="0">
                  <a:pos x="51" y="61"/>
                </a:cxn>
                <a:cxn ang="0">
                  <a:pos x="64" y="77"/>
                </a:cxn>
                <a:cxn ang="0">
                  <a:pos x="126" y="59"/>
                </a:cxn>
                <a:cxn ang="0">
                  <a:pos x="117" y="58"/>
                </a:cxn>
                <a:cxn ang="0">
                  <a:pos x="111" y="77"/>
                </a:cxn>
                <a:cxn ang="0">
                  <a:pos x="124" y="63"/>
                </a:cxn>
                <a:cxn ang="0">
                  <a:pos x="132" y="96"/>
                </a:cxn>
                <a:cxn ang="0">
                  <a:pos x="134" y="95"/>
                </a:cxn>
                <a:cxn ang="0">
                  <a:pos x="149" y="81"/>
                </a:cxn>
                <a:cxn ang="0">
                  <a:pos x="130" y="88"/>
                </a:cxn>
                <a:cxn ang="0">
                  <a:pos x="132" y="96"/>
                </a:cxn>
              </a:cxnLst>
              <a:rect l="0" t="0" r="r" b="b"/>
              <a:pathLst>
                <a:path w="175" h="257">
                  <a:moveTo>
                    <a:pt x="94" y="0"/>
                  </a:moveTo>
                  <a:cubicBezTo>
                    <a:pt x="94" y="3"/>
                    <a:pt x="94" y="7"/>
                    <a:pt x="94" y="10"/>
                  </a:cubicBezTo>
                  <a:cubicBezTo>
                    <a:pt x="94" y="15"/>
                    <a:pt x="95" y="17"/>
                    <a:pt x="100" y="17"/>
                  </a:cubicBezTo>
                  <a:cubicBezTo>
                    <a:pt x="116" y="17"/>
                    <a:pt x="131" y="22"/>
                    <a:pt x="144" y="32"/>
                  </a:cubicBezTo>
                  <a:cubicBezTo>
                    <a:pt x="160" y="44"/>
                    <a:pt x="171" y="59"/>
                    <a:pt x="174" y="79"/>
                  </a:cubicBezTo>
                  <a:cubicBezTo>
                    <a:pt x="174" y="82"/>
                    <a:pt x="175" y="84"/>
                    <a:pt x="175" y="87"/>
                  </a:cubicBezTo>
                  <a:cubicBezTo>
                    <a:pt x="175" y="109"/>
                    <a:pt x="175" y="131"/>
                    <a:pt x="175" y="153"/>
                  </a:cubicBezTo>
                  <a:cubicBezTo>
                    <a:pt x="175" y="155"/>
                    <a:pt x="174" y="156"/>
                    <a:pt x="173" y="157"/>
                  </a:cubicBezTo>
                  <a:cubicBezTo>
                    <a:pt x="168" y="162"/>
                    <a:pt x="163" y="166"/>
                    <a:pt x="158" y="170"/>
                  </a:cubicBezTo>
                  <a:cubicBezTo>
                    <a:pt x="157" y="171"/>
                    <a:pt x="156" y="172"/>
                    <a:pt x="156" y="174"/>
                  </a:cubicBezTo>
                  <a:cubicBezTo>
                    <a:pt x="156" y="191"/>
                    <a:pt x="153" y="207"/>
                    <a:pt x="144" y="222"/>
                  </a:cubicBezTo>
                  <a:cubicBezTo>
                    <a:pt x="131" y="245"/>
                    <a:pt x="111" y="257"/>
                    <a:pt x="84" y="255"/>
                  </a:cubicBezTo>
                  <a:cubicBezTo>
                    <a:pt x="57" y="254"/>
                    <a:pt x="38" y="238"/>
                    <a:pt x="27" y="213"/>
                  </a:cubicBezTo>
                  <a:cubicBezTo>
                    <a:pt x="22" y="201"/>
                    <a:pt x="19" y="188"/>
                    <a:pt x="20" y="175"/>
                  </a:cubicBezTo>
                  <a:cubicBezTo>
                    <a:pt x="21" y="173"/>
                    <a:pt x="20" y="171"/>
                    <a:pt x="18" y="169"/>
                  </a:cubicBezTo>
                  <a:cubicBezTo>
                    <a:pt x="12" y="165"/>
                    <a:pt x="7" y="161"/>
                    <a:pt x="2" y="156"/>
                  </a:cubicBezTo>
                  <a:cubicBezTo>
                    <a:pt x="1" y="155"/>
                    <a:pt x="1" y="154"/>
                    <a:pt x="1" y="153"/>
                  </a:cubicBezTo>
                  <a:cubicBezTo>
                    <a:pt x="1" y="129"/>
                    <a:pt x="0" y="105"/>
                    <a:pt x="1" y="81"/>
                  </a:cubicBezTo>
                  <a:cubicBezTo>
                    <a:pt x="2" y="48"/>
                    <a:pt x="18" y="24"/>
                    <a:pt x="49" y="9"/>
                  </a:cubicBezTo>
                  <a:cubicBezTo>
                    <a:pt x="63" y="3"/>
                    <a:pt x="78" y="1"/>
                    <a:pt x="93" y="0"/>
                  </a:cubicBezTo>
                  <a:cubicBezTo>
                    <a:pt x="93" y="0"/>
                    <a:pt x="93" y="0"/>
                    <a:pt x="94" y="0"/>
                  </a:cubicBezTo>
                  <a:close/>
                  <a:moveTo>
                    <a:pt x="88" y="180"/>
                  </a:moveTo>
                  <a:cubicBezTo>
                    <a:pt x="92" y="180"/>
                    <a:pt x="97" y="180"/>
                    <a:pt x="101" y="180"/>
                  </a:cubicBezTo>
                  <a:cubicBezTo>
                    <a:pt x="105" y="180"/>
                    <a:pt x="106" y="179"/>
                    <a:pt x="106" y="175"/>
                  </a:cubicBezTo>
                  <a:cubicBezTo>
                    <a:pt x="106" y="171"/>
                    <a:pt x="107" y="167"/>
                    <a:pt x="109" y="163"/>
                  </a:cubicBezTo>
                  <a:cubicBezTo>
                    <a:pt x="112" y="157"/>
                    <a:pt x="116" y="150"/>
                    <a:pt x="120" y="144"/>
                  </a:cubicBezTo>
                  <a:cubicBezTo>
                    <a:pt x="125" y="136"/>
                    <a:pt x="128" y="127"/>
                    <a:pt x="127" y="117"/>
                  </a:cubicBezTo>
                  <a:cubicBezTo>
                    <a:pt x="124" y="94"/>
                    <a:pt x="101" y="77"/>
                    <a:pt x="78" y="83"/>
                  </a:cubicBezTo>
                  <a:cubicBezTo>
                    <a:pt x="51" y="90"/>
                    <a:pt x="40" y="120"/>
                    <a:pt x="54" y="143"/>
                  </a:cubicBezTo>
                  <a:cubicBezTo>
                    <a:pt x="58" y="149"/>
                    <a:pt x="61" y="154"/>
                    <a:pt x="64" y="160"/>
                  </a:cubicBezTo>
                  <a:cubicBezTo>
                    <a:pt x="67" y="165"/>
                    <a:pt x="69" y="170"/>
                    <a:pt x="69" y="175"/>
                  </a:cubicBezTo>
                  <a:cubicBezTo>
                    <a:pt x="69" y="179"/>
                    <a:pt x="70" y="180"/>
                    <a:pt x="73" y="180"/>
                  </a:cubicBezTo>
                  <a:cubicBezTo>
                    <a:pt x="78" y="180"/>
                    <a:pt x="83" y="180"/>
                    <a:pt x="88" y="180"/>
                  </a:cubicBezTo>
                  <a:close/>
                  <a:moveTo>
                    <a:pt x="87" y="188"/>
                  </a:moveTo>
                  <a:cubicBezTo>
                    <a:pt x="82" y="188"/>
                    <a:pt x="76" y="188"/>
                    <a:pt x="71" y="188"/>
                  </a:cubicBezTo>
                  <a:cubicBezTo>
                    <a:pt x="71" y="188"/>
                    <a:pt x="71" y="188"/>
                    <a:pt x="71" y="188"/>
                  </a:cubicBezTo>
                  <a:cubicBezTo>
                    <a:pt x="70" y="189"/>
                    <a:pt x="68" y="189"/>
                    <a:pt x="68" y="190"/>
                  </a:cubicBezTo>
                  <a:cubicBezTo>
                    <a:pt x="67" y="191"/>
                    <a:pt x="68" y="193"/>
                    <a:pt x="68" y="194"/>
                  </a:cubicBezTo>
                  <a:cubicBezTo>
                    <a:pt x="70" y="196"/>
                    <a:pt x="70" y="198"/>
                    <a:pt x="68" y="200"/>
                  </a:cubicBezTo>
                  <a:cubicBezTo>
                    <a:pt x="68" y="201"/>
                    <a:pt x="67" y="203"/>
                    <a:pt x="68" y="204"/>
                  </a:cubicBezTo>
                  <a:cubicBezTo>
                    <a:pt x="68" y="205"/>
                    <a:pt x="69" y="205"/>
                    <a:pt x="70" y="206"/>
                  </a:cubicBezTo>
                  <a:cubicBezTo>
                    <a:pt x="72" y="206"/>
                    <a:pt x="73" y="206"/>
                    <a:pt x="74" y="206"/>
                  </a:cubicBezTo>
                  <a:cubicBezTo>
                    <a:pt x="75" y="206"/>
                    <a:pt x="76" y="206"/>
                    <a:pt x="77" y="207"/>
                  </a:cubicBezTo>
                  <a:cubicBezTo>
                    <a:pt x="79" y="210"/>
                    <a:pt x="82" y="211"/>
                    <a:pt x="86" y="210"/>
                  </a:cubicBezTo>
                  <a:cubicBezTo>
                    <a:pt x="89" y="210"/>
                    <a:pt x="93" y="211"/>
                    <a:pt x="96" y="209"/>
                  </a:cubicBezTo>
                  <a:cubicBezTo>
                    <a:pt x="96" y="209"/>
                    <a:pt x="97" y="209"/>
                    <a:pt x="97" y="208"/>
                  </a:cubicBezTo>
                  <a:cubicBezTo>
                    <a:pt x="98" y="206"/>
                    <a:pt x="101" y="206"/>
                    <a:pt x="103" y="206"/>
                  </a:cubicBezTo>
                  <a:cubicBezTo>
                    <a:pt x="104" y="206"/>
                    <a:pt x="106" y="205"/>
                    <a:pt x="106" y="204"/>
                  </a:cubicBezTo>
                  <a:cubicBezTo>
                    <a:pt x="107" y="203"/>
                    <a:pt x="106" y="201"/>
                    <a:pt x="105" y="200"/>
                  </a:cubicBezTo>
                  <a:cubicBezTo>
                    <a:pt x="104" y="198"/>
                    <a:pt x="104" y="196"/>
                    <a:pt x="105" y="194"/>
                  </a:cubicBezTo>
                  <a:cubicBezTo>
                    <a:pt x="106" y="193"/>
                    <a:pt x="107" y="191"/>
                    <a:pt x="106" y="190"/>
                  </a:cubicBezTo>
                  <a:cubicBezTo>
                    <a:pt x="106" y="189"/>
                    <a:pt x="105" y="188"/>
                    <a:pt x="103" y="188"/>
                  </a:cubicBezTo>
                  <a:cubicBezTo>
                    <a:pt x="98" y="188"/>
                    <a:pt x="92" y="188"/>
                    <a:pt x="87" y="188"/>
                  </a:cubicBezTo>
                  <a:close/>
                  <a:moveTo>
                    <a:pt x="92" y="59"/>
                  </a:moveTo>
                  <a:cubicBezTo>
                    <a:pt x="92" y="57"/>
                    <a:pt x="92" y="55"/>
                    <a:pt x="92" y="52"/>
                  </a:cubicBezTo>
                  <a:cubicBezTo>
                    <a:pt x="92" y="52"/>
                    <a:pt x="92" y="52"/>
                    <a:pt x="92" y="52"/>
                  </a:cubicBezTo>
                  <a:cubicBezTo>
                    <a:pt x="92" y="49"/>
                    <a:pt x="90" y="47"/>
                    <a:pt x="88" y="47"/>
                  </a:cubicBezTo>
                  <a:cubicBezTo>
                    <a:pt x="86" y="47"/>
                    <a:pt x="84" y="49"/>
                    <a:pt x="84" y="52"/>
                  </a:cubicBezTo>
                  <a:cubicBezTo>
                    <a:pt x="84" y="57"/>
                    <a:pt x="84" y="62"/>
                    <a:pt x="84" y="67"/>
                  </a:cubicBezTo>
                  <a:cubicBezTo>
                    <a:pt x="84" y="70"/>
                    <a:pt x="86" y="72"/>
                    <a:pt x="88" y="72"/>
                  </a:cubicBezTo>
                  <a:cubicBezTo>
                    <a:pt x="90" y="72"/>
                    <a:pt x="92" y="70"/>
                    <a:pt x="92" y="67"/>
                  </a:cubicBezTo>
                  <a:cubicBezTo>
                    <a:pt x="92" y="64"/>
                    <a:pt x="92" y="62"/>
                    <a:pt x="92" y="59"/>
                  </a:cubicBezTo>
                  <a:close/>
                  <a:moveTo>
                    <a:pt x="29" y="78"/>
                  </a:moveTo>
                  <a:cubicBezTo>
                    <a:pt x="28" y="80"/>
                    <a:pt x="26" y="80"/>
                    <a:pt x="25" y="82"/>
                  </a:cubicBezTo>
                  <a:cubicBezTo>
                    <a:pt x="24" y="84"/>
                    <a:pt x="26" y="86"/>
                    <a:pt x="27" y="87"/>
                  </a:cubicBezTo>
                  <a:cubicBezTo>
                    <a:pt x="32" y="89"/>
                    <a:pt x="36" y="92"/>
                    <a:pt x="41" y="94"/>
                  </a:cubicBezTo>
                  <a:cubicBezTo>
                    <a:pt x="43" y="96"/>
                    <a:pt x="46" y="95"/>
                    <a:pt x="47" y="93"/>
                  </a:cubicBezTo>
                  <a:cubicBezTo>
                    <a:pt x="48" y="91"/>
                    <a:pt x="47" y="89"/>
                    <a:pt x="45" y="87"/>
                  </a:cubicBezTo>
                  <a:cubicBezTo>
                    <a:pt x="41" y="85"/>
                    <a:pt x="36" y="82"/>
                    <a:pt x="32" y="80"/>
                  </a:cubicBezTo>
                  <a:cubicBezTo>
                    <a:pt x="31" y="79"/>
                    <a:pt x="30" y="79"/>
                    <a:pt x="29" y="78"/>
                  </a:cubicBezTo>
                  <a:close/>
                  <a:moveTo>
                    <a:pt x="67" y="74"/>
                  </a:moveTo>
                  <a:cubicBezTo>
                    <a:pt x="67" y="73"/>
                    <a:pt x="67" y="73"/>
                    <a:pt x="67" y="73"/>
                  </a:cubicBezTo>
                  <a:cubicBezTo>
                    <a:pt x="67" y="73"/>
                    <a:pt x="67" y="73"/>
                    <a:pt x="67" y="72"/>
                  </a:cubicBezTo>
                  <a:cubicBezTo>
                    <a:pt x="63" y="67"/>
                    <a:pt x="60" y="62"/>
                    <a:pt x="57" y="56"/>
                  </a:cubicBezTo>
                  <a:cubicBezTo>
                    <a:pt x="56" y="55"/>
                    <a:pt x="54" y="55"/>
                    <a:pt x="52" y="56"/>
                  </a:cubicBezTo>
                  <a:cubicBezTo>
                    <a:pt x="50" y="57"/>
                    <a:pt x="50" y="59"/>
                    <a:pt x="51" y="61"/>
                  </a:cubicBezTo>
                  <a:cubicBezTo>
                    <a:pt x="53" y="66"/>
                    <a:pt x="56" y="71"/>
                    <a:pt x="59" y="76"/>
                  </a:cubicBezTo>
                  <a:cubicBezTo>
                    <a:pt x="60" y="78"/>
                    <a:pt x="62" y="78"/>
                    <a:pt x="64" y="77"/>
                  </a:cubicBezTo>
                  <a:cubicBezTo>
                    <a:pt x="65" y="76"/>
                    <a:pt x="66" y="75"/>
                    <a:pt x="67" y="74"/>
                  </a:cubicBezTo>
                  <a:close/>
                  <a:moveTo>
                    <a:pt x="126" y="59"/>
                  </a:moveTo>
                  <a:cubicBezTo>
                    <a:pt x="125" y="58"/>
                    <a:pt x="124" y="57"/>
                    <a:pt x="122" y="56"/>
                  </a:cubicBezTo>
                  <a:cubicBezTo>
                    <a:pt x="120" y="55"/>
                    <a:pt x="118" y="56"/>
                    <a:pt x="117" y="58"/>
                  </a:cubicBezTo>
                  <a:cubicBezTo>
                    <a:pt x="115" y="62"/>
                    <a:pt x="113" y="66"/>
                    <a:pt x="110" y="70"/>
                  </a:cubicBezTo>
                  <a:cubicBezTo>
                    <a:pt x="109" y="73"/>
                    <a:pt x="109" y="76"/>
                    <a:pt x="111" y="77"/>
                  </a:cubicBezTo>
                  <a:cubicBezTo>
                    <a:pt x="114" y="78"/>
                    <a:pt x="116" y="77"/>
                    <a:pt x="117" y="75"/>
                  </a:cubicBezTo>
                  <a:cubicBezTo>
                    <a:pt x="120" y="71"/>
                    <a:pt x="122" y="67"/>
                    <a:pt x="124" y="63"/>
                  </a:cubicBezTo>
                  <a:cubicBezTo>
                    <a:pt x="125" y="62"/>
                    <a:pt x="125" y="61"/>
                    <a:pt x="126" y="59"/>
                  </a:cubicBezTo>
                  <a:close/>
                  <a:moveTo>
                    <a:pt x="132" y="96"/>
                  </a:moveTo>
                  <a:cubicBezTo>
                    <a:pt x="132" y="96"/>
                    <a:pt x="132" y="96"/>
                    <a:pt x="133" y="95"/>
                  </a:cubicBezTo>
                  <a:cubicBezTo>
                    <a:pt x="133" y="95"/>
                    <a:pt x="133" y="95"/>
                    <a:pt x="134" y="95"/>
                  </a:cubicBezTo>
                  <a:cubicBezTo>
                    <a:pt x="139" y="92"/>
                    <a:pt x="144" y="90"/>
                    <a:pt x="148" y="87"/>
                  </a:cubicBezTo>
                  <a:cubicBezTo>
                    <a:pt x="150" y="85"/>
                    <a:pt x="150" y="83"/>
                    <a:pt x="149" y="81"/>
                  </a:cubicBezTo>
                  <a:cubicBezTo>
                    <a:pt x="148" y="80"/>
                    <a:pt x="146" y="79"/>
                    <a:pt x="144" y="80"/>
                  </a:cubicBezTo>
                  <a:cubicBezTo>
                    <a:pt x="139" y="82"/>
                    <a:pt x="135" y="85"/>
                    <a:pt x="130" y="88"/>
                  </a:cubicBezTo>
                  <a:cubicBezTo>
                    <a:pt x="128" y="89"/>
                    <a:pt x="128" y="91"/>
                    <a:pt x="129" y="93"/>
                  </a:cubicBezTo>
                  <a:cubicBezTo>
                    <a:pt x="129" y="94"/>
                    <a:pt x="131" y="95"/>
                    <a:pt x="132" y="96"/>
                  </a:cubicBezTo>
                  <a:close/>
                </a:path>
              </a:pathLst>
            </a:custGeom>
            <a:grp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Calibri"/>
                <a:ea typeface="ＭＳ Ｐゴシック" charset="-128"/>
                <a:cs typeface="+mn-cs"/>
              </a:endParaRPr>
            </a:p>
          </p:txBody>
        </p:sp>
      </p:grpSp>
      <p:grpSp>
        <p:nvGrpSpPr>
          <p:cNvPr id="175" name="Group 63">
            <a:extLst>
              <a:ext uri="{FF2B5EF4-FFF2-40B4-BE49-F238E27FC236}">
                <a16:creationId xmlns:a16="http://schemas.microsoft.com/office/drawing/2014/main" id="{C63EAF4C-5FCA-3AC3-157B-FD020C9558C6}"/>
              </a:ext>
            </a:extLst>
          </p:cNvPr>
          <p:cNvGrpSpPr>
            <a:grpSpLocks noChangeAspect="1"/>
          </p:cNvGrpSpPr>
          <p:nvPr/>
        </p:nvGrpSpPr>
        <p:grpSpPr bwMode="gray">
          <a:xfrm>
            <a:off x="8281512" y="3028818"/>
            <a:ext cx="256256" cy="246867"/>
            <a:chOff x="2702262" y="304800"/>
            <a:chExt cx="643843" cy="639104"/>
          </a:xfrm>
          <a:solidFill>
            <a:schemeClr val="accent6">
              <a:lumMod val="75000"/>
            </a:schemeClr>
          </a:solidFill>
        </p:grpSpPr>
        <p:sp>
          <p:nvSpPr>
            <p:cNvPr id="176" name="Freeform 809">
              <a:extLst>
                <a:ext uri="{FF2B5EF4-FFF2-40B4-BE49-F238E27FC236}">
                  <a16:creationId xmlns:a16="http://schemas.microsoft.com/office/drawing/2014/main" id="{4E3C734F-5885-AB88-2B53-8EF804C7E7C4}"/>
                </a:ext>
              </a:extLst>
            </p:cNvPr>
            <p:cNvSpPr>
              <a:spLocks/>
            </p:cNvSpPr>
            <p:nvPr/>
          </p:nvSpPr>
          <p:spPr bwMode="gray">
            <a:xfrm>
              <a:off x="2702262" y="730869"/>
              <a:ext cx="643843" cy="213035"/>
            </a:xfrm>
            <a:custGeom>
              <a:avLst/>
              <a:gdLst/>
              <a:ahLst/>
              <a:cxnLst>
                <a:cxn ang="0">
                  <a:pos x="405" y="137"/>
                </a:cxn>
                <a:cxn ang="0">
                  <a:pos x="0" y="137"/>
                </a:cxn>
                <a:cxn ang="0">
                  <a:pos x="1" y="125"/>
                </a:cxn>
                <a:cxn ang="0">
                  <a:pos x="6" y="83"/>
                </a:cxn>
                <a:cxn ang="0">
                  <a:pos x="25" y="56"/>
                </a:cxn>
                <a:cxn ang="0">
                  <a:pos x="96" y="18"/>
                </a:cxn>
                <a:cxn ang="0">
                  <a:pos x="129" y="0"/>
                </a:cxn>
                <a:cxn ang="0">
                  <a:pos x="202" y="61"/>
                </a:cxn>
                <a:cxn ang="0">
                  <a:pos x="209" y="56"/>
                </a:cxn>
                <a:cxn ang="0">
                  <a:pos x="272" y="1"/>
                </a:cxn>
                <a:cxn ang="0">
                  <a:pos x="277" y="1"/>
                </a:cxn>
                <a:cxn ang="0">
                  <a:pos x="371" y="52"/>
                </a:cxn>
                <a:cxn ang="0">
                  <a:pos x="379" y="56"/>
                </a:cxn>
                <a:cxn ang="0">
                  <a:pos x="399" y="86"/>
                </a:cxn>
                <a:cxn ang="0">
                  <a:pos x="403" y="119"/>
                </a:cxn>
                <a:cxn ang="0">
                  <a:pos x="405" y="137"/>
                </a:cxn>
              </a:cxnLst>
              <a:rect l="0" t="0" r="r" b="b"/>
              <a:pathLst>
                <a:path w="405" h="137">
                  <a:moveTo>
                    <a:pt x="405" y="137"/>
                  </a:moveTo>
                  <a:cubicBezTo>
                    <a:pt x="270" y="137"/>
                    <a:pt x="135" y="137"/>
                    <a:pt x="0" y="137"/>
                  </a:cubicBezTo>
                  <a:cubicBezTo>
                    <a:pt x="1" y="133"/>
                    <a:pt x="1" y="129"/>
                    <a:pt x="1" y="125"/>
                  </a:cubicBezTo>
                  <a:cubicBezTo>
                    <a:pt x="3" y="111"/>
                    <a:pt x="5" y="97"/>
                    <a:pt x="6" y="83"/>
                  </a:cubicBezTo>
                  <a:cubicBezTo>
                    <a:pt x="8" y="71"/>
                    <a:pt x="14" y="62"/>
                    <a:pt x="25" y="56"/>
                  </a:cubicBezTo>
                  <a:cubicBezTo>
                    <a:pt x="49" y="43"/>
                    <a:pt x="72" y="31"/>
                    <a:pt x="96" y="18"/>
                  </a:cubicBezTo>
                  <a:cubicBezTo>
                    <a:pt x="107" y="12"/>
                    <a:pt x="118" y="6"/>
                    <a:pt x="129" y="0"/>
                  </a:cubicBezTo>
                  <a:cubicBezTo>
                    <a:pt x="153" y="21"/>
                    <a:pt x="178" y="41"/>
                    <a:pt x="202" y="61"/>
                  </a:cubicBezTo>
                  <a:cubicBezTo>
                    <a:pt x="204" y="59"/>
                    <a:pt x="207" y="58"/>
                    <a:pt x="209" y="56"/>
                  </a:cubicBezTo>
                  <a:cubicBezTo>
                    <a:pt x="230" y="38"/>
                    <a:pt x="251" y="20"/>
                    <a:pt x="272" y="1"/>
                  </a:cubicBezTo>
                  <a:cubicBezTo>
                    <a:pt x="274" y="0"/>
                    <a:pt x="275" y="0"/>
                    <a:pt x="277" y="1"/>
                  </a:cubicBezTo>
                  <a:cubicBezTo>
                    <a:pt x="309" y="18"/>
                    <a:pt x="340" y="35"/>
                    <a:pt x="371" y="52"/>
                  </a:cubicBezTo>
                  <a:cubicBezTo>
                    <a:pt x="374" y="53"/>
                    <a:pt x="377" y="54"/>
                    <a:pt x="379" y="56"/>
                  </a:cubicBezTo>
                  <a:cubicBezTo>
                    <a:pt x="392" y="62"/>
                    <a:pt x="398" y="72"/>
                    <a:pt x="399" y="86"/>
                  </a:cubicBezTo>
                  <a:cubicBezTo>
                    <a:pt x="400" y="97"/>
                    <a:pt x="402" y="108"/>
                    <a:pt x="403" y="119"/>
                  </a:cubicBezTo>
                  <a:cubicBezTo>
                    <a:pt x="404" y="125"/>
                    <a:pt x="404" y="131"/>
                    <a:pt x="405" y="137"/>
                  </a:cubicBezTo>
                  <a:close/>
                </a:path>
              </a:pathLst>
            </a:custGeom>
            <a:grp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Calibri"/>
                <a:ea typeface="ＭＳ Ｐゴシック" charset="-128"/>
                <a:cs typeface="+mn-cs"/>
              </a:endParaRPr>
            </a:p>
          </p:txBody>
        </p:sp>
        <p:sp>
          <p:nvSpPr>
            <p:cNvPr id="177" name="Freeform 810">
              <a:extLst>
                <a:ext uri="{FF2B5EF4-FFF2-40B4-BE49-F238E27FC236}">
                  <a16:creationId xmlns:a16="http://schemas.microsoft.com/office/drawing/2014/main" id="{9F72C8F3-0DFC-F513-9BC5-0BBAF8C367F2}"/>
                </a:ext>
              </a:extLst>
            </p:cNvPr>
            <p:cNvSpPr>
              <a:spLocks noEditPoints="1"/>
            </p:cNvSpPr>
            <p:nvPr/>
          </p:nvSpPr>
          <p:spPr bwMode="gray">
            <a:xfrm>
              <a:off x="2886895" y="304800"/>
              <a:ext cx="274579" cy="407130"/>
            </a:xfrm>
            <a:custGeom>
              <a:avLst/>
              <a:gdLst/>
              <a:ahLst/>
              <a:cxnLst>
                <a:cxn ang="0">
                  <a:pos x="94" y="10"/>
                </a:cxn>
                <a:cxn ang="0">
                  <a:pos x="144" y="32"/>
                </a:cxn>
                <a:cxn ang="0">
                  <a:pos x="175" y="87"/>
                </a:cxn>
                <a:cxn ang="0">
                  <a:pos x="173" y="157"/>
                </a:cxn>
                <a:cxn ang="0">
                  <a:pos x="156" y="174"/>
                </a:cxn>
                <a:cxn ang="0">
                  <a:pos x="84" y="255"/>
                </a:cxn>
                <a:cxn ang="0">
                  <a:pos x="20" y="175"/>
                </a:cxn>
                <a:cxn ang="0">
                  <a:pos x="2" y="156"/>
                </a:cxn>
                <a:cxn ang="0">
                  <a:pos x="1" y="81"/>
                </a:cxn>
                <a:cxn ang="0">
                  <a:pos x="93" y="0"/>
                </a:cxn>
                <a:cxn ang="0">
                  <a:pos x="88" y="180"/>
                </a:cxn>
                <a:cxn ang="0">
                  <a:pos x="106" y="175"/>
                </a:cxn>
                <a:cxn ang="0">
                  <a:pos x="120" y="144"/>
                </a:cxn>
                <a:cxn ang="0">
                  <a:pos x="78" y="83"/>
                </a:cxn>
                <a:cxn ang="0">
                  <a:pos x="64" y="160"/>
                </a:cxn>
                <a:cxn ang="0">
                  <a:pos x="73" y="180"/>
                </a:cxn>
                <a:cxn ang="0">
                  <a:pos x="87" y="188"/>
                </a:cxn>
                <a:cxn ang="0">
                  <a:pos x="71" y="188"/>
                </a:cxn>
                <a:cxn ang="0">
                  <a:pos x="68" y="194"/>
                </a:cxn>
                <a:cxn ang="0">
                  <a:pos x="68" y="204"/>
                </a:cxn>
                <a:cxn ang="0">
                  <a:pos x="74" y="206"/>
                </a:cxn>
                <a:cxn ang="0">
                  <a:pos x="86" y="210"/>
                </a:cxn>
                <a:cxn ang="0">
                  <a:pos x="97" y="208"/>
                </a:cxn>
                <a:cxn ang="0">
                  <a:pos x="106" y="204"/>
                </a:cxn>
                <a:cxn ang="0">
                  <a:pos x="105" y="194"/>
                </a:cxn>
                <a:cxn ang="0">
                  <a:pos x="103" y="188"/>
                </a:cxn>
                <a:cxn ang="0">
                  <a:pos x="92" y="59"/>
                </a:cxn>
                <a:cxn ang="0">
                  <a:pos x="92" y="52"/>
                </a:cxn>
                <a:cxn ang="0">
                  <a:pos x="84" y="52"/>
                </a:cxn>
                <a:cxn ang="0">
                  <a:pos x="88" y="72"/>
                </a:cxn>
                <a:cxn ang="0">
                  <a:pos x="92" y="59"/>
                </a:cxn>
                <a:cxn ang="0">
                  <a:pos x="25" y="82"/>
                </a:cxn>
                <a:cxn ang="0">
                  <a:pos x="41" y="94"/>
                </a:cxn>
                <a:cxn ang="0">
                  <a:pos x="45" y="87"/>
                </a:cxn>
                <a:cxn ang="0">
                  <a:pos x="29" y="78"/>
                </a:cxn>
                <a:cxn ang="0">
                  <a:pos x="67" y="73"/>
                </a:cxn>
                <a:cxn ang="0">
                  <a:pos x="57" y="56"/>
                </a:cxn>
                <a:cxn ang="0">
                  <a:pos x="51" y="61"/>
                </a:cxn>
                <a:cxn ang="0">
                  <a:pos x="64" y="77"/>
                </a:cxn>
                <a:cxn ang="0">
                  <a:pos x="126" y="59"/>
                </a:cxn>
                <a:cxn ang="0">
                  <a:pos x="117" y="58"/>
                </a:cxn>
                <a:cxn ang="0">
                  <a:pos x="111" y="77"/>
                </a:cxn>
                <a:cxn ang="0">
                  <a:pos x="124" y="63"/>
                </a:cxn>
                <a:cxn ang="0">
                  <a:pos x="132" y="96"/>
                </a:cxn>
                <a:cxn ang="0">
                  <a:pos x="134" y="95"/>
                </a:cxn>
                <a:cxn ang="0">
                  <a:pos x="149" y="81"/>
                </a:cxn>
                <a:cxn ang="0">
                  <a:pos x="130" y="88"/>
                </a:cxn>
                <a:cxn ang="0">
                  <a:pos x="132" y="96"/>
                </a:cxn>
              </a:cxnLst>
              <a:rect l="0" t="0" r="r" b="b"/>
              <a:pathLst>
                <a:path w="175" h="257">
                  <a:moveTo>
                    <a:pt x="94" y="0"/>
                  </a:moveTo>
                  <a:cubicBezTo>
                    <a:pt x="94" y="3"/>
                    <a:pt x="94" y="7"/>
                    <a:pt x="94" y="10"/>
                  </a:cubicBezTo>
                  <a:cubicBezTo>
                    <a:pt x="94" y="15"/>
                    <a:pt x="95" y="17"/>
                    <a:pt x="100" y="17"/>
                  </a:cubicBezTo>
                  <a:cubicBezTo>
                    <a:pt x="116" y="17"/>
                    <a:pt x="131" y="22"/>
                    <a:pt x="144" y="32"/>
                  </a:cubicBezTo>
                  <a:cubicBezTo>
                    <a:pt x="160" y="44"/>
                    <a:pt x="171" y="59"/>
                    <a:pt x="174" y="79"/>
                  </a:cubicBezTo>
                  <a:cubicBezTo>
                    <a:pt x="174" y="82"/>
                    <a:pt x="175" y="84"/>
                    <a:pt x="175" y="87"/>
                  </a:cubicBezTo>
                  <a:cubicBezTo>
                    <a:pt x="175" y="109"/>
                    <a:pt x="175" y="131"/>
                    <a:pt x="175" y="153"/>
                  </a:cubicBezTo>
                  <a:cubicBezTo>
                    <a:pt x="175" y="155"/>
                    <a:pt x="174" y="156"/>
                    <a:pt x="173" y="157"/>
                  </a:cubicBezTo>
                  <a:cubicBezTo>
                    <a:pt x="168" y="162"/>
                    <a:pt x="163" y="166"/>
                    <a:pt x="158" y="170"/>
                  </a:cubicBezTo>
                  <a:cubicBezTo>
                    <a:pt x="157" y="171"/>
                    <a:pt x="156" y="172"/>
                    <a:pt x="156" y="174"/>
                  </a:cubicBezTo>
                  <a:cubicBezTo>
                    <a:pt x="156" y="191"/>
                    <a:pt x="153" y="207"/>
                    <a:pt x="144" y="222"/>
                  </a:cubicBezTo>
                  <a:cubicBezTo>
                    <a:pt x="131" y="245"/>
                    <a:pt x="111" y="257"/>
                    <a:pt x="84" y="255"/>
                  </a:cubicBezTo>
                  <a:cubicBezTo>
                    <a:pt x="57" y="254"/>
                    <a:pt x="38" y="238"/>
                    <a:pt x="27" y="213"/>
                  </a:cubicBezTo>
                  <a:cubicBezTo>
                    <a:pt x="22" y="201"/>
                    <a:pt x="19" y="188"/>
                    <a:pt x="20" y="175"/>
                  </a:cubicBezTo>
                  <a:cubicBezTo>
                    <a:pt x="21" y="173"/>
                    <a:pt x="20" y="171"/>
                    <a:pt x="18" y="169"/>
                  </a:cubicBezTo>
                  <a:cubicBezTo>
                    <a:pt x="12" y="165"/>
                    <a:pt x="7" y="161"/>
                    <a:pt x="2" y="156"/>
                  </a:cubicBezTo>
                  <a:cubicBezTo>
                    <a:pt x="1" y="155"/>
                    <a:pt x="1" y="154"/>
                    <a:pt x="1" y="153"/>
                  </a:cubicBezTo>
                  <a:cubicBezTo>
                    <a:pt x="1" y="129"/>
                    <a:pt x="0" y="105"/>
                    <a:pt x="1" y="81"/>
                  </a:cubicBezTo>
                  <a:cubicBezTo>
                    <a:pt x="2" y="48"/>
                    <a:pt x="18" y="24"/>
                    <a:pt x="49" y="9"/>
                  </a:cubicBezTo>
                  <a:cubicBezTo>
                    <a:pt x="63" y="3"/>
                    <a:pt x="78" y="1"/>
                    <a:pt x="93" y="0"/>
                  </a:cubicBezTo>
                  <a:cubicBezTo>
                    <a:pt x="93" y="0"/>
                    <a:pt x="93" y="0"/>
                    <a:pt x="94" y="0"/>
                  </a:cubicBezTo>
                  <a:close/>
                  <a:moveTo>
                    <a:pt x="88" y="180"/>
                  </a:moveTo>
                  <a:cubicBezTo>
                    <a:pt x="92" y="180"/>
                    <a:pt x="97" y="180"/>
                    <a:pt x="101" y="180"/>
                  </a:cubicBezTo>
                  <a:cubicBezTo>
                    <a:pt x="105" y="180"/>
                    <a:pt x="106" y="179"/>
                    <a:pt x="106" y="175"/>
                  </a:cubicBezTo>
                  <a:cubicBezTo>
                    <a:pt x="106" y="171"/>
                    <a:pt x="107" y="167"/>
                    <a:pt x="109" y="163"/>
                  </a:cubicBezTo>
                  <a:cubicBezTo>
                    <a:pt x="112" y="157"/>
                    <a:pt x="116" y="150"/>
                    <a:pt x="120" y="144"/>
                  </a:cubicBezTo>
                  <a:cubicBezTo>
                    <a:pt x="125" y="136"/>
                    <a:pt x="128" y="127"/>
                    <a:pt x="127" y="117"/>
                  </a:cubicBezTo>
                  <a:cubicBezTo>
                    <a:pt x="124" y="94"/>
                    <a:pt x="101" y="77"/>
                    <a:pt x="78" y="83"/>
                  </a:cubicBezTo>
                  <a:cubicBezTo>
                    <a:pt x="51" y="90"/>
                    <a:pt x="40" y="120"/>
                    <a:pt x="54" y="143"/>
                  </a:cubicBezTo>
                  <a:cubicBezTo>
                    <a:pt x="58" y="149"/>
                    <a:pt x="61" y="154"/>
                    <a:pt x="64" y="160"/>
                  </a:cubicBezTo>
                  <a:cubicBezTo>
                    <a:pt x="67" y="165"/>
                    <a:pt x="69" y="170"/>
                    <a:pt x="69" y="175"/>
                  </a:cubicBezTo>
                  <a:cubicBezTo>
                    <a:pt x="69" y="179"/>
                    <a:pt x="70" y="180"/>
                    <a:pt x="73" y="180"/>
                  </a:cubicBezTo>
                  <a:cubicBezTo>
                    <a:pt x="78" y="180"/>
                    <a:pt x="83" y="180"/>
                    <a:pt x="88" y="180"/>
                  </a:cubicBezTo>
                  <a:close/>
                  <a:moveTo>
                    <a:pt x="87" y="188"/>
                  </a:moveTo>
                  <a:cubicBezTo>
                    <a:pt x="82" y="188"/>
                    <a:pt x="76" y="188"/>
                    <a:pt x="71" y="188"/>
                  </a:cubicBezTo>
                  <a:cubicBezTo>
                    <a:pt x="71" y="188"/>
                    <a:pt x="71" y="188"/>
                    <a:pt x="71" y="188"/>
                  </a:cubicBezTo>
                  <a:cubicBezTo>
                    <a:pt x="70" y="189"/>
                    <a:pt x="68" y="189"/>
                    <a:pt x="68" y="190"/>
                  </a:cubicBezTo>
                  <a:cubicBezTo>
                    <a:pt x="67" y="191"/>
                    <a:pt x="68" y="193"/>
                    <a:pt x="68" y="194"/>
                  </a:cubicBezTo>
                  <a:cubicBezTo>
                    <a:pt x="70" y="196"/>
                    <a:pt x="70" y="198"/>
                    <a:pt x="68" y="200"/>
                  </a:cubicBezTo>
                  <a:cubicBezTo>
                    <a:pt x="68" y="201"/>
                    <a:pt x="67" y="203"/>
                    <a:pt x="68" y="204"/>
                  </a:cubicBezTo>
                  <a:cubicBezTo>
                    <a:pt x="68" y="205"/>
                    <a:pt x="69" y="205"/>
                    <a:pt x="70" y="206"/>
                  </a:cubicBezTo>
                  <a:cubicBezTo>
                    <a:pt x="72" y="206"/>
                    <a:pt x="73" y="206"/>
                    <a:pt x="74" y="206"/>
                  </a:cubicBezTo>
                  <a:cubicBezTo>
                    <a:pt x="75" y="206"/>
                    <a:pt x="76" y="206"/>
                    <a:pt x="77" y="207"/>
                  </a:cubicBezTo>
                  <a:cubicBezTo>
                    <a:pt x="79" y="210"/>
                    <a:pt x="82" y="211"/>
                    <a:pt x="86" y="210"/>
                  </a:cubicBezTo>
                  <a:cubicBezTo>
                    <a:pt x="89" y="210"/>
                    <a:pt x="93" y="211"/>
                    <a:pt x="96" y="209"/>
                  </a:cubicBezTo>
                  <a:cubicBezTo>
                    <a:pt x="96" y="209"/>
                    <a:pt x="97" y="209"/>
                    <a:pt x="97" y="208"/>
                  </a:cubicBezTo>
                  <a:cubicBezTo>
                    <a:pt x="98" y="206"/>
                    <a:pt x="101" y="206"/>
                    <a:pt x="103" y="206"/>
                  </a:cubicBezTo>
                  <a:cubicBezTo>
                    <a:pt x="104" y="206"/>
                    <a:pt x="106" y="205"/>
                    <a:pt x="106" y="204"/>
                  </a:cubicBezTo>
                  <a:cubicBezTo>
                    <a:pt x="107" y="203"/>
                    <a:pt x="106" y="201"/>
                    <a:pt x="105" y="200"/>
                  </a:cubicBezTo>
                  <a:cubicBezTo>
                    <a:pt x="104" y="198"/>
                    <a:pt x="104" y="196"/>
                    <a:pt x="105" y="194"/>
                  </a:cubicBezTo>
                  <a:cubicBezTo>
                    <a:pt x="106" y="193"/>
                    <a:pt x="107" y="191"/>
                    <a:pt x="106" y="190"/>
                  </a:cubicBezTo>
                  <a:cubicBezTo>
                    <a:pt x="106" y="189"/>
                    <a:pt x="105" y="188"/>
                    <a:pt x="103" y="188"/>
                  </a:cubicBezTo>
                  <a:cubicBezTo>
                    <a:pt x="98" y="188"/>
                    <a:pt x="92" y="188"/>
                    <a:pt x="87" y="188"/>
                  </a:cubicBezTo>
                  <a:close/>
                  <a:moveTo>
                    <a:pt x="92" y="59"/>
                  </a:moveTo>
                  <a:cubicBezTo>
                    <a:pt x="92" y="57"/>
                    <a:pt x="92" y="55"/>
                    <a:pt x="92" y="52"/>
                  </a:cubicBezTo>
                  <a:cubicBezTo>
                    <a:pt x="92" y="52"/>
                    <a:pt x="92" y="52"/>
                    <a:pt x="92" y="52"/>
                  </a:cubicBezTo>
                  <a:cubicBezTo>
                    <a:pt x="92" y="49"/>
                    <a:pt x="90" y="47"/>
                    <a:pt x="88" y="47"/>
                  </a:cubicBezTo>
                  <a:cubicBezTo>
                    <a:pt x="86" y="47"/>
                    <a:pt x="84" y="49"/>
                    <a:pt x="84" y="52"/>
                  </a:cubicBezTo>
                  <a:cubicBezTo>
                    <a:pt x="84" y="57"/>
                    <a:pt x="84" y="62"/>
                    <a:pt x="84" y="67"/>
                  </a:cubicBezTo>
                  <a:cubicBezTo>
                    <a:pt x="84" y="70"/>
                    <a:pt x="86" y="72"/>
                    <a:pt x="88" y="72"/>
                  </a:cubicBezTo>
                  <a:cubicBezTo>
                    <a:pt x="90" y="72"/>
                    <a:pt x="92" y="70"/>
                    <a:pt x="92" y="67"/>
                  </a:cubicBezTo>
                  <a:cubicBezTo>
                    <a:pt x="92" y="64"/>
                    <a:pt x="92" y="62"/>
                    <a:pt x="92" y="59"/>
                  </a:cubicBezTo>
                  <a:close/>
                  <a:moveTo>
                    <a:pt x="29" y="78"/>
                  </a:moveTo>
                  <a:cubicBezTo>
                    <a:pt x="28" y="80"/>
                    <a:pt x="26" y="80"/>
                    <a:pt x="25" y="82"/>
                  </a:cubicBezTo>
                  <a:cubicBezTo>
                    <a:pt x="24" y="84"/>
                    <a:pt x="26" y="86"/>
                    <a:pt x="27" y="87"/>
                  </a:cubicBezTo>
                  <a:cubicBezTo>
                    <a:pt x="32" y="89"/>
                    <a:pt x="36" y="92"/>
                    <a:pt x="41" y="94"/>
                  </a:cubicBezTo>
                  <a:cubicBezTo>
                    <a:pt x="43" y="96"/>
                    <a:pt x="46" y="95"/>
                    <a:pt x="47" y="93"/>
                  </a:cubicBezTo>
                  <a:cubicBezTo>
                    <a:pt x="48" y="91"/>
                    <a:pt x="47" y="89"/>
                    <a:pt x="45" y="87"/>
                  </a:cubicBezTo>
                  <a:cubicBezTo>
                    <a:pt x="41" y="85"/>
                    <a:pt x="36" y="82"/>
                    <a:pt x="32" y="80"/>
                  </a:cubicBezTo>
                  <a:cubicBezTo>
                    <a:pt x="31" y="79"/>
                    <a:pt x="30" y="79"/>
                    <a:pt x="29" y="78"/>
                  </a:cubicBezTo>
                  <a:close/>
                  <a:moveTo>
                    <a:pt x="67" y="74"/>
                  </a:moveTo>
                  <a:cubicBezTo>
                    <a:pt x="67" y="73"/>
                    <a:pt x="67" y="73"/>
                    <a:pt x="67" y="73"/>
                  </a:cubicBezTo>
                  <a:cubicBezTo>
                    <a:pt x="67" y="73"/>
                    <a:pt x="67" y="73"/>
                    <a:pt x="67" y="72"/>
                  </a:cubicBezTo>
                  <a:cubicBezTo>
                    <a:pt x="63" y="67"/>
                    <a:pt x="60" y="62"/>
                    <a:pt x="57" y="56"/>
                  </a:cubicBezTo>
                  <a:cubicBezTo>
                    <a:pt x="56" y="55"/>
                    <a:pt x="54" y="55"/>
                    <a:pt x="52" y="56"/>
                  </a:cubicBezTo>
                  <a:cubicBezTo>
                    <a:pt x="50" y="57"/>
                    <a:pt x="50" y="59"/>
                    <a:pt x="51" y="61"/>
                  </a:cubicBezTo>
                  <a:cubicBezTo>
                    <a:pt x="53" y="66"/>
                    <a:pt x="56" y="71"/>
                    <a:pt x="59" y="76"/>
                  </a:cubicBezTo>
                  <a:cubicBezTo>
                    <a:pt x="60" y="78"/>
                    <a:pt x="62" y="78"/>
                    <a:pt x="64" y="77"/>
                  </a:cubicBezTo>
                  <a:cubicBezTo>
                    <a:pt x="65" y="76"/>
                    <a:pt x="66" y="75"/>
                    <a:pt x="67" y="74"/>
                  </a:cubicBezTo>
                  <a:close/>
                  <a:moveTo>
                    <a:pt x="126" y="59"/>
                  </a:moveTo>
                  <a:cubicBezTo>
                    <a:pt x="125" y="58"/>
                    <a:pt x="124" y="57"/>
                    <a:pt x="122" y="56"/>
                  </a:cubicBezTo>
                  <a:cubicBezTo>
                    <a:pt x="120" y="55"/>
                    <a:pt x="118" y="56"/>
                    <a:pt x="117" y="58"/>
                  </a:cubicBezTo>
                  <a:cubicBezTo>
                    <a:pt x="115" y="62"/>
                    <a:pt x="113" y="66"/>
                    <a:pt x="110" y="70"/>
                  </a:cubicBezTo>
                  <a:cubicBezTo>
                    <a:pt x="109" y="73"/>
                    <a:pt x="109" y="76"/>
                    <a:pt x="111" y="77"/>
                  </a:cubicBezTo>
                  <a:cubicBezTo>
                    <a:pt x="114" y="78"/>
                    <a:pt x="116" y="77"/>
                    <a:pt x="117" y="75"/>
                  </a:cubicBezTo>
                  <a:cubicBezTo>
                    <a:pt x="120" y="71"/>
                    <a:pt x="122" y="67"/>
                    <a:pt x="124" y="63"/>
                  </a:cubicBezTo>
                  <a:cubicBezTo>
                    <a:pt x="125" y="62"/>
                    <a:pt x="125" y="61"/>
                    <a:pt x="126" y="59"/>
                  </a:cubicBezTo>
                  <a:close/>
                  <a:moveTo>
                    <a:pt x="132" y="96"/>
                  </a:moveTo>
                  <a:cubicBezTo>
                    <a:pt x="132" y="96"/>
                    <a:pt x="132" y="96"/>
                    <a:pt x="133" y="95"/>
                  </a:cubicBezTo>
                  <a:cubicBezTo>
                    <a:pt x="133" y="95"/>
                    <a:pt x="133" y="95"/>
                    <a:pt x="134" y="95"/>
                  </a:cubicBezTo>
                  <a:cubicBezTo>
                    <a:pt x="139" y="92"/>
                    <a:pt x="144" y="90"/>
                    <a:pt x="148" y="87"/>
                  </a:cubicBezTo>
                  <a:cubicBezTo>
                    <a:pt x="150" y="85"/>
                    <a:pt x="150" y="83"/>
                    <a:pt x="149" y="81"/>
                  </a:cubicBezTo>
                  <a:cubicBezTo>
                    <a:pt x="148" y="80"/>
                    <a:pt x="146" y="79"/>
                    <a:pt x="144" y="80"/>
                  </a:cubicBezTo>
                  <a:cubicBezTo>
                    <a:pt x="139" y="82"/>
                    <a:pt x="135" y="85"/>
                    <a:pt x="130" y="88"/>
                  </a:cubicBezTo>
                  <a:cubicBezTo>
                    <a:pt x="128" y="89"/>
                    <a:pt x="128" y="91"/>
                    <a:pt x="129" y="93"/>
                  </a:cubicBezTo>
                  <a:cubicBezTo>
                    <a:pt x="129" y="94"/>
                    <a:pt x="131" y="95"/>
                    <a:pt x="132" y="96"/>
                  </a:cubicBezTo>
                  <a:close/>
                </a:path>
              </a:pathLst>
            </a:custGeom>
            <a:grp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Calibri"/>
                <a:ea typeface="ＭＳ Ｐゴシック" charset="-128"/>
                <a:cs typeface="+mn-cs"/>
              </a:endParaRPr>
            </a:p>
          </p:txBody>
        </p:sp>
      </p:grpSp>
      <p:grpSp>
        <p:nvGrpSpPr>
          <p:cNvPr id="178" name="Group 63">
            <a:extLst>
              <a:ext uri="{FF2B5EF4-FFF2-40B4-BE49-F238E27FC236}">
                <a16:creationId xmlns:a16="http://schemas.microsoft.com/office/drawing/2014/main" id="{C0145627-133D-B2DD-2FB3-EAC5035BCF57}"/>
              </a:ext>
            </a:extLst>
          </p:cNvPr>
          <p:cNvGrpSpPr>
            <a:grpSpLocks noChangeAspect="1"/>
          </p:cNvGrpSpPr>
          <p:nvPr/>
        </p:nvGrpSpPr>
        <p:grpSpPr bwMode="gray">
          <a:xfrm>
            <a:off x="8281512" y="3762396"/>
            <a:ext cx="256256" cy="246867"/>
            <a:chOff x="2702262" y="304800"/>
            <a:chExt cx="643843" cy="639104"/>
          </a:xfrm>
          <a:solidFill>
            <a:schemeClr val="accent6">
              <a:lumMod val="75000"/>
            </a:schemeClr>
          </a:solidFill>
        </p:grpSpPr>
        <p:sp>
          <p:nvSpPr>
            <p:cNvPr id="179" name="Freeform 809">
              <a:extLst>
                <a:ext uri="{FF2B5EF4-FFF2-40B4-BE49-F238E27FC236}">
                  <a16:creationId xmlns:a16="http://schemas.microsoft.com/office/drawing/2014/main" id="{E615D0EE-FCFD-2584-8EDA-325113339987}"/>
                </a:ext>
              </a:extLst>
            </p:cNvPr>
            <p:cNvSpPr>
              <a:spLocks/>
            </p:cNvSpPr>
            <p:nvPr/>
          </p:nvSpPr>
          <p:spPr bwMode="gray">
            <a:xfrm>
              <a:off x="2702262" y="730869"/>
              <a:ext cx="643843" cy="213035"/>
            </a:xfrm>
            <a:custGeom>
              <a:avLst/>
              <a:gdLst/>
              <a:ahLst/>
              <a:cxnLst>
                <a:cxn ang="0">
                  <a:pos x="405" y="137"/>
                </a:cxn>
                <a:cxn ang="0">
                  <a:pos x="0" y="137"/>
                </a:cxn>
                <a:cxn ang="0">
                  <a:pos x="1" y="125"/>
                </a:cxn>
                <a:cxn ang="0">
                  <a:pos x="6" y="83"/>
                </a:cxn>
                <a:cxn ang="0">
                  <a:pos x="25" y="56"/>
                </a:cxn>
                <a:cxn ang="0">
                  <a:pos x="96" y="18"/>
                </a:cxn>
                <a:cxn ang="0">
                  <a:pos x="129" y="0"/>
                </a:cxn>
                <a:cxn ang="0">
                  <a:pos x="202" y="61"/>
                </a:cxn>
                <a:cxn ang="0">
                  <a:pos x="209" y="56"/>
                </a:cxn>
                <a:cxn ang="0">
                  <a:pos x="272" y="1"/>
                </a:cxn>
                <a:cxn ang="0">
                  <a:pos x="277" y="1"/>
                </a:cxn>
                <a:cxn ang="0">
                  <a:pos x="371" y="52"/>
                </a:cxn>
                <a:cxn ang="0">
                  <a:pos x="379" y="56"/>
                </a:cxn>
                <a:cxn ang="0">
                  <a:pos x="399" y="86"/>
                </a:cxn>
                <a:cxn ang="0">
                  <a:pos x="403" y="119"/>
                </a:cxn>
                <a:cxn ang="0">
                  <a:pos x="405" y="137"/>
                </a:cxn>
              </a:cxnLst>
              <a:rect l="0" t="0" r="r" b="b"/>
              <a:pathLst>
                <a:path w="405" h="137">
                  <a:moveTo>
                    <a:pt x="405" y="137"/>
                  </a:moveTo>
                  <a:cubicBezTo>
                    <a:pt x="270" y="137"/>
                    <a:pt x="135" y="137"/>
                    <a:pt x="0" y="137"/>
                  </a:cubicBezTo>
                  <a:cubicBezTo>
                    <a:pt x="1" y="133"/>
                    <a:pt x="1" y="129"/>
                    <a:pt x="1" y="125"/>
                  </a:cubicBezTo>
                  <a:cubicBezTo>
                    <a:pt x="3" y="111"/>
                    <a:pt x="5" y="97"/>
                    <a:pt x="6" y="83"/>
                  </a:cubicBezTo>
                  <a:cubicBezTo>
                    <a:pt x="8" y="71"/>
                    <a:pt x="14" y="62"/>
                    <a:pt x="25" y="56"/>
                  </a:cubicBezTo>
                  <a:cubicBezTo>
                    <a:pt x="49" y="43"/>
                    <a:pt x="72" y="31"/>
                    <a:pt x="96" y="18"/>
                  </a:cubicBezTo>
                  <a:cubicBezTo>
                    <a:pt x="107" y="12"/>
                    <a:pt x="118" y="6"/>
                    <a:pt x="129" y="0"/>
                  </a:cubicBezTo>
                  <a:cubicBezTo>
                    <a:pt x="153" y="21"/>
                    <a:pt x="178" y="41"/>
                    <a:pt x="202" y="61"/>
                  </a:cubicBezTo>
                  <a:cubicBezTo>
                    <a:pt x="204" y="59"/>
                    <a:pt x="207" y="58"/>
                    <a:pt x="209" y="56"/>
                  </a:cubicBezTo>
                  <a:cubicBezTo>
                    <a:pt x="230" y="38"/>
                    <a:pt x="251" y="20"/>
                    <a:pt x="272" y="1"/>
                  </a:cubicBezTo>
                  <a:cubicBezTo>
                    <a:pt x="274" y="0"/>
                    <a:pt x="275" y="0"/>
                    <a:pt x="277" y="1"/>
                  </a:cubicBezTo>
                  <a:cubicBezTo>
                    <a:pt x="309" y="18"/>
                    <a:pt x="340" y="35"/>
                    <a:pt x="371" y="52"/>
                  </a:cubicBezTo>
                  <a:cubicBezTo>
                    <a:pt x="374" y="53"/>
                    <a:pt x="377" y="54"/>
                    <a:pt x="379" y="56"/>
                  </a:cubicBezTo>
                  <a:cubicBezTo>
                    <a:pt x="392" y="62"/>
                    <a:pt x="398" y="72"/>
                    <a:pt x="399" y="86"/>
                  </a:cubicBezTo>
                  <a:cubicBezTo>
                    <a:pt x="400" y="97"/>
                    <a:pt x="402" y="108"/>
                    <a:pt x="403" y="119"/>
                  </a:cubicBezTo>
                  <a:cubicBezTo>
                    <a:pt x="404" y="125"/>
                    <a:pt x="404" y="131"/>
                    <a:pt x="405" y="137"/>
                  </a:cubicBezTo>
                  <a:close/>
                </a:path>
              </a:pathLst>
            </a:custGeom>
            <a:grp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Calibri"/>
                <a:ea typeface="ＭＳ Ｐゴシック" charset="-128"/>
                <a:cs typeface="+mn-cs"/>
              </a:endParaRPr>
            </a:p>
          </p:txBody>
        </p:sp>
        <p:sp>
          <p:nvSpPr>
            <p:cNvPr id="180" name="Freeform 810">
              <a:extLst>
                <a:ext uri="{FF2B5EF4-FFF2-40B4-BE49-F238E27FC236}">
                  <a16:creationId xmlns:a16="http://schemas.microsoft.com/office/drawing/2014/main" id="{6A471930-247D-A6B5-990C-8254A9376627}"/>
                </a:ext>
              </a:extLst>
            </p:cNvPr>
            <p:cNvSpPr>
              <a:spLocks noEditPoints="1"/>
            </p:cNvSpPr>
            <p:nvPr/>
          </p:nvSpPr>
          <p:spPr bwMode="gray">
            <a:xfrm>
              <a:off x="2886895" y="304800"/>
              <a:ext cx="274579" cy="407130"/>
            </a:xfrm>
            <a:custGeom>
              <a:avLst/>
              <a:gdLst/>
              <a:ahLst/>
              <a:cxnLst>
                <a:cxn ang="0">
                  <a:pos x="94" y="10"/>
                </a:cxn>
                <a:cxn ang="0">
                  <a:pos x="144" y="32"/>
                </a:cxn>
                <a:cxn ang="0">
                  <a:pos x="175" y="87"/>
                </a:cxn>
                <a:cxn ang="0">
                  <a:pos x="173" y="157"/>
                </a:cxn>
                <a:cxn ang="0">
                  <a:pos x="156" y="174"/>
                </a:cxn>
                <a:cxn ang="0">
                  <a:pos x="84" y="255"/>
                </a:cxn>
                <a:cxn ang="0">
                  <a:pos x="20" y="175"/>
                </a:cxn>
                <a:cxn ang="0">
                  <a:pos x="2" y="156"/>
                </a:cxn>
                <a:cxn ang="0">
                  <a:pos x="1" y="81"/>
                </a:cxn>
                <a:cxn ang="0">
                  <a:pos x="93" y="0"/>
                </a:cxn>
                <a:cxn ang="0">
                  <a:pos x="88" y="180"/>
                </a:cxn>
                <a:cxn ang="0">
                  <a:pos x="106" y="175"/>
                </a:cxn>
                <a:cxn ang="0">
                  <a:pos x="120" y="144"/>
                </a:cxn>
                <a:cxn ang="0">
                  <a:pos x="78" y="83"/>
                </a:cxn>
                <a:cxn ang="0">
                  <a:pos x="64" y="160"/>
                </a:cxn>
                <a:cxn ang="0">
                  <a:pos x="73" y="180"/>
                </a:cxn>
                <a:cxn ang="0">
                  <a:pos x="87" y="188"/>
                </a:cxn>
                <a:cxn ang="0">
                  <a:pos x="71" y="188"/>
                </a:cxn>
                <a:cxn ang="0">
                  <a:pos x="68" y="194"/>
                </a:cxn>
                <a:cxn ang="0">
                  <a:pos x="68" y="204"/>
                </a:cxn>
                <a:cxn ang="0">
                  <a:pos x="74" y="206"/>
                </a:cxn>
                <a:cxn ang="0">
                  <a:pos x="86" y="210"/>
                </a:cxn>
                <a:cxn ang="0">
                  <a:pos x="97" y="208"/>
                </a:cxn>
                <a:cxn ang="0">
                  <a:pos x="106" y="204"/>
                </a:cxn>
                <a:cxn ang="0">
                  <a:pos x="105" y="194"/>
                </a:cxn>
                <a:cxn ang="0">
                  <a:pos x="103" y="188"/>
                </a:cxn>
                <a:cxn ang="0">
                  <a:pos x="92" y="59"/>
                </a:cxn>
                <a:cxn ang="0">
                  <a:pos x="92" y="52"/>
                </a:cxn>
                <a:cxn ang="0">
                  <a:pos x="84" y="52"/>
                </a:cxn>
                <a:cxn ang="0">
                  <a:pos x="88" y="72"/>
                </a:cxn>
                <a:cxn ang="0">
                  <a:pos x="92" y="59"/>
                </a:cxn>
                <a:cxn ang="0">
                  <a:pos x="25" y="82"/>
                </a:cxn>
                <a:cxn ang="0">
                  <a:pos x="41" y="94"/>
                </a:cxn>
                <a:cxn ang="0">
                  <a:pos x="45" y="87"/>
                </a:cxn>
                <a:cxn ang="0">
                  <a:pos x="29" y="78"/>
                </a:cxn>
                <a:cxn ang="0">
                  <a:pos x="67" y="73"/>
                </a:cxn>
                <a:cxn ang="0">
                  <a:pos x="57" y="56"/>
                </a:cxn>
                <a:cxn ang="0">
                  <a:pos x="51" y="61"/>
                </a:cxn>
                <a:cxn ang="0">
                  <a:pos x="64" y="77"/>
                </a:cxn>
                <a:cxn ang="0">
                  <a:pos x="126" y="59"/>
                </a:cxn>
                <a:cxn ang="0">
                  <a:pos x="117" y="58"/>
                </a:cxn>
                <a:cxn ang="0">
                  <a:pos x="111" y="77"/>
                </a:cxn>
                <a:cxn ang="0">
                  <a:pos x="124" y="63"/>
                </a:cxn>
                <a:cxn ang="0">
                  <a:pos x="132" y="96"/>
                </a:cxn>
                <a:cxn ang="0">
                  <a:pos x="134" y="95"/>
                </a:cxn>
                <a:cxn ang="0">
                  <a:pos x="149" y="81"/>
                </a:cxn>
                <a:cxn ang="0">
                  <a:pos x="130" y="88"/>
                </a:cxn>
                <a:cxn ang="0">
                  <a:pos x="132" y="96"/>
                </a:cxn>
              </a:cxnLst>
              <a:rect l="0" t="0" r="r" b="b"/>
              <a:pathLst>
                <a:path w="175" h="257">
                  <a:moveTo>
                    <a:pt x="94" y="0"/>
                  </a:moveTo>
                  <a:cubicBezTo>
                    <a:pt x="94" y="3"/>
                    <a:pt x="94" y="7"/>
                    <a:pt x="94" y="10"/>
                  </a:cubicBezTo>
                  <a:cubicBezTo>
                    <a:pt x="94" y="15"/>
                    <a:pt x="95" y="17"/>
                    <a:pt x="100" y="17"/>
                  </a:cubicBezTo>
                  <a:cubicBezTo>
                    <a:pt x="116" y="17"/>
                    <a:pt x="131" y="22"/>
                    <a:pt x="144" y="32"/>
                  </a:cubicBezTo>
                  <a:cubicBezTo>
                    <a:pt x="160" y="44"/>
                    <a:pt x="171" y="59"/>
                    <a:pt x="174" y="79"/>
                  </a:cubicBezTo>
                  <a:cubicBezTo>
                    <a:pt x="174" y="82"/>
                    <a:pt x="175" y="84"/>
                    <a:pt x="175" y="87"/>
                  </a:cubicBezTo>
                  <a:cubicBezTo>
                    <a:pt x="175" y="109"/>
                    <a:pt x="175" y="131"/>
                    <a:pt x="175" y="153"/>
                  </a:cubicBezTo>
                  <a:cubicBezTo>
                    <a:pt x="175" y="155"/>
                    <a:pt x="174" y="156"/>
                    <a:pt x="173" y="157"/>
                  </a:cubicBezTo>
                  <a:cubicBezTo>
                    <a:pt x="168" y="162"/>
                    <a:pt x="163" y="166"/>
                    <a:pt x="158" y="170"/>
                  </a:cubicBezTo>
                  <a:cubicBezTo>
                    <a:pt x="157" y="171"/>
                    <a:pt x="156" y="172"/>
                    <a:pt x="156" y="174"/>
                  </a:cubicBezTo>
                  <a:cubicBezTo>
                    <a:pt x="156" y="191"/>
                    <a:pt x="153" y="207"/>
                    <a:pt x="144" y="222"/>
                  </a:cubicBezTo>
                  <a:cubicBezTo>
                    <a:pt x="131" y="245"/>
                    <a:pt x="111" y="257"/>
                    <a:pt x="84" y="255"/>
                  </a:cubicBezTo>
                  <a:cubicBezTo>
                    <a:pt x="57" y="254"/>
                    <a:pt x="38" y="238"/>
                    <a:pt x="27" y="213"/>
                  </a:cubicBezTo>
                  <a:cubicBezTo>
                    <a:pt x="22" y="201"/>
                    <a:pt x="19" y="188"/>
                    <a:pt x="20" y="175"/>
                  </a:cubicBezTo>
                  <a:cubicBezTo>
                    <a:pt x="21" y="173"/>
                    <a:pt x="20" y="171"/>
                    <a:pt x="18" y="169"/>
                  </a:cubicBezTo>
                  <a:cubicBezTo>
                    <a:pt x="12" y="165"/>
                    <a:pt x="7" y="161"/>
                    <a:pt x="2" y="156"/>
                  </a:cubicBezTo>
                  <a:cubicBezTo>
                    <a:pt x="1" y="155"/>
                    <a:pt x="1" y="154"/>
                    <a:pt x="1" y="153"/>
                  </a:cubicBezTo>
                  <a:cubicBezTo>
                    <a:pt x="1" y="129"/>
                    <a:pt x="0" y="105"/>
                    <a:pt x="1" y="81"/>
                  </a:cubicBezTo>
                  <a:cubicBezTo>
                    <a:pt x="2" y="48"/>
                    <a:pt x="18" y="24"/>
                    <a:pt x="49" y="9"/>
                  </a:cubicBezTo>
                  <a:cubicBezTo>
                    <a:pt x="63" y="3"/>
                    <a:pt x="78" y="1"/>
                    <a:pt x="93" y="0"/>
                  </a:cubicBezTo>
                  <a:cubicBezTo>
                    <a:pt x="93" y="0"/>
                    <a:pt x="93" y="0"/>
                    <a:pt x="94" y="0"/>
                  </a:cubicBezTo>
                  <a:close/>
                  <a:moveTo>
                    <a:pt x="88" y="180"/>
                  </a:moveTo>
                  <a:cubicBezTo>
                    <a:pt x="92" y="180"/>
                    <a:pt x="97" y="180"/>
                    <a:pt x="101" y="180"/>
                  </a:cubicBezTo>
                  <a:cubicBezTo>
                    <a:pt x="105" y="180"/>
                    <a:pt x="106" y="179"/>
                    <a:pt x="106" y="175"/>
                  </a:cubicBezTo>
                  <a:cubicBezTo>
                    <a:pt x="106" y="171"/>
                    <a:pt x="107" y="167"/>
                    <a:pt x="109" y="163"/>
                  </a:cubicBezTo>
                  <a:cubicBezTo>
                    <a:pt x="112" y="157"/>
                    <a:pt x="116" y="150"/>
                    <a:pt x="120" y="144"/>
                  </a:cubicBezTo>
                  <a:cubicBezTo>
                    <a:pt x="125" y="136"/>
                    <a:pt x="128" y="127"/>
                    <a:pt x="127" y="117"/>
                  </a:cubicBezTo>
                  <a:cubicBezTo>
                    <a:pt x="124" y="94"/>
                    <a:pt x="101" y="77"/>
                    <a:pt x="78" y="83"/>
                  </a:cubicBezTo>
                  <a:cubicBezTo>
                    <a:pt x="51" y="90"/>
                    <a:pt x="40" y="120"/>
                    <a:pt x="54" y="143"/>
                  </a:cubicBezTo>
                  <a:cubicBezTo>
                    <a:pt x="58" y="149"/>
                    <a:pt x="61" y="154"/>
                    <a:pt x="64" y="160"/>
                  </a:cubicBezTo>
                  <a:cubicBezTo>
                    <a:pt x="67" y="165"/>
                    <a:pt x="69" y="170"/>
                    <a:pt x="69" y="175"/>
                  </a:cubicBezTo>
                  <a:cubicBezTo>
                    <a:pt x="69" y="179"/>
                    <a:pt x="70" y="180"/>
                    <a:pt x="73" y="180"/>
                  </a:cubicBezTo>
                  <a:cubicBezTo>
                    <a:pt x="78" y="180"/>
                    <a:pt x="83" y="180"/>
                    <a:pt x="88" y="180"/>
                  </a:cubicBezTo>
                  <a:close/>
                  <a:moveTo>
                    <a:pt x="87" y="188"/>
                  </a:moveTo>
                  <a:cubicBezTo>
                    <a:pt x="82" y="188"/>
                    <a:pt x="76" y="188"/>
                    <a:pt x="71" y="188"/>
                  </a:cubicBezTo>
                  <a:cubicBezTo>
                    <a:pt x="71" y="188"/>
                    <a:pt x="71" y="188"/>
                    <a:pt x="71" y="188"/>
                  </a:cubicBezTo>
                  <a:cubicBezTo>
                    <a:pt x="70" y="189"/>
                    <a:pt x="68" y="189"/>
                    <a:pt x="68" y="190"/>
                  </a:cubicBezTo>
                  <a:cubicBezTo>
                    <a:pt x="67" y="191"/>
                    <a:pt x="68" y="193"/>
                    <a:pt x="68" y="194"/>
                  </a:cubicBezTo>
                  <a:cubicBezTo>
                    <a:pt x="70" y="196"/>
                    <a:pt x="70" y="198"/>
                    <a:pt x="68" y="200"/>
                  </a:cubicBezTo>
                  <a:cubicBezTo>
                    <a:pt x="68" y="201"/>
                    <a:pt x="67" y="203"/>
                    <a:pt x="68" y="204"/>
                  </a:cubicBezTo>
                  <a:cubicBezTo>
                    <a:pt x="68" y="205"/>
                    <a:pt x="69" y="205"/>
                    <a:pt x="70" y="206"/>
                  </a:cubicBezTo>
                  <a:cubicBezTo>
                    <a:pt x="72" y="206"/>
                    <a:pt x="73" y="206"/>
                    <a:pt x="74" y="206"/>
                  </a:cubicBezTo>
                  <a:cubicBezTo>
                    <a:pt x="75" y="206"/>
                    <a:pt x="76" y="206"/>
                    <a:pt x="77" y="207"/>
                  </a:cubicBezTo>
                  <a:cubicBezTo>
                    <a:pt x="79" y="210"/>
                    <a:pt x="82" y="211"/>
                    <a:pt x="86" y="210"/>
                  </a:cubicBezTo>
                  <a:cubicBezTo>
                    <a:pt x="89" y="210"/>
                    <a:pt x="93" y="211"/>
                    <a:pt x="96" y="209"/>
                  </a:cubicBezTo>
                  <a:cubicBezTo>
                    <a:pt x="96" y="209"/>
                    <a:pt x="97" y="209"/>
                    <a:pt x="97" y="208"/>
                  </a:cubicBezTo>
                  <a:cubicBezTo>
                    <a:pt x="98" y="206"/>
                    <a:pt x="101" y="206"/>
                    <a:pt x="103" y="206"/>
                  </a:cubicBezTo>
                  <a:cubicBezTo>
                    <a:pt x="104" y="206"/>
                    <a:pt x="106" y="205"/>
                    <a:pt x="106" y="204"/>
                  </a:cubicBezTo>
                  <a:cubicBezTo>
                    <a:pt x="107" y="203"/>
                    <a:pt x="106" y="201"/>
                    <a:pt x="105" y="200"/>
                  </a:cubicBezTo>
                  <a:cubicBezTo>
                    <a:pt x="104" y="198"/>
                    <a:pt x="104" y="196"/>
                    <a:pt x="105" y="194"/>
                  </a:cubicBezTo>
                  <a:cubicBezTo>
                    <a:pt x="106" y="193"/>
                    <a:pt x="107" y="191"/>
                    <a:pt x="106" y="190"/>
                  </a:cubicBezTo>
                  <a:cubicBezTo>
                    <a:pt x="106" y="189"/>
                    <a:pt x="105" y="188"/>
                    <a:pt x="103" y="188"/>
                  </a:cubicBezTo>
                  <a:cubicBezTo>
                    <a:pt x="98" y="188"/>
                    <a:pt x="92" y="188"/>
                    <a:pt x="87" y="188"/>
                  </a:cubicBezTo>
                  <a:close/>
                  <a:moveTo>
                    <a:pt x="92" y="59"/>
                  </a:moveTo>
                  <a:cubicBezTo>
                    <a:pt x="92" y="57"/>
                    <a:pt x="92" y="55"/>
                    <a:pt x="92" y="52"/>
                  </a:cubicBezTo>
                  <a:cubicBezTo>
                    <a:pt x="92" y="52"/>
                    <a:pt x="92" y="52"/>
                    <a:pt x="92" y="52"/>
                  </a:cubicBezTo>
                  <a:cubicBezTo>
                    <a:pt x="92" y="49"/>
                    <a:pt x="90" y="47"/>
                    <a:pt x="88" y="47"/>
                  </a:cubicBezTo>
                  <a:cubicBezTo>
                    <a:pt x="86" y="47"/>
                    <a:pt x="84" y="49"/>
                    <a:pt x="84" y="52"/>
                  </a:cubicBezTo>
                  <a:cubicBezTo>
                    <a:pt x="84" y="57"/>
                    <a:pt x="84" y="62"/>
                    <a:pt x="84" y="67"/>
                  </a:cubicBezTo>
                  <a:cubicBezTo>
                    <a:pt x="84" y="70"/>
                    <a:pt x="86" y="72"/>
                    <a:pt x="88" y="72"/>
                  </a:cubicBezTo>
                  <a:cubicBezTo>
                    <a:pt x="90" y="72"/>
                    <a:pt x="92" y="70"/>
                    <a:pt x="92" y="67"/>
                  </a:cubicBezTo>
                  <a:cubicBezTo>
                    <a:pt x="92" y="64"/>
                    <a:pt x="92" y="62"/>
                    <a:pt x="92" y="59"/>
                  </a:cubicBezTo>
                  <a:close/>
                  <a:moveTo>
                    <a:pt x="29" y="78"/>
                  </a:moveTo>
                  <a:cubicBezTo>
                    <a:pt x="28" y="80"/>
                    <a:pt x="26" y="80"/>
                    <a:pt x="25" y="82"/>
                  </a:cubicBezTo>
                  <a:cubicBezTo>
                    <a:pt x="24" y="84"/>
                    <a:pt x="26" y="86"/>
                    <a:pt x="27" y="87"/>
                  </a:cubicBezTo>
                  <a:cubicBezTo>
                    <a:pt x="32" y="89"/>
                    <a:pt x="36" y="92"/>
                    <a:pt x="41" y="94"/>
                  </a:cubicBezTo>
                  <a:cubicBezTo>
                    <a:pt x="43" y="96"/>
                    <a:pt x="46" y="95"/>
                    <a:pt x="47" y="93"/>
                  </a:cubicBezTo>
                  <a:cubicBezTo>
                    <a:pt x="48" y="91"/>
                    <a:pt x="47" y="89"/>
                    <a:pt x="45" y="87"/>
                  </a:cubicBezTo>
                  <a:cubicBezTo>
                    <a:pt x="41" y="85"/>
                    <a:pt x="36" y="82"/>
                    <a:pt x="32" y="80"/>
                  </a:cubicBezTo>
                  <a:cubicBezTo>
                    <a:pt x="31" y="79"/>
                    <a:pt x="30" y="79"/>
                    <a:pt x="29" y="78"/>
                  </a:cubicBezTo>
                  <a:close/>
                  <a:moveTo>
                    <a:pt x="67" y="74"/>
                  </a:moveTo>
                  <a:cubicBezTo>
                    <a:pt x="67" y="73"/>
                    <a:pt x="67" y="73"/>
                    <a:pt x="67" y="73"/>
                  </a:cubicBezTo>
                  <a:cubicBezTo>
                    <a:pt x="67" y="73"/>
                    <a:pt x="67" y="73"/>
                    <a:pt x="67" y="72"/>
                  </a:cubicBezTo>
                  <a:cubicBezTo>
                    <a:pt x="63" y="67"/>
                    <a:pt x="60" y="62"/>
                    <a:pt x="57" y="56"/>
                  </a:cubicBezTo>
                  <a:cubicBezTo>
                    <a:pt x="56" y="55"/>
                    <a:pt x="54" y="55"/>
                    <a:pt x="52" y="56"/>
                  </a:cubicBezTo>
                  <a:cubicBezTo>
                    <a:pt x="50" y="57"/>
                    <a:pt x="50" y="59"/>
                    <a:pt x="51" y="61"/>
                  </a:cubicBezTo>
                  <a:cubicBezTo>
                    <a:pt x="53" y="66"/>
                    <a:pt x="56" y="71"/>
                    <a:pt x="59" y="76"/>
                  </a:cubicBezTo>
                  <a:cubicBezTo>
                    <a:pt x="60" y="78"/>
                    <a:pt x="62" y="78"/>
                    <a:pt x="64" y="77"/>
                  </a:cubicBezTo>
                  <a:cubicBezTo>
                    <a:pt x="65" y="76"/>
                    <a:pt x="66" y="75"/>
                    <a:pt x="67" y="74"/>
                  </a:cubicBezTo>
                  <a:close/>
                  <a:moveTo>
                    <a:pt x="126" y="59"/>
                  </a:moveTo>
                  <a:cubicBezTo>
                    <a:pt x="125" y="58"/>
                    <a:pt x="124" y="57"/>
                    <a:pt x="122" y="56"/>
                  </a:cubicBezTo>
                  <a:cubicBezTo>
                    <a:pt x="120" y="55"/>
                    <a:pt x="118" y="56"/>
                    <a:pt x="117" y="58"/>
                  </a:cubicBezTo>
                  <a:cubicBezTo>
                    <a:pt x="115" y="62"/>
                    <a:pt x="113" y="66"/>
                    <a:pt x="110" y="70"/>
                  </a:cubicBezTo>
                  <a:cubicBezTo>
                    <a:pt x="109" y="73"/>
                    <a:pt x="109" y="76"/>
                    <a:pt x="111" y="77"/>
                  </a:cubicBezTo>
                  <a:cubicBezTo>
                    <a:pt x="114" y="78"/>
                    <a:pt x="116" y="77"/>
                    <a:pt x="117" y="75"/>
                  </a:cubicBezTo>
                  <a:cubicBezTo>
                    <a:pt x="120" y="71"/>
                    <a:pt x="122" y="67"/>
                    <a:pt x="124" y="63"/>
                  </a:cubicBezTo>
                  <a:cubicBezTo>
                    <a:pt x="125" y="62"/>
                    <a:pt x="125" y="61"/>
                    <a:pt x="126" y="59"/>
                  </a:cubicBezTo>
                  <a:close/>
                  <a:moveTo>
                    <a:pt x="132" y="96"/>
                  </a:moveTo>
                  <a:cubicBezTo>
                    <a:pt x="132" y="96"/>
                    <a:pt x="132" y="96"/>
                    <a:pt x="133" y="95"/>
                  </a:cubicBezTo>
                  <a:cubicBezTo>
                    <a:pt x="133" y="95"/>
                    <a:pt x="133" y="95"/>
                    <a:pt x="134" y="95"/>
                  </a:cubicBezTo>
                  <a:cubicBezTo>
                    <a:pt x="139" y="92"/>
                    <a:pt x="144" y="90"/>
                    <a:pt x="148" y="87"/>
                  </a:cubicBezTo>
                  <a:cubicBezTo>
                    <a:pt x="150" y="85"/>
                    <a:pt x="150" y="83"/>
                    <a:pt x="149" y="81"/>
                  </a:cubicBezTo>
                  <a:cubicBezTo>
                    <a:pt x="148" y="80"/>
                    <a:pt x="146" y="79"/>
                    <a:pt x="144" y="80"/>
                  </a:cubicBezTo>
                  <a:cubicBezTo>
                    <a:pt x="139" y="82"/>
                    <a:pt x="135" y="85"/>
                    <a:pt x="130" y="88"/>
                  </a:cubicBezTo>
                  <a:cubicBezTo>
                    <a:pt x="128" y="89"/>
                    <a:pt x="128" y="91"/>
                    <a:pt x="129" y="93"/>
                  </a:cubicBezTo>
                  <a:cubicBezTo>
                    <a:pt x="129" y="94"/>
                    <a:pt x="131" y="95"/>
                    <a:pt x="132" y="96"/>
                  </a:cubicBezTo>
                  <a:close/>
                </a:path>
              </a:pathLst>
            </a:custGeom>
            <a:grp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Calibri"/>
                <a:ea typeface="ＭＳ Ｐゴシック" charset="-128"/>
                <a:cs typeface="+mn-cs"/>
              </a:endParaRPr>
            </a:p>
          </p:txBody>
        </p:sp>
      </p:grpSp>
      <p:grpSp>
        <p:nvGrpSpPr>
          <p:cNvPr id="181" name="Group 63">
            <a:extLst>
              <a:ext uri="{FF2B5EF4-FFF2-40B4-BE49-F238E27FC236}">
                <a16:creationId xmlns:a16="http://schemas.microsoft.com/office/drawing/2014/main" id="{98C75426-E11B-C78B-B87F-7E2D45C64E3E}"/>
              </a:ext>
            </a:extLst>
          </p:cNvPr>
          <p:cNvGrpSpPr>
            <a:grpSpLocks noChangeAspect="1"/>
          </p:cNvGrpSpPr>
          <p:nvPr/>
        </p:nvGrpSpPr>
        <p:grpSpPr bwMode="gray">
          <a:xfrm>
            <a:off x="8281512" y="4491815"/>
            <a:ext cx="256256" cy="246867"/>
            <a:chOff x="2702262" y="304800"/>
            <a:chExt cx="643843" cy="639104"/>
          </a:xfrm>
          <a:solidFill>
            <a:schemeClr val="accent6">
              <a:lumMod val="75000"/>
            </a:schemeClr>
          </a:solidFill>
        </p:grpSpPr>
        <p:sp>
          <p:nvSpPr>
            <p:cNvPr id="182" name="Freeform 809">
              <a:extLst>
                <a:ext uri="{FF2B5EF4-FFF2-40B4-BE49-F238E27FC236}">
                  <a16:creationId xmlns:a16="http://schemas.microsoft.com/office/drawing/2014/main" id="{53C047D3-DFC5-1106-9857-EB5DABFDB9FB}"/>
                </a:ext>
              </a:extLst>
            </p:cNvPr>
            <p:cNvSpPr>
              <a:spLocks/>
            </p:cNvSpPr>
            <p:nvPr/>
          </p:nvSpPr>
          <p:spPr bwMode="gray">
            <a:xfrm>
              <a:off x="2702262" y="730869"/>
              <a:ext cx="643843" cy="213035"/>
            </a:xfrm>
            <a:custGeom>
              <a:avLst/>
              <a:gdLst/>
              <a:ahLst/>
              <a:cxnLst>
                <a:cxn ang="0">
                  <a:pos x="405" y="137"/>
                </a:cxn>
                <a:cxn ang="0">
                  <a:pos x="0" y="137"/>
                </a:cxn>
                <a:cxn ang="0">
                  <a:pos x="1" y="125"/>
                </a:cxn>
                <a:cxn ang="0">
                  <a:pos x="6" y="83"/>
                </a:cxn>
                <a:cxn ang="0">
                  <a:pos x="25" y="56"/>
                </a:cxn>
                <a:cxn ang="0">
                  <a:pos x="96" y="18"/>
                </a:cxn>
                <a:cxn ang="0">
                  <a:pos x="129" y="0"/>
                </a:cxn>
                <a:cxn ang="0">
                  <a:pos x="202" y="61"/>
                </a:cxn>
                <a:cxn ang="0">
                  <a:pos x="209" y="56"/>
                </a:cxn>
                <a:cxn ang="0">
                  <a:pos x="272" y="1"/>
                </a:cxn>
                <a:cxn ang="0">
                  <a:pos x="277" y="1"/>
                </a:cxn>
                <a:cxn ang="0">
                  <a:pos x="371" y="52"/>
                </a:cxn>
                <a:cxn ang="0">
                  <a:pos x="379" y="56"/>
                </a:cxn>
                <a:cxn ang="0">
                  <a:pos x="399" y="86"/>
                </a:cxn>
                <a:cxn ang="0">
                  <a:pos x="403" y="119"/>
                </a:cxn>
                <a:cxn ang="0">
                  <a:pos x="405" y="137"/>
                </a:cxn>
              </a:cxnLst>
              <a:rect l="0" t="0" r="r" b="b"/>
              <a:pathLst>
                <a:path w="405" h="137">
                  <a:moveTo>
                    <a:pt x="405" y="137"/>
                  </a:moveTo>
                  <a:cubicBezTo>
                    <a:pt x="270" y="137"/>
                    <a:pt x="135" y="137"/>
                    <a:pt x="0" y="137"/>
                  </a:cubicBezTo>
                  <a:cubicBezTo>
                    <a:pt x="1" y="133"/>
                    <a:pt x="1" y="129"/>
                    <a:pt x="1" y="125"/>
                  </a:cubicBezTo>
                  <a:cubicBezTo>
                    <a:pt x="3" y="111"/>
                    <a:pt x="5" y="97"/>
                    <a:pt x="6" y="83"/>
                  </a:cubicBezTo>
                  <a:cubicBezTo>
                    <a:pt x="8" y="71"/>
                    <a:pt x="14" y="62"/>
                    <a:pt x="25" y="56"/>
                  </a:cubicBezTo>
                  <a:cubicBezTo>
                    <a:pt x="49" y="43"/>
                    <a:pt x="72" y="31"/>
                    <a:pt x="96" y="18"/>
                  </a:cubicBezTo>
                  <a:cubicBezTo>
                    <a:pt x="107" y="12"/>
                    <a:pt x="118" y="6"/>
                    <a:pt x="129" y="0"/>
                  </a:cubicBezTo>
                  <a:cubicBezTo>
                    <a:pt x="153" y="21"/>
                    <a:pt x="178" y="41"/>
                    <a:pt x="202" y="61"/>
                  </a:cubicBezTo>
                  <a:cubicBezTo>
                    <a:pt x="204" y="59"/>
                    <a:pt x="207" y="58"/>
                    <a:pt x="209" y="56"/>
                  </a:cubicBezTo>
                  <a:cubicBezTo>
                    <a:pt x="230" y="38"/>
                    <a:pt x="251" y="20"/>
                    <a:pt x="272" y="1"/>
                  </a:cubicBezTo>
                  <a:cubicBezTo>
                    <a:pt x="274" y="0"/>
                    <a:pt x="275" y="0"/>
                    <a:pt x="277" y="1"/>
                  </a:cubicBezTo>
                  <a:cubicBezTo>
                    <a:pt x="309" y="18"/>
                    <a:pt x="340" y="35"/>
                    <a:pt x="371" y="52"/>
                  </a:cubicBezTo>
                  <a:cubicBezTo>
                    <a:pt x="374" y="53"/>
                    <a:pt x="377" y="54"/>
                    <a:pt x="379" y="56"/>
                  </a:cubicBezTo>
                  <a:cubicBezTo>
                    <a:pt x="392" y="62"/>
                    <a:pt x="398" y="72"/>
                    <a:pt x="399" y="86"/>
                  </a:cubicBezTo>
                  <a:cubicBezTo>
                    <a:pt x="400" y="97"/>
                    <a:pt x="402" y="108"/>
                    <a:pt x="403" y="119"/>
                  </a:cubicBezTo>
                  <a:cubicBezTo>
                    <a:pt x="404" y="125"/>
                    <a:pt x="404" y="131"/>
                    <a:pt x="405" y="137"/>
                  </a:cubicBezTo>
                  <a:close/>
                </a:path>
              </a:pathLst>
            </a:custGeom>
            <a:grp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Calibri"/>
                <a:ea typeface="ＭＳ Ｐゴシック" charset="-128"/>
                <a:cs typeface="+mn-cs"/>
              </a:endParaRPr>
            </a:p>
          </p:txBody>
        </p:sp>
        <p:sp>
          <p:nvSpPr>
            <p:cNvPr id="183" name="Freeform 810">
              <a:extLst>
                <a:ext uri="{FF2B5EF4-FFF2-40B4-BE49-F238E27FC236}">
                  <a16:creationId xmlns:a16="http://schemas.microsoft.com/office/drawing/2014/main" id="{BA4EC295-5835-DE32-1D14-114CEDF8E2B0}"/>
                </a:ext>
              </a:extLst>
            </p:cNvPr>
            <p:cNvSpPr>
              <a:spLocks noEditPoints="1"/>
            </p:cNvSpPr>
            <p:nvPr/>
          </p:nvSpPr>
          <p:spPr bwMode="gray">
            <a:xfrm>
              <a:off x="2886895" y="304800"/>
              <a:ext cx="274579" cy="407130"/>
            </a:xfrm>
            <a:custGeom>
              <a:avLst/>
              <a:gdLst/>
              <a:ahLst/>
              <a:cxnLst>
                <a:cxn ang="0">
                  <a:pos x="94" y="10"/>
                </a:cxn>
                <a:cxn ang="0">
                  <a:pos x="144" y="32"/>
                </a:cxn>
                <a:cxn ang="0">
                  <a:pos x="175" y="87"/>
                </a:cxn>
                <a:cxn ang="0">
                  <a:pos x="173" y="157"/>
                </a:cxn>
                <a:cxn ang="0">
                  <a:pos x="156" y="174"/>
                </a:cxn>
                <a:cxn ang="0">
                  <a:pos x="84" y="255"/>
                </a:cxn>
                <a:cxn ang="0">
                  <a:pos x="20" y="175"/>
                </a:cxn>
                <a:cxn ang="0">
                  <a:pos x="2" y="156"/>
                </a:cxn>
                <a:cxn ang="0">
                  <a:pos x="1" y="81"/>
                </a:cxn>
                <a:cxn ang="0">
                  <a:pos x="93" y="0"/>
                </a:cxn>
                <a:cxn ang="0">
                  <a:pos x="88" y="180"/>
                </a:cxn>
                <a:cxn ang="0">
                  <a:pos x="106" y="175"/>
                </a:cxn>
                <a:cxn ang="0">
                  <a:pos x="120" y="144"/>
                </a:cxn>
                <a:cxn ang="0">
                  <a:pos x="78" y="83"/>
                </a:cxn>
                <a:cxn ang="0">
                  <a:pos x="64" y="160"/>
                </a:cxn>
                <a:cxn ang="0">
                  <a:pos x="73" y="180"/>
                </a:cxn>
                <a:cxn ang="0">
                  <a:pos x="87" y="188"/>
                </a:cxn>
                <a:cxn ang="0">
                  <a:pos x="71" y="188"/>
                </a:cxn>
                <a:cxn ang="0">
                  <a:pos x="68" y="194"/>
                </a:cxn>
                <a:cxn ang="0">
                  <a:pos x="68" y="204"/>
                </a:cxn>
                <a:cxn ang="0">
                  <a:pos x="74" y="206"/>
                </a:cxn>
                <a:cxn ang="0">
                  <a:pos x="86" y="210"/>
                </a:cxn>
                <a:cxn ang="0">
                  <a:pos x="97" y="208"/>
                </a:cxn>
                <a:cxn ang="0">
                  <a:pos x="106" y="204"/>
                </a:cxn>
                <a:cxn ang="0">
                  <a:pos x="105" y="194"/>
                </a:cxn>
                <a:cxn ang="0">
                  <a:pos x="103" y="188"/>
                </a:cxn>
                <a:cxn ang="0">
                  <a:pos x="92" y="59"/>
                </a:cxn>
                <a:cxn ang="0">
                  <a:pos x="92" y="52"/>
                </a:cxn>
                <a:cxn ang="0">
                  <a:pos x="84" y="52"/>
                </a:cxn>
                <a:cxn ang="0">
                  <a:pos x="88" y="72"/>
                </a:cxn>
                <a:cxn ang="0">
                  <a:pos x="92" y="59"/>
                </a:cxn>
                <a:cxn ang="0">
                  <a:pos x="25" y="82"/>
                </a:cxn>
                <a:cxn ang="0">
                  <a:pos x="41" y="94"/>
                </a:cxn>
                <a:cxn ang="0">
                  <a:pos x="45" y="87"/>
                </a:cxn>
                <a:cxn ang="0">
                  <a:pos x="29" y="78"/>
                </a:cxn>
                <a:cxn ang="0">
                  <a:pos x="67" y="73"/>
                </a:cxn>
                <a:cxn ang="0">
                  <a:pos x="57" y="56"/>
                </a:cxn>
                <a:cxn ang="0">
                  <a:pos x="51" y="61"/>
                </a:cxn>
                <a:cxn ang="0">
                  <a:pos x="64" y="77"/>
                </a:cxn>
                <a:cxn ang="0">
                  <a:pos x="126" y="59"/>
                </a:cxn>
                <a:cxn ang="0">
                  <a:pos x="117" y="58"/>
                </a:cxn>
                <a:cxn ang="0">
                  <a:pos x="111" y="77"/>
                </a:cxn>
                <a:cxn ang="0">
                  <a:pos x="124" y="63"/>
                </a:cxn>
                <a:cxn ang="0">
                  <a:pos x="132" y="96"/>
                </a:cxn>
                <a:cxn ang="0">
                  <a:pos x="134" y="95"/>
                </a:cxn>
                <a:cxn ang="0">
                  <a:pos x="149" y="81"/>
                </a:cxn>
                <a:cxn ang="0">
                  <a:pos x="130" y="88"/>
                </a:cxn>
                <a:cxn ang="0">
                  <a:pos x="132" y="96"/>
                </a:cxn>
              </a:cxnLst>
              <a:rect l="0" t="0" r="r" b="b"/>
              <a:pathLst>
                <a:path w="175" h="257">
                  <a:moveTo>
                    <a:pt x="94" y="0"/>
                  </a:moveTo>
                  <a:cubicBezTo>
                    <a:pt x="94" y="3"/>
                    <a:pt x="94" y="7"/>
                    <a:pt x="94" y="10"/>
                  </a:cubicBezTo>
                  <a:cubicBezTo>
                    <a:pt x="94" y="15"/>
                    <a:pt x="95" y="17"/>
                    <a:pt x="100" y="17"/>
                  </a:cubicBezTo>
                  <a:cubicBezTo>
                    <a:pt x="116" y="17"/>
                    <a:pt x="131" y="22"/>
                    <a:pt x="144" y="32"/>
                  </a:cubicBezTo>
                  <a:cubicBezTo>
                    <a:pt x="160" y="44"/>
                    <a:pt x="171" y="59"/>
                    <a:pt x="174" y="79"/>
                  </a:cubicBezTo>
                  <a:cubicBezTo>
                    <a:pt x="174" y="82"/>
                    <a:pt x="175" y="84"/>
                    <a:pt x="175" y="87"/>
                  </a:cubicBezTo>
                  <a:cubicBezTo>
                    <a:pt x="175" y="109"/>
                    <a:pt x="175" y="131"/>
                    <a:pt x="175" y="153"/>
                  </a:cubicBezTo>
                  <a:cubicBezTo>
                    <a:pt x="175" y="155"/>
                    <a:pt x="174" y="156"/>
                    <a:pt x="173" y="157"/>
                  </a:cubicBezTo>
                  <a:cubicBezTo>
                    <a:pt x="168" y="162"/>
                    <a:pt x="163" y="166"/>
                    <a:pt x="158" y="170"/>
                  </a:cubicBezTo>
                  <a:cubicBezTo>
                    <a:pt x="157" y="171"/>
                    <a:pt x="156" y="172"/>
                    <a:pt x="156" y="174"/>
                  </a:cubicBezTo>
                  <a:cubicBezTo>
                    <a:pt x="156" y="191"/>
                    <a:pt x="153" y="207"/>
                    <a:pt x="144" y="222"/>
                  </a:cubicBezTo>
                  <a:cubicBezTo>
                    <a:pt x="131" y="245"/>
                    <a:pt x="111" y="257"/>
                    <a:pt x="84" y="255"/>
                  </a:cubicBezTo>
                  <a:cubicBezTo>
                    <a:pt x="57" y="254"/>
                    <a:pt x="38" y="238"/>
                    <a:pt x="27" y="213"/>
                  </a:cubicBezTo>
                  <a:cubicBezTo>
                    <a:pt x="22" y="201"/>
                    <a:pt x="19" y="188"/>
                    <a:pt x="20" y="175"/>
                  </a:cubicBezTo>
                  <a:cubicBezTo>
                    <a:pt x="21" y="173"/>
                    <a:pt x="20" y="171"/>
                    <a:pt x="18" y="169"/>
                  </a:cubicBezTo>
                  <a:cubicBezTo>
                    <a:pt x="12" y="165"/>
                    <a:pt x="7" y="161"/>
                    <a:pt x="2" y="156"/>
                  </a:cubicBezTo>
                  <a:cubicBezTo>
                    <a:pt x="1" y="155"/>
                    <a:pt x="1" y="154"/>
                    <a:pt x="1" y="153"/>
                  </a:cubicBezTo>
                  <a:cubicBezTo>
                    <a:pt x="1" y="129"/>
                    <a:pt x="0" y="105"/>
                    <a:pt x="1" y="81"/>
                  </a:cubicBezTo>
                  <a:cubicBezTo>
                    <a:pt x="2" y="48"/>
                    <a:pt x="18" y="24"/>
                    <a:pt x="49" y="9"/>
                  </a:cubicBezTo>
                  <a:cubicBezTo>
                    <a:pt x="63" y="3"/>
                    <a:pt x="78" y="1"/>
                    <a:pt x="93" y="0"/>
                  </a:cubicBezTo>
                  <a:cubicBezTo>
                    <a:pt x="93" y="0"/>
                    <a:pt x="93" y="0"/>
                    <a:pt x="94" y="0"/>
                  </a:cubicBezTo>
                  <a:close/>
                  <a:moveTo>
                    <a:pt x="88" y="180"/>
                  </a:moveTo>
                  <a:cubicBezTo>
                    <a:pt x="92" y="180"/>
                    <a:pt x="97" y="180"/>
                    <a:pt x="101" y="180"/>
                  </a:cubicBezTo>
                  <a:cubicBezTo>
                    <a:pt x="105" y="180"/>
                    <a:pt x="106" y="179"/>
                    <a:pt x="106" y="175"/>
                  </a:cubicBezTo>
                  <a:cubicBezTo>
                    <a:pt x="106" y="171"/>
                    <a:pt x="107" y="167"/>
                    <a:pt x="109" y="163"/>
                  </a:cubicBezTo>
                  <a:cubicBezTo>
                    <a:pt x="112" y="157"/>
                    <a:pt x="116" y="150"/>
                    <a:pt x="120" y="144"/>
                  </a:cubicBezTo>
                  <a:cubicBezTo>
                    <a:pt x="125" y="136"/>
                    <a:pt x="128" y="127"/>
                    <a:pt x="127" y="117"/>
                  </a:cubicBezTo>
                  <a:cubicBezTo>
                    <a:pt x="124" y="94"/>
                    <a:pt x="101" y="77"/>
                    <a:pt x="78" y="83"/>
                  </a:cubicBezTo>
                  <a:cubicBezTo>
                    <a:pt x="51" y="90"/>
                    <a:pt x="40" y="120"/>
                    <a:pt x="54" y="143"/>
                  </a:cubicBezTo>
                  <a:cubicBezTo>
                    <a:pt x="58" y="149"/>
                    <a:pt x="61" y="154"/>
                    <a:pt x="64" y="160"/>
                  </a:cubicBezTo>
                  <a:cubicBezTo>
                    <a:pt x="67" y="165"/>
                    <a:pt x="69" y="170"/>
                    <a:pt x="69" y="175"/>
                  </a:cubicBezTo>
                  <a:cubicBezTo>
                    <a:pt x="69" y="179"/>
                    <a:pt x="70" y="180"/>
                    <a:pt x="73" y="180"/>
                  </a:cubicBezTo>
                  <a:cubicBezTo>
                    <a:pt x="78" y="180"/>
                    <a:pt x="83" y="180"/>
                    <a:pt x="88" y="180"/>
                  </a:cubicBezTo>
                  <a:close/>
                  <a:moveTo>
                    <a:pt x="87" y="188"/>
                  </a:moveTo>
                  <a:cubicBezTo>
                    <a:pt x="82" y="188"/>
                    <a:pt x="76" y="188"/>
                    <a:pt x="71" y="188"/>
                  </a:cubicBezTo>
                  <a:cubicBezTo>
                    <a:pt x="71" y="188"/>
                    <a:pt x="71" y="188"/>
                    <a:pt x="71" y="188"/>
                  </a:cubicBezTo>
                  <a:cubicBezTo>
                    <a:pt x="70" y="189"/>
                    <a:pt x="68" y="189"/>
                    <a:pt x="68" y="190"/>
                  </a:cubicBezTo>
                  <a:cubicBezTo>
                    <a:pt x="67" y="191"/>
                    <a:pt x="68" y="193"/>
                    <a:pt x="68" y="194"/>
                  </a:cubicBezTo>
                  <a:cubicBezTo>
                    <a:pt x="70" y="196"/>
                    <a:pt x="70" y="198"/>
                    <a:pt x="68" y="200"/>
                  </a:cubicBezTo>
                  <a:cubicBezTo>
                    <a:pt x="68" y="201"/>
                    <a:pt x="67" y="203"/>
                    <a:pt x="68" y="204"/>
                  </a:cubicBezTo>
                  <a:cubicBezTo>
                    <a:pt x="68" y="205"/>
                    <a:pt x="69" y="205"/>
                    <a:pt x="70" y="206"/>
                  </a:cubicBezTo>
                  <a:cubicBezTo>
                    <a:pt x="72" y="206"/>
                    <a:pt x="73" y="206"/>
                    <a:pt x="74" y="206"/>
                  </a:cubicBezTo>
                  <a:cubicBezTo>
                    <a:pt x="75" y="206"/>
                    <a:pt x="76" y="206"/>
                    <a:pt x="77" y="207"/>
                  </a:cubicBezTo>
                  <a:cubicBezTo>
                    <a:pt x="79" y="210"/>
                    <a:pt x="82" y="211"/>
                    <a:pt x="86" y="210"/>
                  </a:cubicBezTo>
                  <a:cubicBezTo>
                    <a:pt x="89" y="210"/>
                    <a:pt x="93" y="211"/>
                    <a:pt x="96" y="209"/>
                  </a:cubicBezTo>
                  <a:cubicBezTo>
                    <a:pt x="96" y="209"/>
                    <a:pt x="97" y="209"/>
                    <a:pt x="97" y="208"/>
                  </a:cubicBezTo>
                  <a:cubicBezTo>
                    <a:pt x="98" y="206"/>
                    <a:pt x="101" y="206"/>
                    <a:pt x="103" y="206"/>
                  </a:cubicBezTo>
                  <a:cubicBezTo>
                    <a:pt x="104" y="206"/>
                    <a:pt x="106" y="205"/>
                    <a:pt x="106" y="204"/>
                  </a:cubicBezTo>
                  <a:cubicBezTo>
                    <a:pt x="107" y="203"/>
                    <a:pt x="106" y="201"/>
                    <a:pt x="105" y="200"/>
                  </a:cubicBezTo>
                  <a:cubicBezTo>
                    <a:pt x="104" y="198"/>
                    <a:pt x="104" y="196"/>
                    <a:pt x="105" y="194"/>
                  </a:cubicBezTo>
                  <a:cubicBezTo>
                    <a:pt x="106" y="193"/>
                    <a:pt x="107" y="191"/>
                    <a:pt x="106" y="190"/>
                  </a:cubicBezTo>
                  <a:cubicBezTo>
                    <a:pt x="106" y="189"/>
                    <a:pt x="105" y="188"/>
                    <a:pt x="103" y="188"/>
                  </a:cubicBezTo>
                  <a:cubicBezTo>
                    <a:pt x="98" y="188"/>
                    <a:pt x="92" y="188"/>
                    <a:pt x="87" y="188"/>
                  </a:cubicBezTo>
                  <a:close/>
                  <a:moveTo>
                    <a:pt x="92" y="59"/>
                  </a:moveTo>
                  <a:cubicBezTo>
                    <a:pt x="92" y="57"/>
                    <a:pt x="92" y="55"/>
                    <a:pt x="92" y="52"/>
                  </a:cubicBezTo>
                  <a:cubicBezTo>
                    <a:pt x="92" y="52"/>
                    <a:pt x="92" y="52"/>
                    <a:pt x="92" y="52"/>
                  </a:cubicBezTo>
                  <a:cubicBezTo>
                    <a:pt x="92" y="49"/>
                    <a:pt x="90" y="47"/>
                    <a:pt x="88" y="47"/>
                  </a:cubicBezTo>
                  <a:cubicBezTo>
                    <a:pt x="86" y="47"/>
                    <a:pt x="84" y="49"/>
                    <a:pt x="84" y="52"/>
                  </a:cubicBezTo>
                  <a:cubicBezTo>
                    <a:pt x="84" y="57"/>
                    <a:pt x="84" y="62"/>
                    <a:pt x="84" y="67"/>
                  </a:cubicBezTo>
                  <a:cubicBezTo>
                    <a:pt x="84" y="70"/>
                    <a:pt x="86" y="72"/>
                    <a:pt x="88" y="72"/>
                  </a:cubicBezTo>
                  <a:cubicBezTo>
                    <a:pt x="90" y="72"/>
                    <a:pt x="92" y="70"/>
                    <a:pt x="92" y="67"/>
                  </a:cubicBezTo>
                  <a:cubicBezTo>
                    <a:pt x="92" y="64"/>
                    <a:pt x="92" y="62"/>
                    <a:pt x="92" y="59"/>
                  </a:cubicBezTo>
                  <a:close/>
                  <a:moveTo>
                    <a:pt x="29" y="78"/>
                  </a:moveTo>
                  <a:cubicBezTo>
                    <a:pt x="28" y="80"/>
                    <a:pt x="26" y="80"/>
                    <a:pt x="25" y="82"/>
                  </a:cubicBezTo>
                  <a:cubicBezTo>
                    <a:pt x="24" y="84"/>
                    <a:pt x="26" y="86"/>
                    <a:pt x="27" y="87"/>
                  </a:cubicBezTo>
                  <a:cubicBezTo>
                    <a:pt x="32" y="89"/>
                    <a:pt x="36" y="92"/>
                    <a:pt x="41" y="94"/>
                  </a:cubicBezTo>
                  <a:cubicBezTo>
                    <a:pt x="43" y="96"/>
                    <a:pt x="46" y="95"/>
                    <a:pt x="47" y="93"/>
                  </a:cubicBezTo>
                  <a:cubicBezTo>
                    <a:pt x="48" y="91"/>
                    <a:pt x="47" y="89"/>
                    <a:pt x="45" y="87"/>
                  </a:cubicBezTo>
                  <a:cubicBezTo>
                    <a:pt x="41" y="85"/>
                    <a:pt x="36" y="82"/>
                    <a:pt x="32" y="80"/>
                  </a:cubicBezTo>
                  <a:cubicBezTo>
                    <a:pt x="31" y="79"/>
                    <a:pt x="30" y="79"/>
                    <a:pt x="29" y="78"/>
                  </a:cubicBezTo>
                  <a:close/>
                  <a:moveTo>
                    <a:pt x="67" y="74"/>
                  </a:moveTo>
                  <a:cubicBezTo>
                    <a:pt x="67" y="73"/>
                    <a:pt x="67" y="73"/>
                    <a:pt x="67" y="73"/>
                  </a:cubicBezTo>
                  <a:cubicBezTo>
                    <a:pt x="67" y="73"/>
                    <a:pt x="67" y="73"/>
                    <a:pt x="67" y="72"/>
                  </a:cubicBezTo>
                  <a:cubicBezTo>
                    <a:pt x="63" y="67"/>
                    <a:pt x="60" y="62"/>
                    <a:pt x="57" y="56"/>
                  </a:cubicBezTo>
                  <a:cubicBezTo>
                    <a:pt x="56" y="55"/>
                    <a:pt x="54" y="55"/>
                    <a:pt x="52" y="56"/>
                  </a:cubicBezTo>
                  <a:cubicBezTo>
                    <a:pt x="50" y="57"/>
                    <a:pt x="50" y="59"/>
                    <a:pt x="51" y="61"/>
                  </a:cubicBezTo>
                  <a:cubicBezTo>
                    <a:pt x="53" y="66"/>
                    <a:pt x="56" y="71"/>
                    <a:pt x="59" y="76"/>
                  </a:cubicBezTo>
                  <a:cubicBezTo>
                    <a:pt x="60" y="78"/>
                    <a:pt x="62" y="78"/>
                    <a:pt x="64" y="77"/>
                  </a:cubicBezTo>
                  <a:cubicBezTo>
                    <a:pt x="65" y="76"/>
                    <a:pt x="66" y="75"/>
                    <a:pt x="67" y="74"/>
                  </a:cubicBezTo>
                  <a:close/>
                  <a:moveTo>
                    <a:pt x="126" y="59"/>
                  </a:moveTo>
                  <a:cubicBezTo>
                    <a:pt x="125" y="58"/>
                    <a:pt x="124" y="57"/>
                    <a:pt x="122" y="56"/>
                  </a:cubicBezTo>
                  <a:cubicBezTo>
                    <a:pt x="120" y="55"/>
                    <a:pt x="118" y="56"/>
                    <a:pt x="117" y="58"/>
                  </a:cubicBezTo>
                  <a:cubicBezTo>
                    <a:pt x="115" y="62"/>
                    <a:pt x="113" y="66"/>
                    <a:pt x="110" y="70"/>
                  </a:cubicBezTo>
                  <a:cubicBezTo>
                    <a:pt x="109" y="73"/>
                    <a:pt x="109" y="76"/>
                    <a:pt x="111" y="77"/>
                  </a:cubicBezTo>
                  <a:cubicBezTo>
                    <a:pt x="114" y="78"/>
                    <a:pt x="116" y="77"/>
                    <a:pt x="117" y="75"/>
                  </a:cubicBezTo>
                  <a:cubicBezTo>
                    <a:pt x="120" y="71"/>
                    <a:pt x="122" y="67"/>
                    <a:pt x="124" y="63"/>
                  </a:cubicBezTo>
                  <a:cubicBezTo>
                    <a:pt x="125" y="62"/>
                    <a:pt x="125" y="61"/>
                    <a:pt x="126" y="59"/>
                  </a:cubicBezTo>
                  <a:close/>
                  <a:moveTo>
                    <a:pt x="132" y="96"/>
                  </a:moveTo>
                  <a:cubicBezTo>
                    <a:pt x="132" y="96"/>
                    <a:pt x="132" y="96"/>
                    <a:pt x="133" y="95"/>
                  </a:cubicBezTo>
                  <a:cubicBezTo>
                    <a:pt x="133" y="95"/>
                    <a:pt x="133" y="95"/>
                    <a:pt x="134" y="95"/>
                  </a:cubicBezTo>
                  <a:cubicBezTo>
                    <a:pt x="139" y="92"/>
                    <a:pt x="144" y="90"/>
                    <a:pt x="148" y="87"/>
                  </a:cubicBezTo>
                  <a:cubicBezTo>
                    <a:pt x="150" y="85"/>
                    <a:pt x="150" y="83"/>
                    <a:pt x="149" y="81"/>
                  </a:cubicBezTo>
                  <a:cubicBezTo>
                    <a:pt x="148" y="80"/>
                    <a:pt x="146" y="79"/>
                    <a:pt x="144" y="80"/>
                  </a:cubicBezTo>
                  <a:cubicBezTo>
                    <a:pt x="139" y="82"/>
                    <a:pt x="135" y="85"/>
                    <a:pt x="130" y="88"/>
                  </a:cubicBezTo>
                  <a:cubicBezTo>
                    <a:pt x="128" y="89"/>
                    <a:pt x="128" y="91"/>
                    <a:pt x="129" y="93"/>
                  </a:cubicBezTo>
                  <a:cubicBezTo>
                    <a:pt x="129" y="94"/>
                    <a:pt x="131" y="95"/>
                    <a:pt x="132" y="96"/>
                  </a:cubicBezTo>
                  <a:close/>
                </a:path>
              </a:pathLst>
            </a:custGeom>
            <a:grp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Calibri"/>
                <a:ea typeface="ＭＳ Ｐゴシック" charset="-128"/>
                <a:cs typeface="+mn-cs"/>
              </a:endParaRPr>
            </a:p>
          </p:txBody>
        </p:sp>
      </p:grpSp>
      <p:grpSp>
        <p:nvGrpSpPr>
          <p:cNvPr id="184" name="Group 63">
            <a:extLst>
              <a:ext uri="{FF2B5EF4-FFF2-40B4-BE49-F238E27FC236}">
                <a16:creationId xmlns:a16="http://schemas.microsoft.com/office/drawing/2014/main" id="{A4C609CB-2133-2C55-665C-8DB8920BA923}"/>
              </a:ext>
            </a:extLst>
          </p:cNvPr>
          <p:cNvGrpSpPr>
            <a:grpSpLocks noChangeAspect="1"/>
          </p:cNvGrpSpPr>
          <p:nvPr/>
        </p:nvGrpSpPr>
        <p:grpSpPr bwMode="gray">
          <a:xfrm>
            <a:off x="9471055" y="2542221"/>
            <a:ext cx="256256" cy="246867"/>
            <a:chOff x="2702262" y="304800"/>
            <a:chExt cx="643843" cy="639104"/>
          </a:xfrm>
          <a:solidFill>
            <a:schemeClr val="accent6">
              <a:lumMod val="75000"/>
            </a:schemeClr>
          </a:solidFill>
        </p:grpSpPr>
        <p:sp>
          <p:nvSpPr>
            <p:cNvPr id="185" name="Freeform 809">
              <a:extLst>
                <a:ext uri="{FF2B5EF4-FFF2-40B4-BE49-F238E27FC236}">
                  <a16:creationId xmlns:a16="http://schemas.microsoft.com/office/drawing/2014/main" id="{2B01503A-7621-C665-8F01-EFFD9167EEF2}"/>
                </a:ext>
              </a:extLst>
            </p:cNvPr>
            <p:cNvSpPr>
              <a:spLocks/>
            </p:cNvSpPr>
            <p:nvPr/>
          </p:nvSpPr>
          <p:spPr bwMode="gray">
            <a:xfrm>
              <a:off x="2702262" y="730869"/>
              <a:ext cx="643843" cy="213035"/>
            </a:xfrm>
            <a:custGeom>
              <a:avLst/>
              <a:gdLst/>
              <a:ahLst/>
              <a:cxnLst>
                <a:cxn ang="0">
                  <a:pos x="405" y="137"/>
                </a:cxn>
                <a:cxn ang="0">
                  <a:pos x="0" y="137"/>
                </a:cxn>
                <a:cxn ang="0">
                  <a:pos x="1" y="125"/>
                </a:cxn>
                <a:cxn ang="0">
                  <a:pos x="6" y="83"/>
                </a:cxn>
                <a:cxn ang="0">
                  <a:pos x="25" y="56"/>
                </a:cxn>
                <a:cxn ang="0">
                  <a:pos x="96" y="18"/>
                </a:cxn>
                <a:cxn ang="0">
                  <a:pos x="129" y="0"/>
                </a:cxn>
                <a:cxn ang="0">
                  <a:pos x="202" y="61"/>
                </a:cxn>
                <a:cxn ang="0">
                  <a:pos x="209" y="56"/>
                </a:cxn>
                <a:cxn ang="0">
                  <a:pos x="272" y="1"/>
                </a:cxn>
                <a:cxn ang="0">
                  <a:pos x="277" y="1"/>
                </a:cxn>
                <a:cxn ang="0">
                  <a:pos x="371" y="52"/>
                </a:cxn>
                <a:cxn ang="0">
                  <a:pos x="379" y="56"/>
                </a:cxn>
                <a:cxn ang="0">
                  <a:pos x="399" y="86"/>
                </a:cxn>
                <a:cxn ang="0">
                  <a:pos x="403" y="119"/>
                </a:cxn>
                <a:cxn ang="0">
                  <a:pos x="405" y="137"/>
                </a:cxn>
              </a:cxnLst>
              <a:rect l="0" t="0" r="r" b="b"/>
              <a:pathLst>
                <a:path w="405" h="137">
                  <a:moveTo>
                    <a:pt x="405" y="137"/>
                  </a:moveTo>
                  <a:cubicBezTo>
                    <a:pt x="270" y="137"/>
                    <a:pt x="135" y="137"/>
                    <a:pt x="0" y="137"/>
                  </a:cubicBezTo>
                  <a:cubicBezTo>
                    <a:pt x="1" y="133"/>
                    <a:pt x="1" y="129"/>
                    <a:pt x="1" y="125"/>
                  </a:cubicBezTo>
                  <a:cubicBezTo>
                    <a:pt x="3" y="111"/>
                    <a:pt x="5" y="97"/>
                    <a:pt x="6" y="83"/>
                  </a:cubicBezTo>
                  <a:cubicBezTo>
                    <a:pt x="8" y="71"/>
                    <a:pt x="14" y="62"/>
                    <a:pt x="25" y="56"/>
                  </a:cubicBezTo>
                  <a:cubicBezTo>
                    <a:pt x="49" y="43"/>
                    <a:pt x="72" y="31"/>
                    <a:pt x="96" y="18"/>
                  </a:cubicBezTo>
                  <a:cubicBezTo>
                    <a:pt x="107" y="12"/>
                    <a:pt x="118" y="6"/>
                    <a:pt x="129" y="0"/>
                  </a:cubicBezTo>
                  <a:cubicBezTo>
                    <a:pt x="153" y="21"/>
                    <a:pt x="178" y="41"/>
                    <a:pt x="202" y="61"/>
                  </a:cubicBezTo>
                  <a:cubicBezTo>
                    <a:pt x="204" y="59"/>
                    <a:pt x="207" y="58"/>
                    <a:pt x="209" y="56"/>
                  </a:cubicBezTo>
                  <a:cubicBezTo>
                    <a:pt x="230" y="38"/>
                    <a:pt x="251" y="20"/>
                    <a:pt x="272" y="1"/>
                  </a:cubicBezTo>
                  <a:cubicBezTo>
                    <a:pt x="274" y="0"/>
                    <a:pt x="275" y="0"/>
                    <a:pt x="277" y="1"/>
                  </a:cubicBezTo>
                  <a:cubicBezTo>
                    <a:pt x="309" y="18"/>
                    <a:pt x="340" y="35"/>
                    <a:pt x="371" y="52"/>
                  </a:cubicBezTo>
                  <a:cubicBezTo>
                    <a:pt x="374" y="53"/>
                    <a:pt x="377" y="54"/>
                    <a:pt x="379" y="56"/>
                  </a:cubicBezTo>
                  <a:cubicBezTo>
                    <a:pt x="392" y="62"/>
                    <a:pt x="398" y="72"/>
                    <a:pt x="399" y="86"/>
                  </a:cubicBezTo>
                  <a:cubicBezTo>
                    <a:pt x="400" y="97"/>
                    <a:pt x="402" y="108"/>
                    <a:pt x="403" y="119"/>
                  </a:cubicBezTo>
                  <a:cubicBezTo>
                    <a:pt x="404" y="125"/>
                    <a:pt x="404" y="131"/>
                    <a:pt x="405" y="137"/>
                  </a:cubicBezTo>
                  <a:close/>
                </a:path>
              </a:pathLst>
            </a:custGeom>
            <a:grp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Calibri"/>
                <a:ea typeface="ＭＳ Ｐゴシック" charset="-128"/>
                <a:cs typeface="+mn-cs"/>
              </a:endParaRPr>
            </a:p>
          </p:txBody>
        </p:sp>
        <p:sp>
          <p:nvSpPr>
            <p:cNvPr id="186" name="Freeform 810">
              <a:extLst>
                <a:ext uri="{FF2B5EF4-FFF2-40B4-BE49-F238E27FC236}">
                  <a16:creationId xmlns:a16="http://schemas.microsoft.com/office/drawing/2014/main" id="{6D15F72C-5D38-F65E-BDC3-9540B5E25CE9}"/>
                </a:ext>
              </a:extLst>
            </p:cNvPr>
            <p:cNvSpPr>
              <a:spLocks noEditPoints="1"/>
            </p:cNvSpPr>
            <p:nvPr/>
          </p:nvSpPr>
          <p:spPr bwMode="gray">
            <a:xfrm>
              <a:off x="2886895" y="304800"/>
              <a:ext cx="274579" cy="407130"/>
            </a:xfrm>
            <a:custGeom>
              <a:avLst/>
              <a:gdLst/>
              <a:ahLst/>
              <a:cxnLst>
                <a:cxn ang="0">
                  <a:pos x="94" y="10"/>
                </a:cxn>
                <a:cxn ang="0">
                  <a:pos x="144" y="32"/>
                </a:cxn>
                <a:cxn ang="0">
                  <a:pos x="175" y="87"/>
                </a:cxn>
                <a:cxn ang="0">
                  <a:pos x="173" y="157"/>
                </a:cxn>
                <a:cxn ang="0">
                  <a:pos x="156" y="174"/>
                </a:cxn>
                <a:cxn ang="0">
                  <a:pos x="84" y="255"/>
                </a:cxn>
                <a:cxn ang="0">
                  <a:pos x="20" y="175"/>
                </a:cxn>
                <a:cxn ang="0">
                  <a:pos x="2" y="156"/>
                </a:cxn>
                <a:cxn ang="0">
                  <a:pos x="1" y="81"/>
                </a:cxn>
                <a:cxn ang="0">
                  <a:pos x="93" y="0"/>
                </a:cxn>
                <a:cxn ang="0">
                  <a:pos x="88" y="180"/>
                </a:cxn>
                <a:cxn ang="0">
                  <a:pos x="106" y="175"/>
                </a:cxn>
                <a:cxn ang="0">
                  <a:pos x="120" y="144"/>
                </a:cxn>
                <a:cxn ang="0">
                  <a:pos x="78" y="83"/>
                </a:cxn>
                <a:cxn ang="0">
                  <a:pos x="64" y="160"/>
                </a:cxn>
                <a:cxn ang="0">
                  <a:pos x="73" y="180"/>
                </a:cxn>
                <a:cxn ang="0">
                  <a:pos x="87" y="188"/>
                </a:cxn>
                <a:cxn ang="0">
                  <a:pos x="71" y="188"/>
                </a:cxn>
                <a:cxn ang="0">
                  <a:pos x="68" y="194"/>
                </a:cxn>
                <a:cxn ang="0">
                  <a:pos x="68" y="204"/>
                </a:cxn>
                <a:cxn ang="0">
                  <a:pos x="74" y="206"/>
                </a:cxn>
                <a:cxn ang="0">
                  <a:pos x="86" y="210"/>
                </a:cxn>
                <a:cxn ang="0">
                  <a:pos x="97" y="208"/>
                </a:cxn>
                <a:cxn ang="0">
                  <a:pos x="106" y="204"/>
                </a:cxn>
                <a:cxn ang="0">
                  <a:pos x="105" y="194"/>
                </a:cxn>
                <a:cxn ang="0">
                  <a:pos x="103" y="188"/>
                </a:cxn>
                <a:cxn ang="0">
                  <a:pos x="92" y="59"/>
                </a:cxn>
                <a:cxn ang="0">
                  <a:pos x="92" y="52"/>
                </a:cxn>
                <a:cxn ang="0">
                  <a:pos x="84" y="52"/>
                </a:cxn>
                <a:cxn ang="0">
                  <a:pos x="88" y="72"/>
                </a:cxn>
                <a:cxn ang="0">
                  <a:pos x="92" y="59"/>
                </a:cxn>
                <a:cxn ang="0">
                  <a:pos x="25" y="82"/>
                </a:cxn>
                <a:cxn ang="0">
                  <a:pos x="41" y="94"/>
                </a:cxn>
                <a:cxn ang="0">
                  <a:pos x="45" y="87"/>
                </a:cxn>
                <a:cxn ang="0">
                  <a:pos x="29" y="78"/>
                </a:cxn>
                <a:cxn ang="0">
                  <a:pos x="67" y="73"/>
                </a:cxn>
                <a:cxn ang="0">
                  <a:pos x="57" y="56"/>
                </a:cxn>
                <a:cxn ang="0">
                  <a:pos x="51" y="61"/>
                </a:cxn>
                <a:cxn ang="0">
                  <a:pos x="64" y="77"/>
                </a:cxn>
                <a:cxn ang="0">
                  <a:pos x="126" y="59"/>
                </a:cxn>
                <a:cxn ang="0">
                  <a:pos x="117" y="58"/>
                </a:cxn>
                <a:cxn ang="0">
                  <a:pos x="111" y="77"/>
                </a:cxn>
                <a:cxn ang="0">
                  <a:pos x="124" y="63"/>
                </a:cxn>
                <a:cxn ang="0">
                  <a:pos x="132" y="96"/>
                </a:cxn>
                <a:cxn ang="0">
                  <a:pos x="134" y="95"/>
                </a:cxn>
                <a:cxn ang="0">
                  <a:pos x="149" y="81"/>
                </a:cxn>
                <a:cxn ang="0">
                  <a:pos x="130" y="88"/>
                </a:cxn>
                <a:cxn ang="0">
                  <a:pos x="132" y="96"/>
                </a:cxn>
              </a:cxnLst>
              <a:rect l="0" t="0" r="r" b="b"/>
              <a:pathLst>
                <a:path w="175" h="257">
                  <a:moveTo>
                    <a:pt x="94" y="0"/>
                  </a:moveTo>
                  <a:cubicBezTo>
                    <a:pt x="94" y="3"/>
                    <a:pt x="94" y="7"/>
                    <a:pt x="94" y="10"/>
                  </a:cubicBezTo>
                  <a:cubicBezTo>
                    <a:pt x="94" y="15"/>
                    <a:pt x="95" y="17"/>
                    <a:pt x="100" y="17"/>
                  </a:cubicBezTo>
                  <a:cubicBezTo>
                    <a:pt x="116" y="17"/>
                    <a:pt x="131" y="22"/>
                    <a:pt x="144" y="32"/>
                  </a:cubicBezTo>
                  <a:cubicBezTo>
                    <a:pt x="160" y="44"/>
                    <a:pt x="171" y="59"/>
                    <a:pt x="174" y="79"/>
                  </a:cubicBezTo>
                  <a:cubicBezTo>
                    <a:pt x="174" y="82"/>
                    <a:pt x="175" y="84"/>
                    <a:pt x="175" y="87"/>
                  </a:cubicBezTo>
                  <a:cubicBezTo>
                    <a:pt x="175" y="109"/>
                    <a:pt x="175" y="131"/>
                    <a:pt x="175" y="153"/>
                  </a:cubicBezTo>
                  <a:cubicBezTo>
                    <a:pt x="175" y="155"/>
                    <a:pt x="174" y="156"/>
                    <a:pt x="173" y="157"/>
                  </a:cubicBezTo>
                  <a:cubicBezTo>
                    <a:pt x="168" y="162"/>
                    <a:pt x="163" y="166"/>
                    <a:pt x="158" y="170"/>
                  </a:cubicBezTo>
                  <a:cubicBezTo>
                    <a:pt x="157" y="171"/>
                    <a:pt x="156" y="172"/>
                    <a:pt x="156" y="174"/>
                  </a:cubicBezTo>
                  <a:cubicBezTo>
                    <a:pt x="156" y="191"/>
                    <a:pt x="153" y="207"/>
                    <a:pt x="144" y="222"/>
                  </a:cubicBezTo>
                  <a:cubicBezTo>
                    <a:pt x="131" y="245"/>
                    <a:pt x="111" y="257"/>
                    <a:pt x="84" y="255"/>
                  </a:cubicBezTo>
                  <a:cubicBezTo>
                    <a:pt x="57" y="254"/>
                    <a:pt x="38" y="238"/>
                    <a:pt x="27" y="213"/>
                  </a:cubicBezTo>
                  <a:cubicBezTo>
                    <a:pt x="22" y="201"/>
                    <a:pt x="19" y="188"/>
                    <a:pt x="20" y="175"/>
                  </a:cubicBezTo>
                  <a:cubicBezTo>
                    <a:pt x="21" y="173"/>
                    <a:pt x="20" y="171"/>
                    <a:pt x="18" y="169"/>
                  </a:cubicBezTo>
                  <a:cubicBezTo>
                    <a:pt x="12" y="165"/>
                    <a:pt x="7" y="161"/>
                    <a:pt x="2" y="156"/>
                  </a:cubicBezTo>
                  <a:cubicBezTo>
                    <a:pt x="1" y="155"/>
                    <a:pt x="1" y="154"/>
                    <a:pt x="1" y="153"/>
                  </a:cubicBezTo>
                  <a:cubicBezTo>
                    <a:pt x="1" y="129"/>
                    <a:pt x="0" y="105"/>
                    <a:pt x="1" y="81"/>
                  </a:cubicBezTo>
                  <a:cubicBezTo>
                    <a:pt x="2" y="48"/>
                    <a:pt x="18" y="24"/>
                    <a:pt x="49" y="9"/>
                  </a:cubicBezTo>
                  <a:cubicBezTo>
                    <a:pt x="63" y="3"/>
                    <a:pt x="78" y="1"/>
                    <a:pt x="93" y="0"/>
                  </a:cubicBezTo>
                  <a:cubicBezTo>
                    <a:pt x="93" y="0"/>
                    <a:pt x="93" y="0"/>
                    <a:pt x="94" y="0"/>
                  </a:cubicBezTo>
                  <a:close/>
                  <a:moveTo>
                    <a:pt x="88" y="180"/>
                  </a:moveTo>
                  <a:cubicBezTo>
                    <a:pt x="92" y="180"/>
                    <a:pt x="97" y="180"/>
                    <a:pt x="101" y="180"/>
                  </a:cubicBezTo>
                  <a:cubicBezTo>
                    <a:pt x="105" y="180"/>
                    <a:pt x="106" y="179"/>
                    <a:pt x="106" y="175"/>
                  </a:cubicBezTo>
                  <a:cubicBezTo>
                    <a:pt x="106" y="171"/>
                    <a:pt x="107" y="167"/>
                    <a:pt x="109" y="163"/>
                  </a:cubicBezTo>
                  <a:cubicBezTo>
                    <a:pt x="112" y="157"/>
                    <a:pt x="116" y="150"/>
                    <a:pt x="120" y="144"/>
                  </a:cubicBezTo>
                  <a:cubicBezTo>
                    <a:pt x="125" y="136"/>
                    <a:pt x="128" y="127"/>
                    <a:pt x="127" y="117"/>
                  </a:cubicBezTo>
                  <a:cubicBezTo>
                    <a:pt x="124" y="94"/>
                    <a:pt x="101" y="77"/>
                    <a:pt x="78" y="83"/>
                  </a:cubicBezTo>
                  <a:cubicBezTo>
                    <a:pt x="51" y="90"/>
                    <a:pt x="40" y="120"/>
                    <a:pt x="54" y="143"/>
                  </a:cubicBezTo>
                  <a:cubicBezTo>
                    <a:pt x="58" y="149"/>
                    <a:pt x="61" y="154"/>
                    <a:pt x="64" y="160"/>
                  </a:cubicBezTo>
                  <a:cubicBezTo>
                    <a:pt x="67" y="165"/>
                    <a:pt x="69" y="170"/>
                    <a:pt x="69" y="175"/>
                  </a:cubicBezTo>
                  <a:cubicBezTo>
                    <a:pt x="69" y="179"/>
                    <a:pt x="70" y="180"/>
                    <a:pt x="73" y="180"/>
                  </a:cubicBezTo>
                  <a:cubicBezTo>
                    <a:pt x="78" y="180"/>
                    <a:pt x="83" y="180"/>
                    <a:pt x="88" y="180"/>
                  </a:cubicBezTo>
                  <a:close/>
                  <a:moveTo>
                    <a:pt x="87" y="188"/>
                  </a:moveTo>
                  <a:cubicBezTo>
                    <a:pt x="82" y="188"/>
                    <a:pt x="76" y="188"/>
                    <a:pt x="71" y="188"/>
                  </a:cubicBezTo>
                  <a:cubicBezTo>
                    <a:pt x="71" y="188"/>
                    <a:pt x="71" y="188"/>
                    <a:pt x="71" y="188"/>
                  </a:cubicBezTo>
                  <a:cubicBezTo>
                    <a:pt x="70" y="189"/>
                    <a:pt x="68" y="189"/>
                    <a:pt x="68" y="190"/>
                  </a:cubicBezTo>
                  <a:cubicBezTo>
                    <a:pt x="67" y="191"/>
                    <a:pt x="68" y="193"/>
                    <a:pt x="68" y="194"/>
                  </a:cubicBezTo>
                  <a:cubicBezTo>
                    <a:pt x="70" y="196"/>
                    <a:pt x="70" y="198"/>
                    <a:pt x="68" y="200"/>
                  </a:cubicBezTo>
                  <a:cubicBezTo>
                    <a:pt x="68" y="201"/>
                    <a:pt x="67" y="203"/>
                    <a:pt x="68" y="204"/>
                  </a:cubicBezTo>
                  <a:cubicBezTo>
                    <a:pt x="68" y="205"/>
                    <a:pt x="69" y="205"/>
                    <a:pt x="70" y="206"/>
                  </a:cubicBezTo>
                  <a:cubicBezTo>
                    <a:pt x="72" y="206"/>
                    <a:pt x="73" y="206"/>
                    <a:pt x="74" y="206"/>
                  </a:cubicBezTo>
                  <a:cubicBezTo>
                    <a:pt x="75" y="206"/>
                    <a:pt x="76" y="206"/>
                    <a:pt x="77" y="207"/>
                  </a:cubicBezTo>
                  <a:cubicBezTo>
                    <a:pt x="79" y="210"/>
                    <a:pt x="82" y="211"/>
                    <a:pt x="86" y="210"/>
                  </a:cubicBezTo>
                  <a:cubicBezTo>
                    <a:pt x="89" y="210"/>
                    <a:pt x="93" y="211"/>
                    <a:pt x="96" y="209"/>
                  </a:cubicBezTo>
                  <a:cubicBezTo>
                    <a:pt x="96" y="209"/>
                    <a:pt x="97" y="209"/>
                    <a:pt x="97" y="208"/>
                  </a:cubicBezTo>
                  <a:cubicBezTo>
                    <a:pt x="98" y="206"/>
                    <a:pt x="101" y="206"/>
                    <a:pt x="103" y="206"/>
                  </a:cubicBezTo>
                  <a:cubicBezTo>
                    <a:pt x="104" y="206"/>
                    <a:pt x="106" y="205"/>
                    <a:pt x="106" y="204"/>
                  </a:cubicBezTo>
                  <a:cubicBezTo>
                    <a:pt x="107" y="203"/>
                    <a:pt x="106" y="201"/>
                    <a:pt x="105" y="200"/>
                  </a:cubicBezTo>
                  <a:cubicBezTo>
                    <a:pt x="104" y="198"/>
                    <a:pt x="104" y="196"/>
                    <a:pt x="105" y="194"/>
                  </a:cubicBezTo>
                  <a:cubicBezTo>
                    <a:pt x="106" y="193"/>
                    <a:pt x="107" y="191"/>
                    <a:pt x="106" y="190"/>
                  </a:cubicBezTo>
                  <a:cubicBezTo>
                    <a:pt x="106" y="189"/>
                    <a:pt x="105" y="188"/>
                    <a:pt x="103" y="188"/>
                  </a:cubicBezTo>
                  <a:cubicBezTo>
                    <a:pt x="98" y="188"/>
                    <a:pt x="92" y="188"/>
                    <a:pt x="87" y="188"/>
                  </a:cubicBezTo>
                  <a:close/>
                  <a:moveTo>
                    <a:pt x="92" y="59"/>
                  </a:moveTo>
                  <a:cubicBezTo>
                    <a:pt x="92" y="57"/>
                    <a:pt x="92" y="55"/>
                    <a:pt x="92" y="52"/>
                  </a:cubicBezTo>
                  <a:cubicBezTo>
                    <a:pt x="92" y="52"/>
                    <a:pt x="92" y="52"/>
                    <a:pt x="92" y="52"/>
                  </a:cubicBezTo>
                  <a:cubicBezTo>
                    <a:pt x="92" y="49"/>
                    <a:pt x="90" y="47"/>
                    <a:pt x="88" y="47"/>
                  </a:cubicBezTo>
                  <a:cubicBezTo>
                    <a:pt x="86" y="47"/>
                    <a:pt x="84" y="49"/>
                    <a:pt x="84" y="52"/>
                  </a:cubicBezTo>
                  <a:cubicBezTo>
                    <a:pt x="84" y="57"/>
                    <a:pt x="84" y="62"/>
                    <a:pt x="84" y="67"/>
                  </a:cubicBezTo>
                  <a:cubicBezTo>
                    <a:pt x="84" y="70"/>
                    <a:pt x="86" y="72"/>
                    <a:pt x="88" y="72"/>
                  </a:cubicBezTo>
                  <a:cubicBezTo>
                    <a:pt x="90" y="72"/>
                    <a:pt x="92" y="70"/>
                    <a:pt x="92" y="67"/>
                  </a:cubicBezTo>
                  <a:cubicBezTo>
                    <a:pt x="92" y="64"/>
                    <a:pt x="92" y="62"/>
                    <a:pt x="92" y="59"/>
                  </a:cubicBezTo>
                  <a:close/>
                  <a:moveTo>
                    <a:pt x="29" y="78"/>
                  </a:moveTo>
                  <a:cubicBezTo>
                    <a:pt x="28" y="80"/>
                    <a:pt x="26" y="80"/>
                    <a:pt x="25" y="82"/>
                  </a:cubicBezTo>
                  <a:cubicBezTo>
                    <a:pt x="24" y="84"/>
                    <a:pt x="26" y="86"/>
                    <a:pt x="27" y="87"/>
                  </a:cubicBezTo>
                  <a:cubicBezTo>
                    <a:pt x="32" y="89"/>
                    <a:pt x="36" y="92"/>
                    <a:pt x="41" y="94"/>
                  </a:cubicBezTo>
                  <a:cubicBezTo>
                    <a:pt x="43" y="96"/>
                    <a:pt x="46" y="95"/>
                    <a:pt x="47" y="93"/>
                  </a:cubicBezTo>
                  <a:cubicBezTo>
                    <a:pt x="48" y="91"/>
                    <a:pt x="47" y="89"/>
                    <a:pt x="45" y="87"/>
                  </a:cubicBezTo>
                  <a:cubicBezTo>
                    <a:pt x="41" y="85"/>
                    <a:pt x="36" y="82"/>
                    <a:pt x="32" y="80"/>
                  </a:cubicBezTo>
                  <a:cubicBezTo>
                    <a:pt x="31" y="79"/>
                    <a:pt x="30" y="79"/>
                    <a:pt x="29" y="78"/>
                  </a:cubicBezTo>
                  <a:close/>
                  <a:moveTo>
                    <a:pt x="67" y="74"/>
                  </a:moveTo>
                  <a:cubicBezTo>
                    <a:pt x="67" y="73"/>
                    <a:pt x="67" y="73"/>
                    <a:pt x="67" y="73"/>
                  </a:cubicBezTo>
                  <a:cubicBezTo>
                    <a:pt x="67" y="73"/>
                    <a:pt x="67" y="73"/>
                    <a:pt x="67" y="72"/>
                  </a:cubicBezTo>
                  <a:cubicBezTo>
                    <a:pt x="63" y="67"/>
                    <a:pt x="60" y="62"/>
                    <a:pt x="57" y="56"/>
                  </a:cubicBezTo>
                  <a:cubicBezTo>
                    <a:pt x="56" y="55"/>
                    <a:pt x="54" y="55"/>
                    <a:pt x="52" y="56"/>
                  </a:cubicBezTo>
                  <a:cubicBezTo>
                    <a:pt x="50" y="57"/>
                    <a:pt x="50" y="59"/>
                    <a:pt x="51" y="61"/>
                  </a:cubicBezTo>
                  <a:cubicBezTo>
                    <a:pt x="53" y="66"/>
                    <a:pt x="56" y="71"/>
                    <a:pt x="59" y="76"/>
                  </a:cubicBezTo>
                  <a:cubicBezTo>
                    <a:pt x="60" y="78"/>
                    <a:pt x="62" y="78"/>
                    <a:pt x="64" y="77"/>
                  </a:cubicBezTo>
                  <a:cubicBezTo>
                    <a:pt x="65" y="76"/>
                    <a:pt x="66" y="75"/>
                    <a:pt x="67" y="74"/>
                  </a:cubicBezTo>
                  <a:close/>
                  <a:moveTo>
                    <a:pt x="126" y="59"/>
                  </a:moveTo>
                  <a:cubicBezTo>
                    <a:pt x="125" y="58"/>
                    <a:pt x="124" y="57"/>
                    <a:pt x="122" y="56"/>
                  </a:cubicBezTo>
                  <a:cubicBezTo>
                    <a:pt x="120" y="55"/>
                    <a:pt x="118" y="56"/>
                    <a:pt x="117" y="58"/>
                  </a:cubicBezTo>
                  <a:cubicBezTo>
                    <a:pt x="115" y="62"/>
                    <a:pt x="113" y="66"/>
                    <a:pt x="110" y="70"/>
                  </a:cubicBezTo>
                  <a:cubicBezTo>
                    <a:pt x="109" y="73"/>
                    <a:pt x="109" y="76"/>
                    <a:pt x="111" y="77"/>
                  </a:cubicBezTo>
                  <a:cubicBezTo>
                    <a:pt x="114" y="78"/>
                    <a:pt x="116" y="77"/>
                    <a:pt x="117" y="75"/>
                  </a:cubicBezTo>
                  <a:cubicBezTo>
                    <a:pt x="120" y="71"/>
                    <a:pt x="122" y="67"/>
                    <a:pt x="124" y="63"/>
                  </a:cubicBezTo>
                  <a:cubicBezTo>
                    <a:pt x="125" y="62"/>
                    <a:pt x="125" y="61"/>
                    <a:pt x="126" y="59"/>
                  </a:cubicBezTo>
                  <a:close/>
                  <a:moveTo>
                    <a:pt x="132" y="96"/>
                  </a:moveTo>
                  <a:cubicBezTo>
                    <a:pt x="132" y="96"/>
                    <a:pt x="132" y="96"/>
                    <a:pt x="133" y="95"/>
                  </a:cubicBezTo>
                  <a:cubicBezTo>
                    <a:pt x="133" y="95"/>
                    <a:pt x="133" y="95"/>
                    <a:pt x="134" y="95"/>
                  </a:cubicBezTo>
                  <a:cubicBezTo>
                    <a:pt x="139" y="92"/>
                    <a:pt x="144" y="90"/>
                    <a:pt x="148" y="87"/>
                  </a:cubicBezTo>
                  <a:cubicBezTo>
                    <a:pt x="150" y="85"/>
                    <a:pt x="150" y="83"/>
                    <a:pt x="149" y="81"/>
                  </a:cubicBezTo>
                  <a:cubicBezTo>
                    <a:pt x="148" y="80"/>
                    <a:pt x="146" y="79"/>
                    <a:pt x="144" y="80"/>
                  </a:cubicBezTo>
                  <a:cubicBezTo>
                    <a:pt x="139" y="82"/>
                    <a:pt x="135" y="85"/>
                    <a:pt x="130" y="88"/>
                  </a:cubicBezTo>
                  <a:cubicBezTo>
                    <a:pt x="128" y="89"/>
                    <a:pt x="128" y="91"/>
                    <a:pt x="129" y="93"/>
                  </a:cubicBezTo>
                  <a:cubicBezTo>
                    <a:pt x="129" y="94"/>
                    <a:pt x="131" y="95"/>
                    <a:pt x="132" y="96"/>
                  </a:cubicBezTo>
                  <a:close/>
                </a:path>
              </a:pathLst>
            </a:custGeom>
            <a:grp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Calibri"/>
                <a:ea typeface="ＭＳ Ｐゴシック" charset="-128"/>
                <a:cs typeface="+mn-cs"/>
              </a:endParaRPr>
            </a:p>
          </p:txBody>
        </p:sp>
      </p:grpSp>
      <p:grpSp>
        <p:nvGrpSpPr>
          <p:cNvPr id="187" name="Group 63">
            <a:extLst>
              <a:ext uri="{FF2B5EF4-FFF2-40B4-BE49-F238E27FC236}">
                <a16:creationId xmlns:a16="http://schemas.microsoft.com/office/drawing/2014/main" id="{4F75CC29-5AB5-825A-C499-D8FBC8801CFB}"/>
              </a:ext>
            </a:extLst>
          </p:cNvPr>
          <p:cNvGrpSpPr>
            <a:grpSpLocks noChangeAspect="1"/>
          </p:cNvGrpSpPr>
          <p:nvPr/>
        </p:nvGrpSpPr>
        <p:grpSpPr bwMode="gray">
          <a:xfrm>
            <a:off x="11023033" y="1777742"/>
            <a:ext cx="256256" cy="246867"/>
            <a:chOff x="2702262" y="304800"/>
            <a:chExt cx="643843" cy="639104"/>
          </a:xfrm>
          <a:solidFill>
            <a:schemeClr val="tx1">
              <a:lumMod val="75000"/>
              <a:lumOff val="25000"/>
            </a:schemeClr>
          </a:solidFill>
        </p:grpSpPr>
        <p:sp>
          <p:nvSpPr>
            <p:cNvPr id="188" name="Freeform 809">
              <a:extLst>
                <a:ext uri="{FF2B5EF4-FFF2-40B4-BE49-F238E27FC236}">
                  <a16:creationId xmlns:a16="http://schemas.microsoft.com/office/drawing/2014/main" id="{40BF031C-A22E-F4C3-02B0-0389E03F933A}"/>
                </a:ext>
              </a:extLst>
            </p:cNvPr>
            <p:cNvSpPr>
              <a:spLocks/>
            </p:cNvSpPr>
            <p:nvPr/>
          </p:nvSpPr>
          <p:spPr bwMode="gray">
            <a:xfrm>
              <a:off x="2702262" y="730869"/>
              <a:ext cx="643843" cy="213035"/>
            </a:xfrm>
            <a:custGeom>
              <a:avLst/>
              <a:gdLst/>
              <a:ahLst/>
              <a:cxnLst>
                <a:cxn ang="0">
                  <a:pos x="405" y="137"/>
                </a:cxn>
                <a:cxn ang="0">
                  <a:pos x="0" y="137"/>
                </a:cxn>
                <a:cxn ang="0">
                  <a:pos x="1" y="125"/>
                </a:cxn>
                <a:cxn ang="0">
                  <a:pos x="6" y="83"/>
                </a:cxn>
                <a:cxn ang="0">
                  <a:pos x="25" y="56"/>
                </a:cxn>
                <a:cxn ang="0">
                  <a:pos x="96" y="18"/>
                </a:cxn>
                <a:cxn ang="0">
                  <a:pos x="129" y="0"/>
                </a:cxn>
                <a:cxn ang="0">
                  <a:pos x="202" y="61"/>
                </a:cxn>
                <a:cxn ang="0">
                  <a:pos x="209" y="56"/>
                </a:cxn>
                <a:cxn ang="0">
                  <a:pos x="272" y="1"/>
                </a:cxn>
                <a:cxn ang="0">
                  <a:pos x="277" y="1"/>
                </a:cxn>
                <a:cxn ang="0">
                  <a:pos x="371" y="52"/>
                </a:cxn>
                <a:cxn ang="0">
                  <a:pos x="379" y="56"/>
                </a:cxn>
                <a:cxn ang="0">
                  <a:pos x="399" y="86"/>
                </a:cxn>
                <a:cxn ang="0">
                  <a:pos x="403" y="119"/>
                </a:cxn>
                <a:cxn ang="0">
                  <a:pos x="405" y="137"/>
                </a:cxn>
              </a:cxnLst>
              <a:rect l="0" t="0" r="r" b="b"/>
              <a:pathLst>
                <a:path w="405" h="137">
                  <a:moveTo>
                    <a:pt x="405" y="137"/>
                  </a:moveTo>
                  <a:cubicBezTo>
                    <a:pt x="270" y="137"/>
                    <a:pt x="135" y="137"/>
                    <a:pt x="0" y="137"/>
                  </a:cubicBezTo>
                  <a:cubicBezTo>
                    <a:pt x="1" y="133"/>
                    <a:pt x="1" y="129"/>
                    <a:pt x="1" y="125"/>
                  </a:cubicBezTo>
                  <a:cubicBezTo>
                    <a:pt x="3" y="111"/>
                    <a:pt x="5" y="97"/>
                    <a:pt x="6" y="83"/>
                  </a:cubicBezTo>
                  <a:cubicBezTo>
                    <a:pt x="8" y="71"/>
                    <a:pt x="14" y="62"/>
                    <a:pt x="25" y="56"/>
                  </a:cubicBezTo>
                  <a:cubicBezTo>
                    <a:pt x="49" y="43"/>
                    <a:pt x="72" y="31"/>
                    <a:pt x="96" y="18"/>
                  </a:cubicBezTo>
                  <a:cubicBezTo>
                    <a:pt x="107" y="12"/>
                    <a:pt x="118" y="6"/>
                    <a:pt x="129" y="0"/>
                  </a:cubicBezTo>
                  <a:cubicBezTo>
                    <a:pt x="153" y="21"/>
                    <a:pt x="178" y="41"/>
                    <a:pt x="202" y="61"/>
                  </a:cubicBezTo>
                  <a:cubicBezTo>
                    <a:pt x="204" y="59"/>
                    <a:pt x="207" y="58"/>
                    <a:pt x="209" y="56"/>
                  </a:cubicBezTo>
                  <a:cubicBezTo>
                    <a:pt x="230" y="38"/>
                    <a:pt x="251" y="20"/>
                    <a:pt x="272" y="1"/>
                  </a:cubicBezTo>
                  <a:cubicBezTo>
                    <a:pt x="274" y="0"/>
                    <a:pt x="275" y="0"/>
                    <a:pt x="277" y="1"/>
                  </a:cubicBezTo>
                  <a:cubicBezTo>
                    <a:pt x="309" y="18"/>
                    <a:pt x="340" y="35"/>
                    <a:pt x="371" y="52"/>
                  </a:cubicBezTo>
                  <a:cubicBezTo>
                    <a:pt x="374" y="53"/>
                    <a:pt x="377" y="54"/>
                    <a:pt x="379" y="56"/>
                  </a:cubicBezTo>
                  <a:cubicBezTo>
                    <a:pt x="392" y="62"/>
                    <a:pt x="398" y="72"/>
                    <a:pt x="399" y="86"/>
                  </a:cubicBezTo>
                  <a:cubicBezTo>
                    <a:pt x="400" y="97"/>
                    <a:pt x="402" y="108"/>
                    <a:pt x="403" y="119"/>
                  </a:cubicBezTo>
                  <a:cubicBezTo>
                    <a:pt x="404" y="125"/>
                    <a:pt x="404" y="131"/>
                    <a:pt x="405" y="137"/>
                  </a:cubicBezTo>
                  <a:close/>
                </a:path>
              </a:pathLst>
            </a:custGeom>
            <a:grp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Calibri"/>
                <a:ea typeface="ＭＳ Ｐゴシック" charset="-128"/>
                <a:cs typeface="+mn-cs"/>
              </a:endParaRPr>
            </a:p>
          </p:txBody>
        </p:sp>
        <p:sp>
          <p:nvSpPr>
            <p:cNvPr id="189" name="Freeform 810">
              <a:extLst>
                <a:ext uri="{FF2B5EF4-FFF2-40B4-BE49-F238E27FC236}">
                  <a16:creationId xmlns:a16="http://schemas.microsoft.com/office/drawing/2014/main" id="{00206386-6C51-F5FE-CF6C-AAD4F0EDBE31}"/>
                </a:ext>
              </a:extLst>
            </p:cNvPr>
            <p:cNvSpPr>
              <a:spLocks noEditPoints="1"/>
            </p:cNvSpPr>
            <p:nvPr/>
          </p:nvSpPr>
          <p:spPr bwMode="gray">
            <a:xfrm>
              <a:off x="2886895" y="304800"/>
              <a:ext cx="274579" cy="407130"/>
            </a:xfrm>
            <a:custGeom>
              <a:avLst/>
              <a:gdLst/>
              <a:ahLst/>
              <a:cxnLst>
                <a:cxn ang="0">
                  <a:pos x="94" y="10"/>
                </a:cxn>
                <a:cxn ang="0">
                  <a:pos x="144" y="32"/>
                </a:cxn>
                <a:cxn ang="0">
                  <a:pos x="175" y="87"/>
                </a:cxn>
                <a:cxn ang="0">
                  <a:pos x="173" y="157"/>
                </a:cxn>
                <a:cxn ang="0">
                  <a:pos x="156" y="174"/>
                </a:cxn>
                <a:cxn ang="0">
                  <a:pos x="84" y="255"/>
                </a:cxn>
                <a:cxn ang="0">
                  <a:pos x="20" y="175"/>
                </a:cxn>
                <a:cxn ang="0">
                  <a:pos x="2" y="156"/>
                </a:cxn>
                <a:cxn ang="0">
                  <a:pos x="1" y="81"/>
                </a:cxn>
                <a:cxn ang="0">
                  <a:pos x="93" y="0"/>
                </a:cxn>
                <a:cxn ang="0">
                  <a:pos x="88" y="180"/>
                </a:cxn>
                <a:cxn ang="0">
                  <a:pos x="106" y="175"/>
                </a:cxn>
                <a:cxn ang="0">
                  <a:pos x="120" y="144"/>
                </a:cxn>
                <a:cxn ang="0">
                  <a:pos x="78" y="83"/>
                </a:cxn>
                <a:cxn ang="0">
                  <a:pos x="64" y="160"/>
                </a:cxn>
                <a:cxn ang="0">
                  <a:pos x="73" y="180"/>
                </a:cxn>
                <a:cxn ang="0">
                  <a:pos x="87" y="188"/>
                </a:cxn>
                <a:cxn ang="0">
                  <a:pos x="71" y="188"/>
                </a:cxn>
                <a:cxn ang="0">
                  <a:pos x="68" y="194"/>
                </a:cxn>
                <a:cxn ang="0">
                  <a:pos x="68" y="204"/>
                </a:cxn>
                <a:cxn ang="0">
                  <a:pos x="74" y="206"/>
                </a:cxn>
                <a:cxn ang="0">
                  <a:pos x="86" y="210"/>
                </a:cxn>
                <a:cxn ang="0">
                  <a:pos x="97" y="208"/>
                </a:cxn>
                <a:cxn ang="0">
                  <a:pos x="106" y="204"/>
                </a:cxn>
                <a:cxn ang="0">
                  <a:pos x="105" y="194"/>
                </a:cxn>
                <a:cxn ang="0">
                  <a:pos x="103" y="188"/>
                </a:cxn>
                <a:cxn ang="0">
                  <a:pos x="92" y="59"/>
                </a:cxn>
                <a:cxn ang="0">
                  <a:pos x="92" y="52"/>
                </a:cxn>
                <a:cxn ang="0">
                  <a:pos x="84" y="52"/>
                </a:cxn>
                <a:cxn ang="0">
                  <a:pos x="88" y="72"/>
                </a:cxn>
                <a:cxn ang="0">
                  <a:pos x="92" y="59"/>
                </a:cxn>
                <a:cxn ang="0">
                  <a:pos x="25" y="82"/>
                </a:cxn>
                <a:cxn ang="0">
                  <a:pos x="41" y="94"/>
                </a:cxn>
                <a:cxn ang="0">
                  <a:pos x="45" y="87"/>
                </a:cxn>
                <a:cxn ang="0">
                  <a:pos x="29" y="78"/>
                </a:cxn>
                <a:cxn ang="0">
                  <a:pos x="67" y="73"/>
                </a:cxn>
                <a:cxn ang="0">
                  <a:pos x="57" y="56"/>
                </a:cxn>
                <a:cxn ang="0">
                  <a:pos x="51" y="61"/>
                </a:cxn>
                <a:cxn ang="0">
                  <a:pos x="64" y="77"/>
                </a:cxn>
                <a:cxn ang="0">
                  <a:pos x="126" y="59"/>
                </a:cxn>
                <a:cxn ang="0">
                  <a:pos x="117" y="58"/>
                </a:cxn>
                <a:cxn ang="0">
                  <a:pos x="111" y="77"/>
                </a:cxn>
                <a:cxn ang="0">
                  <a:pos x="124" y="63"/>
                </a:cxn>
                <a:cxn ang="0">
                  <a:pos x="132" y="96"/>
                </a:cxn>
                <a:cxn ang="0">
                  <a:pos x="134" y="95"/>
                </a:cxn>
                <a:cxn ang="0">
                  <a:pos x="149" y="81"/>
                </a:cxn>
                <a:cxn ang="0">
                  <a:pos x="130" y="88"/>
                </a:cxn>
                <a:cxn ang="0">
                  <a:pos x="132" y="96"/>
                </a:cxn>
              </a:cxnLst>
              <a:rect l="0" t="0" r="r" b="b"/>
              <a:pathLst>
                <a:path w="175" h="257">
                  <a:moveTo>
                    <a:pt x="94" y="0"/>
                  </a:moveTo>
                  <a:cubicBezTo>
                    <a:pt x="94" y="3"/>
                    <a:pt x="94" y="7"/>
                    <a:pt x="94" y="10"/>
                  </a:cubicBezTo>
                  <a:cubicBezTo>
                    <a:pt x="94" y="15"/>
                    <a:pt x="95" y="17"/>
                    <a:pt x="100" y="17"/>
                  </a:cubicBezTo>
                  <a:cubicBezTo>
                    <a:pt x="116" y="17"/>
                    <a:pt x="131" y="22"/>
                    <a:pt x="144" y="32"/>
                  </a:cubicBezTo>
                  <a:cubicBezTo>
                    <a:pt x="160" y="44"/>
                    <a:pt x="171" y="59"/>
                    <a:pt x="174" y="79"/>
                  </a:cubicBezTo>
                  <a:cubicBezTo>
                    <a:pt x="174" y="82"/>
                    <a:pt x="175" y="84"/>
                    <a:pt x="175" y="87"/>
                  </a:cubicBezTo>
                  <a:cubicBezTo>
                    <a:pt x="175" y="109"/>
                    <a:pt x="175" y="131"/>
                    <a:pt x="175" y="153"/>
                  </a:cubicBezTo>
                  <a:cubicBezTo>
                    <a:pt x="175" y="155"/>
                    <a:pt x="174" y="156"/>
                    <a:pt x="173" y="157"/>
                  </a:cubicBezTo>
                  <a:cubicBezTo>
                    <a:pt x="168" y="162"/>
                    <a:pt x="163" y="166"/>
                    <a:pt x="158" y="170"/>
                  </a:cubicBezTo>
                  <a:cubicBezTo>
                    <a:pt x="157" y="171"/>
                    <a:pt x="156" y="172"/>
                    <a:pt x="156" y="174"/>
                  </a:cubicBezTo>
                  <a:cubicBezTo>
                    <a:pt x="156" y="191"/>
                    <a:pt x="153" y="207"/>
                    <a:pt x="144" y="222"/>
                  </a:cubicBezTo>
                  <a:cubicBezTo>
                    <a:pt x="131" y="245"/>
                    <a:pt x="111" y="257"/>
                    <a:pt x="84" y="255"/>
                  </a:cubicBezTo>
                  <a:cubicBezTo>
                    <a:pt x="57" y="254"/>
                    <a:pt x="38" y="238"/>
                    <a:pt x="27" y="213"/>
                  </a:cubicBezTo>
                  <a:cubicBezTo>
                    <a:pt x="22" y="201"/>
                    <a:pt x="19" y="188"/>
                    <a:pt x="20" y="175"/>
                  </a:cubicBezTo>
                  <a:cubicBezTo>
                    <a:pt x="21" y="173"/>
                    <a:pt x="20" y="171"/>
                    <a:pt x="18" y="169"/>
                  </a:cubicBezTo>
                  <a:cubicBezTo>
                    <a:pt x="12" y="165"/>
                    <a:pt x="7" y="161"/>
                    <a:pt x="2" y="156"/>
                  </a:cubicBezTo>
                  <a:cubicBezTo>
                    <a:pt x="1" y="155"/>
                    <a:pt x="1" y="154"/>
                    <a:pt x="1" y="153"/>
                  </a:cubicBezTo>
                  <a:cubicBezTo>
                    <a:pt x="1" y="129"/>
                    <a:pt x="0" y="105"/>
                    <a:pt x="1" y="81"/>
                  </a:cubicBezTo>
                  <a:cubicBezTo>
                    <a:pt x="2" y="48"/>
                    <a:pt x="18" y="24"/>
                    <a:pt x="49" y="9"/>
                  </a:cubicBezTo>
                  <a:cubicBezTo>
                    <a:pt x="63" y="3"/>
                    <a:pt x="78" y="1"/>
                    <a:pt x="93" y="0"/>
                  </a:cubicBezTo>
                  <a:cubicBezTo>
                    <a:pt x="93" y="0"/>
                    <a:pt x="93" y="0"/>
                    <a:pt x="94" y="0"/>
                  </a:cubicBezTo>
                  <a:close/>
                  <a:moveTo>
                    <a:pt x="88" y="180"/>
                  </a:moveTo>
                  <a:cubicBezTo>
                    <a:pt x="92" y="180"/>
                    <a:pt x="97" y="180"/>
                    <a:pt x="101" y="180"/>
                  </a:cubicBezTo>
                  <a:cubicBezTo>
                    <a:pt x="105" y="180"/>
                    <a:pt x="106" y="179"/>
                    <a:pt x="106" y="175"/>
                  </a:cubicBezTo>
                  <a:cubicBezTo>
                    <a:pt x="106" y="171"/>
                    <a:pt x="107" y="167"/>
                    <a:pt x="109" y="163"/>
                  </a:cubicBezTo>
                  <a:cubicBezTo>
                    <a:pt x="112" y="157"/>
                    <a:pt x="116" y="150"/>
                    <a:pt x="120" y="144"/>
                  </a:cubicBezTo>
                  <a:cubicBezTo>
                    <a:pt x="125" y="136"/>
                    <a:pt x="128" y="127"/>
                    <a:pt x="127" y="117"/>
                  </a:cubicBezTo>
                  <a:cubicBezTo>
                    <a:pt x="124" y="94"/>
                    <a:pt x="101" y="77"/>
                    <a:pt x="78" y="83"/>
                  </a:cubicBezTo>
                  <a:cubicBezTo>
                    <a:pt x="51" y="90"/>
                    <a:pt x="40" y="120"/>
                    <a:pt x="54" y="143"/>
                  </a:cubicBezTo>
                  <a:cubicBezTo>
                    <a:pt x="58" y="149"/>
                    <a:pt x="61" y="154"/>
                    <a:pt x="64" y="160"/>
                  </a:cubicBezTo>
                  <a:cubicBezTo>
                    <a:pt x="67" y="165"/>
                    <a:pt x="69" y="170"/>
                    <a:pt x="69" y="175"/>
                  </a:cubicBezTo>
                  <a:cubicBezTo>
                    <a:pt x="69" y="179"/>
                    <a:pt x="70" y="180"/>
                    <a:pt x="73" y="180"/>
                  </a:cubicBezTo>
                  <a:cubicBezTo>
                    <a:pt x="78" y="180"/>
                    <a:pt x="83" y="180"/>
                    <a:pt x="88" y="180"/>
                  </a:cubicBezTo>
                  <a:close/>
                  <a:moveTo>
                    <a:pt x="87" y="188"/>
                  </a:moveTo>
                  <a:cubicBezTo>
                    <a:pt x="82" y="188"/>
                    <a:pt x="76" y="188"/>
                    <a:pt x="71" y="188"/>
                  </a:cubicBezTo>
                  <a:cubicBezTo>
                    <a:pt x="71" y="188"/>
                    <a:pt x="71" y="188"/>
                    <a:pt x="71" y="188"/>
                  </a:cubicBezTo>
                  <a:cubicBezTo>
                    <a:pt x="70" y="189"/>
                    <a:pt x="68" y="189"/>
                    <a:pt x="68" y="190"/>
                  </a:cubicBezTo>
                  <a:cubicBezTo>
                    <a:pt x="67" y="191"/>
                    <a:pt x="68" y="193"/>
                    <a:pt x="68" y="194"/>
                  </a:cubicBezTo>
                  <a:cubicBezTo>
                    <a:pt x="70" y="196"/>
                    <a:pt x="70" y="198"/>
                    <a:pt x="68" y="200"/>
                  </a:cubicBezTo>
                  <a:cubicBezTo>
                    <a:pt x="68" y="201"/>
                    <a:pt x="67" y="203"/>
                    <a:pt x="68" y="204"/>
                  </a:cubicBezTo>
                  <a:cubicBezTo>
                    <a:pt x="68" y="205"/>
                    <a:pt x="69" y="205"/>
                    <a:pt x="70" y="206"/>
                  </a:cubicBezTo>
                  <a:cubicBezTo>
                    <a:pt x="72" y="206"/>
                    <a:pt x="73" y="206"/>
                    <a:pt x="74" y="206"/>
                  </a:cubicBezTo>
                  <a:cubicBezTo>
                    <a:pt x="75" y="206"/>
                    <a:pt x="76" y="206"/>
                    <a:pt x="77" y="207"/>
                  </a:cubicBezTo>
                  <a:cubicBezTo>
                    <a:pt x="79" y="210"/>
                    <a:pt x="82" y="211"/>
                    <a:pt x="86" y="210"/>
                  </a:cubicBezTo>
                  <a:cubicBezTo>
                    <a:pt x="89" y="210"/>
                    <a:pt x="93" y="211"/>
                    <a:pt x="96" y="209"/>
                  </a:cubicBezTo>
                  <a:cubicBezTo>
                    <a:pt x="96" y="209"/>
                    <a:pt x="97" y="209"/>
                    <a:pt x="97" y="208"/>
                  </a:cubicBezTo>
                  <a:cubicBezTo>
                    <a:pt x="98" y="206"/>
                    <a:pt x="101" y="206"/>
                    <a:pt x="103" y="206"/>
                  </a:cubicBezTo>
                  <a:cubicBezTo>
                    <a:pt x="104" y="206"/>
                    <a:pt x="106" y="205"/>
                    <a:pt x="106" y="204"/>
                  </a:cubicBezTo>
                  <a:cubicBezTo>
                    <a:pt x="107" y="203"/>
                    <a:pt x="106" y="201"/>
                    <a:pt x="105" y="200"/>
                  </a:cubicBezTo>
                  <a:cubicBezTo>
                    <a:pt x="104" y="198"/>
                    <a:pt x="104" y="196"/>
                    <a:pt x="105" y="194"/>
                  </a:cubicBezTo>
                  <a:cubicBezTo>
                    <a:pt x="106" y="193"/>
                    <a:pt x="107" y="191"/>
                    <a:pt x="106" y="190"/>
                  </a:cubicBezTo>
                  <a:cubicBezTo>
                    <a:pt x="106" y="189"/>
                    <a:pt x="105" y="188"/>
                    <a:pt x="103" y="188"/>
                  </a:cubicBezTo>
                  <a:cubicBezTo>
                    <a:pt x="98" y="188"/>
                    <a:pt x="92" y="188"/>
                    <a:pt x="87" y="188"/>
                  </a:cubicBezTo>
                  <a:close/>
                  <a:moveTo>
                    <a:pt x="92" y="59"/>
                  </a:moveTo>
                  <a:cubicBezTo>
                    <a:pt x="92" y="57"/>
                    <a:pt x="92" y="55"/>
                    <a:pt x="92" y="52"/>
                  </a:cubicBezTo>
                  <a:cubicBezTo>
                    <a:pt x="92" y="52"/>
                    <a:pt x="92" y="52"/>
                    <a:pt x="92" y="52"/>
                  </a:cubicBezTo>
                  <a:cubicBezTo>
                    <a:pt x="92" y="49"/>
                    <a:pt x="90" y="47"/>
                    <a:pt x="88" y="47"/>
                  </a:cubicBezTo>
                  <a:cubicBezTo>
                    <a:pt x="86" y="47"/>
                    <a:pt x="84" y="49"/>
                    <a:pt x="84" y="52"/>
                  </a:cubicBezTo>
                  <a:cubicBezTo>
                    <a:pt x="84" y="57"/>
                    <a:pt x="84" y="62"/>
                    <a:pt x="84" y="67"/>
                  </a:cubicBezTo>
                  <a:cubicBezTo>
                    <a:pt x="84" y="70"/>
                    <a:pt x="86" y="72"/>
                    <a:pt x="88" y="72"/>
                  </a:cubicBezTo>
                  <a:cubicBezTo>
                    <a:pt x="90" y="72"/>
                    <a:pt x="92" y="70"/>
                    <a:pt x="92" y="67"/>
                  </a:cubicBezTo>
                  <a:cubicBezTo>
                    <a:pt x="92" y="64"/>
                    <a:pt x="92" y="62"/>
                    <a:pt x="92" y="59"/>
                  </a:cubicBezTo>
                  <a:close/>
                  <a:moveTo>
                    <a:pt x="29" y="78"/>
                  </a:moveTo>
                  <a:cubicBezTo>
                    <a:pt x="28" y="80"/>
                    <a:pt x="26" y="80"/>
                    <a:pt x="25" y="82"/>
                  </a:cubicBezTo>
                  <a:cubicBezTo>
                    <a:pt x="24" y="84"/>
                    <a:pt x="26" y="86"/>
                    <a:pt x="27" y="87"/>
                  </a:cubicBezTo>
                  <a:cubicBezTo>
                    <a:pt x="32" y="89"/>
                    <a:pt x="36" y="92"/>
                    <a:pt x="41" y="94"/>
                  </a:cubicBezTo>
                  <a:cubicBezTo>
                    <a:pt x="43" y="96"/>
                    <a:pt x="46" y="95"/>
                    <a:pt x="47" y="93"/>
                  </a:cubicBezTo>
                  <a:cubicBezTo>
                    <a:pt x="48" y="91"/>
                    <a:pt x="47" y="89"/>
                    <a:pt x="45" y="87"/>
                  </a:cubicBezTo>
                  <a:cubicBezTo>
                    <a:pt x="41" y="85"/>
                    <a:pt x="36" y="82"/>
                    <a:pt x="32" y="80"/>
                  </a:cubicBezTo>
                  <a:cubicBezTo>
                    <a:pt x="31" y="79"/>
                    <a:pt x="30" y="79"/>
                    <a:pt x="29" y="78"/>
                  </a:cubicBezTo>
                  <a:close/>
                  <a:moveTo>
                    <a:pt x="67" y="74"/>
                  </a:moveTo>
                  <a:cubicBezTo>
                    <a:pt x="67" y="73"/>
                    <a:pt x="67" y="73"/>
                    <a:pt x="67" y="73"/>
                  </a:cubicBezTo>
                  <a:cubicBezTo>
                    <a:pt x="67" y="73"/>
                    <a:pt x="67" y="73"/>
                    <a:pt x="67" y="72"/>
                  </a:cubicBezTo>
                  <a:cubicBezTo>
                    <a:pt x="63" y="67"/>
                    <a:pt x="60" y="62"/>
                    <a:pt x="57" y="56"/>
                  </a:cubicBezTo>
                  <a:cubicBezTo>
                    <a:pt x="56" y="55"/>
                    <a:pt x="54" y="55"/>
                    <a:pt x="52" y="56"/>
                  </a:cubicBezTo>
                  <a:cubicBezTo>
                    <a:pt x="50" y="57"/>
                    <a:pt x="50" y="59"/>
                    <a:pt x="51" y="61"/>
                  </a:cubicBezTo>
                  <a:cubicBezTo>
                    <a:pt x="53" y="66"/>
                    <a:pt x="56" y="71"/>
                    <a:pt x="59" y="76"/>
                  </a:cubicBezTo>
                  <a:cubicBezTo>
                    <a:pt x="60" y="78"/>
                    <a:pt x="62" y="78"/>
                    <a:pt x="64" y="77"/>
                  </a:cubicBezTo>
                  <a:cubicBezTo>
                    <a:pt x="65" y="76"/>
                    <a:pt x="66" y="75"/>
                    <a:pt x="67" y="74"/>
                  </a:cubicBezTo>
                  <a:close/>
                  <a:moveTo>
                    <a:pt x="126" y="59"/>
                  </a:moveTo>
                  <a:cubicBezTo>
                    <a:pt x="125" y="58"/>
                    <a:pt x="124" y="57"/>
                    <a:pt x="122" y="56"/>
                  </a:cubicBezTo>
                  <a:cubicBezTo>
                    <a:pt x="120" y="55"/>
                    <a:pt x="118" y="56"/>
                    <a:pt x="117" y="58"/>
                  </a:cubicBezTo>
                  <a:cubicBezTo>
                    <a:pt x="115" y="62"/>
                    <a:pt x="113" y="66"/>
                    <a:pt x="110" y="70"/>
                  </a:cubicBezTo>
                  <a:cubicBezTo>
                    <a:pt x="109" y="73"/>
                    <a:pt x="109" y="76"/>
                    <a:pt x="111" y="77"/>
                  </a:cubicBezTo>
                  <a:cubicBezTo>
                    <a:pt x="114" y="78"/>
                    <a:pt x="116" y="77"/>
                    <a:pt x="117" y="75"/>
                  </a:cubicBezTo>
                  <a:cubicBezTo>
                    <a:pt x="120" y="71"/>
                    <a:pt x="122" y="67"/>
                    <a:pt x="124" y="63"/>
                  </a:cubicBezTo>
                  <a:cubicBezTo>
                    <a:pt x="125" y="62"/>
                    <a:pt x="125" y="61"/>
                    <a:pt x="126" y="59"/>
                  </a:cubicBezTo>
                  <a:close/>
                  <a:moveTo>
                    <a:pt x="132" y="96"/>
                  </a:moveTo>
                  <a:cubicBezTo>
                    <a:pt x="132" y="96"/>
                    <a:pt x="132" y="96"/>
                    <a:pt x="133" y="95"/>
                  </a:cubicBezTo>
                  <a:cubicBezTo>
                    <a:pt x="133" y="95"/>
                    <a:pt x="133" y="95"/>
                    <a:pt x="134" y="95"/>
                  </a:cubicBezTo>
                  <a:cubicBezTo>
                    <a:pt x="139" y="92"/>
                    <a:pt x="144" y="90"/>
                    <a:pt x="148" y="87"/>
                  </a:cubicBezTo>
                  <a:cubicBezTo>
                    <a:pt x="150" y="85"/>
                    <a:pt x="150" y="83"/>
                    <a:pt x="149" y="81"/>
                  </a:cubicBezTo>
                  <a:cubicBezTo>
                    <a:pt x="148" y="80"/>
                    <a:pt x="146" y="79"/>
                    <a:pt x="144" y="80"/>
                  </a:cubicBezTo>
                  <a:cubicBezTo>
                    <a:pt x="139" y="82"/>
                    <a:pt x="135" y="85"/>
                    <a:pt x="130" y="88"/>
                  </a:cubicBezTo>
                  <a:cubicBezTo>
                    <a:pt x="128" y="89"/>
                    <a:pt x="128" y="91"/>
                    <a:pt x="129" y="93"/>
                  </a:cubicBezTo>
                  <a:cubicBezTo>
                    <a:pt x="129" y="94"/>
                    <a:pt x="131" y="95"/>
                    <a:pt x="132" y="96"/>
                  </a:cubicBezTo>
                  <a:close/>
                </a:path>
              </a:pathLst>
            </a:custGeom>
            <a:grp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Calibri"/>
                <a:ea typeface="ＭＳ Ｐゴシック" charset="-128"/>
                <a:cs typeface="+mn-cs"/>
              </a:endParaRPr>
            </a:p>
          </p:txBody>
        </p:sp>
      </p:grpSp>
      <p:grpSp>
        <p:nvGrpSpPr>
          <p:cNvPr id="190" name="Group 63">
            <a:extLst>
              <a:ext uri="{FF2B5EF4-FFF2-40B4-BE49-F238E27FC236}">
                <a16:creationId xmlns:a16="http://schemas.microsoft.com/office/drawing/2014/main" id="{4A517632-3CAC-80F4-0700-810EEB91EF44}"/>
              </a:ext>
            </a:extLst>
          </p:cNvPr>
          <p:cNvGrpSpPr>
            <a:grpSpLocks noChangeAspect="1"/>
          </p:cNvGrpSpPr>
          <p:nvPr/>
        </p:nvGrpSpPr>
        <p:grpSpPr bwMode="gray">
          <a:xfrm>
            <a:off x="10004215" y="3443721"/>
            <a:ext cx="256256" cy="246867"/>
            <a:chOff x="2702262" y="304800"/>
            <a:chExt cx="643843" cy="639104"/>
          </a:xfrm>
          <a:solidFill>
            <a:schemeClr val="tx1"/>
          </a:solidFill>
        </p:grpSpPr>
        <p:sp>
          <p:nvSpPr>
            <p:cNvPr id="191" name="Freeform 809">
              <a:extLst>
                <a:ext uri="{FF2B5EF4-FFF2-40B4-BE49-F238E27FC236}">
                  <a16:creationId xmlns:a16="http://schemas.microsoft.com/office/drawing/2014/main" id="{7CC04654-3992-2474-0928-BE37C11DCD20}"/>
                </a:ext>
              </a:extLst>
            </p:cNvPr>
            <p:cNvSpPr>
              <a:spLocks/>
            </p:cNvSpPr>
            <p:nvPr/>
          </p:nvSpPr>
          <p:spPr bwMode="gray">
            <a:xfrm>
              <a:off x="2702262" y="730869"/>
              <a:ext cx="643843" cy="213035"/>
            </a:xfrm>
            <a:custGeom>
              <a:avLst/>
              <a:gdLst/>
              <a:ahLst/>
              <a:cxnLst>
                <a:cxn ang="0">
                  <a:pos x="405" y="137"/>
                </a:cxn>
                <a:cxn ang="0">
                  <a:pos x="0" y="137"/>
                </a:cxn>
                <a:cxn ang="0">
                  <a:pos x="1" y="125"/>
                </a:cxn>
                <a:cxn ang="0">
                  <a:pos x="6" y="83"/>
                </a:cxn>
                <a:cxn ang="0">
                  <a:pos x="25" y="56"/>
                </a:cxn>
                <a:cxn ang="0">
                  <a:pos x="96" y="18"/>
                </a:cxn>
                <a:cxn ang="0">
                  <a:pos x="129" y="0"/>
                </a:cxn>
                <a:cxn ang="0">
                  <a:pos x="202" y="61"/>
                </a:cxn>
                <a:cxn ang="0">
                  <a:pos x="209" y="56"/>
                </a:cxn>
                <a:cxn ang="0">
                  <a:pos x="272" y="1"/>
                </a:cxn>
                <a:cxn ang="0">
                  <a:pos x="277" y="1"/>
                </a:cxn>
                <a:cxn ang="0">
                  <a:pos x="371" y="52"/>
                </a:cxn>
                <a:cxn ang="0">
                  <a:pos x="379" y="56"/>
                </a:cxn>
                <a:cxn ang="0">
                  <a:pos x="399" y="86"/>
                </a:cxn>
                <a:cxn ang="0">
                  <a:pos x="403" y="119"/>
                </a:cxn>
                <a:cxn ang="0">
                  <a:pos x="405" y="137"/>
                </a:cxn>
              </a:cxnLst>
              <a:rect l="0" t="0" r="r" b="b"/>
              <a:pathLst>
                <a:path w="405" h="137">
                  <a:moveTo>
                    <a:pt x="405" y="137"/>
                  </a:moveTo>
                  <a:cubicBezTo>
                    <a:pt x="270" y="137"/>
                    <a:pt x="135" y="137"/>
                    <a:pt x="0" y="137"/>
                  </a:cubicBezTo>
                  <a:cubicBezTo>
                    <a:pt x="1" y="133"/>
                    <a:pt x="1" y="129"/>
                    <a:pt x="1" y="125"/>
                  </a:cubicBezTo>
                  <a:cubicBezTo>
                    <a:pt x="3" y="111"/>
                    <a:pt x="5" y="97"/>
                    <a:pt x="6" y="83"/>
                  </a:cubicBezTo>
                  <a:cubicBezTo>
                    <a:pt x="8" y="71"/>
                    <a:pt x="14" y="62"/>
                    <a:pt x="25" y="56"/>
                  </a:cubicBezTo>
                  <a:cubicBezTo>
                    <a:pt x="49" y="43"/>
                    <a:pt x="72" y="31"/>
                    <a:pt x="96" y="18"/>
                  </a:cubicBezTo>
                  <a:cubicBezTo>
                    <a:pt x="107" y="12"/>
                    <a:pt x="118" y="6"/>
                    <a:pt x="129" y="0"/>
                  </a:cubicBezTo>
                  <a:cubicBezTo>
                    <a:pt x="153" y="21"/>
                    <a:pt x="178" y="41"/>
                    <a:pt x="202" y="61"/>
                  </a:cubicBezTo>
                  <a:cubicBezTo>
                    <a:pt x="204" y="59"/>
                    <a:pt x="207" y="58"/>
                    <a:pt x="209" y="56"/>
                  </a:cubicBezTo>
                  <a:cubicBezTo>
                    <a:pt x="230" y="38"/>
                    <a:pt x="251" y="20"/>
                    <a:pt x="272" y="1"/>
                  </a:cubicBezTo>
                  <a:cubicBezTo>
                    <a:pt x="274" y="0"/>
                    <a:pt x="275" y="0"/>
                    <a:pt x="277" y="1"/>
                  </a:cubicBezTo>
                  <a:cubicBezTo>
                    <a:pt x="309" y="18"/>
                    <a:pt x="340" y="35"/>
                    <a:pt x="371" y="52"/>
                  </a:cubicBezTo>
                  <a:cubicBezTo>
                    <a:pt x="374" y="53"/>
                    <a:pt x="377" y="54"/>
                    <a:pt x="379" y="56"/>
                  </a:cubicBezTo>
                  <a:cubicBezTo>
                    <a:pt x="392" y="62"/>
                    <a:pt x="398" y="72"/>
                    <a:pt x="399" y="86"/>
                  </a:cubicBezTo>
                  <a:cubicBezTo>
                    <a:pt x="400" y="97"/>
                    <a:pt x="402" y="108"/>
                    <a:pt x="403" y="119"/>
                  </a:cubicBezTo>
                  <a:cubicBezTo>
                    <a:pt x="404" y="125"/>
                    <a:pt x="404" y="131"/>
                    <a:pt x="405" y="137"/>
                  </a:cubicBezTo>
                  <a:close/>
                </a:path>
              </a:pathLst>
            </a:custGeom>
            <a:grp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Calibri"/>
                <a:ea typeface="ＭＳ Ｐゴシック" charset="-128"/>
                <a:cs typeface="+mn-cs"/>
              </a:endParaRPr>
            </a:p>
          </p:txBody>
        </p:sp>
        <p:sp>
          <p:nvSpPr>
            <p:cNvPr id="192" name="Freeform 810">
              <a:extLst>
                <a:ext uri="{FF2B5EF4-FFF2-40B4-BE49-F238E27FC236}">
                  <a16:creationId xmlns:a16="http://schemas.microsoft.com/office/drawing/2014/main" id="{6E5F2506-AAE8-2CE1-99BA-D9FC66613466}"/>
                </a:ext>
              </a:extLst>
            </p:cNvPr>
            <p:cNvSpPr>
              <a:spLocks noEditPoints="1"/>
            </p:cNvSpPr>
            <p:nvPr/>
          </p:nvSpPr>
          <p:spPr bwMode="gray">
            <a:xfrm>
              <a:off x="2886895" y="304800"/>
              <a:ext cx="274579" cy="407130"/>
            </a:xfrm>
            <a:custGeom>
              <a:avLst/>
              <a:gdLst/>
              <a:ahLst/>
              <a:cxnLst>
                <a:cxn ang="0">
                  <a:pos x="94" y="10"/>
                </a:cxn>
                <a:cxn ang="0">
                  <a:pos x="144" y="32"/>
                </a:cxn>
                <a:cxn ang="0">
                  <a:pos x="175" y="87"/>
                </a:cxn>
                <a:cxn ang="0">
                  <a:pos x="173" y="157"/>
                </a:cxn>
                <a:cxn ang="0">
                  <a:pos x="156" y="174"/>
                </a:cxn>
                <a:cxn ang="0">
                  <a:pos x="84" y="255"/>
                </a:cxn>
                <a:cxn ang="0">
                  <a:pos x="20" y="175"/>
                </a:cxn>
                <a:cxn ang="0">
                  <a:pos x="2" y="156"/>
                </a:cxn>
                <a:cxn ang="0">
                  <a:pos x="1" y="81"/>
                </a:cxn>
                <a:cxn ang="0">
                  <a:pos x="93" y="0"/>
                </a:cxn>
                <a:cxn ang="0">
                  <a:pos x="88" y="180"/>
                </a:cxn>
                <a:cxn ang="0">
                  <a:pos x="106" y="175"/>
                </a:cxn>
                <a:cxn ang="0">
                  <a:pos x="120" y="144"/>
                </a:cxn>
                <a:cxn ang="0">
                  <a:pos x="78" y="83"/>
                </a:cxn>
                <a:cxn ang="0">
                  <a:pos x="64" y="160"/>
                </a:cxn>
                <a:cxn ang="0">
                  <a:pos x="73" y="180"/>
                </a:cxn>
                <a:cxn ang="0">
                  <a:pos x="87" y="188"/>
                </a:cxn>
                <a:cxn ang="0">
                  <a:pos x="71" y="188"/>
                </a:cxn>
                <a:cxn ang="0">
                  <a:pos x="68" y="194"/>
                </a:cxn>
                <a:cxn ang="0">
                  <a:pos x="68" y="204"/>
                </a:cxn>
                <a:cxn ang="0">
                  <a:pos x="74" y="206"/>
                </a:cxn>
                <a:cxn ang="0">
                  <a:pos x="86" y="210"/>
                </a:cxn>
                <a:cxn ang="0">
                  <a:pos x="97" y="208"/>
                </a:cxn>
                <a:cxn ang="0">
                  <a:pos x="106" y="204"/>
                </a:cxn>
                <a:cxn ang="0">
                  <a:pos x="105" y="194"/>
                </a:cxn>
                <a:cxn ang="0">
                  <a:pos x="103" y="188"/>
                </a:cxn>
                <a:cxn ang="0">
                  <a:pos x="92" y="59"/>
                </a:cxn>
                <a:cxn ang="0">
                  <a:pos x="92" y="52"/>
                </a:cxn>
                <a:cxn ang="0">
                  <a:pos x="84" y="52"/>
                </a:cxn>
                <a:cxn ang="0">
                  <a:pos x="88" y="72"/>
                </a:cxn>
                <a:cxn ang="0">
                  <a:pos x="92" y="59"/>
                </a:cxn>
                <a:cxn ang="0">
                  <a:pos x="25" y="82"/>
                </a:cxn>
                <a:cxn ang="0">
                  <a:pos x="41" y="94"/>
                </a:cxn>
                <a:cxn ang="0">
                  <a:pos x="45" y="87"/>
                </a:cxn>
                <a:cxn ang="0">
                  <a:pos x="29" y="78"/>
                </a:cxn>
                <a:cxn ang="0">
                  <a:pos x="67" y="73"/>
                </a:cxn>
                <a:cxn ang="0">
                  <a:pos x="57" y="56"/>
                </a:cxn>
                <a:cxn ang="0">
                  <a:pos x="51" y="61"/>
                </a:cxn>
                <a:cxn ang="0">
                  <a:pos x="64" y="77"/>
                </a:cxn>
                <a:cxn ang="0">
                  <a:pos x="126" y="59"/>
                </a:cxn>
                <a:cxn ang="0">
                  <a:pos x="117" y="58"/>
                </a:cxn>
                <a:cxn ang="0">
                  <a:pos x="111" y="77"/>
                </a:cxn>
                <a:cxn ang="0">
                  <a:pos x="124" y="63"/>
                </a:cxn>
                <a:cxn ang="0">
                  <a:pos x="132" y="96"/>
                </a:cxn>
                <a:cxn ang="0">
                  <a:pos x="134" y="95"/>
                </a:cxn>
                <a:cxn ang="0">
                  <a:pos x="149" y="81"/>
                </a:cxn>
                <a:cxn ang="0">
                  <a:pos x="130" y="88"/>
                </a:cxn>
                <a:cxn ang="0">
                  <a:pos x="132" y="96"/>
                </a:cxn>
              </a:cxnLst>
              <a:rect l="0" t="0" r="r" b="b"/>
              <a:pathLst>
                <a:path w="175" h="257">
                  <a:moveTo>
                    <a:pt x="94" y="0"/>
                  </a:moveTo>
                  <a:cubicBezTo>
                    <a:pt x="94" y="3"/>
                    <a:pt x="94" y="7"/>
                    <a:pt x="94" y="10"/>
                  </a:cubicBezTo>
                  <a:cubicBezTo>
                    <a:pt x="94" y="15"/>
                    <a:pt x="95" y="17"/>
                    <a:pt x="100" y="17"/>
                  </a:cubicBezTo>
                  <a:cubicBezTo>
                    <a:pt x="116" y="17"/>
                    <a:pt x="131" y="22"/>
                    <a:pt x="144" y="32"/>
                  </a:cubicBezTo>
                  <a:cubicBezTo>
                    <a:pt x="160" y="44"/>
                    <a:pt x="171" y="59"/>
                    <a:pt x="174" y="79"/>
                  </a:cubicBezTo>
                  <a:cubicBezTo>
                    <a:pt x="174" y="82"/>
                    <a:pt x="175" y="84"/>
                    <a:pt x="175" y="87"/>
                  </a:cubicBezTo>
                  <a:cubicBezTo>
                    <a:pt x="175" y="109"/>
                    <a:pt x="175" y="131"/>
                    <a:pt x="175" y="153"/>
                  </a:cubicBezTo>
                  <a:cubicBezTo>
                    <a:pt x="175" y="155"/>
                    <a:pt x="174" y="156"/>
                    <a:pt x="173" y="157"/>
                  </a:cubicBezTo>
                  <a:cubicBezTo>
                    <a:pt x="168" y="162"/>
                    <a:pt x="163" y="166"/>
                    <a:pt x="158" y="170"/>
                  </a:cubicBezTo>
                  <a:cubicBezTo>
                    <a:pt x="157" y="171"/>
                    <a:pt x="156" y="172"/>
                    <a:pt x="156" y="174"/>
                  </a:cubicBezTo>
                  <a:cubicBezTo>
                    <a:pt x="156" y="191"/>
                    <a:pt x="153" y="207"/>
                    <a:pt x="144" y="222"/>
                  </a:cubicBezTo>
                  <a:cubicBezTo>
                    <a:pt x="131" y="245"/>
                    <a:pt x="111" y="257"/>
                    <a:pt x="84" y="255"/>
                  </a:cubicBezTo>
                  <a:cubicBezTo>
                    <a:pt x="57" y="254"/>
                    <a:pt x="38" y="238"/>
                    <a:pt x="27" y="213"/>
                  </a:cubicBezTo>
                  <a:cubicBezTo>
                    <a:pt x="22" y="201"/>
                    <a:pt x="19" y="188"/>
                    <a:pt x="20" y="175"/>
                  </a:cubicBezTo>
                  <a:cubicBezTo>
                    <a:pt x="21" y="173"/>
                    <a:pt x="20" y="171"/>
                    <a:pt x="18" y="169"/>
                  </a:cubicBezTo>
                  <a:cubicBezTo>
                    <a:pt x="12" y="165"/>
                    <a:pt x="7" y="161"/>
                    <a:pt x="2" y="156"/>
                  </a:cubicBezTo>
                  <a:cubicBezTo>
                    <a:pt x="1" y="155"/>
                    <a:pt x="1" y="154"/>
                    <a:pt x="1" y="153"/>
                  </a:cubicBezTo>
                  <a:cubicBezTo>
                    <a:pt x="1" y="129"/>
                    <a:pt x="0" y="105"/>
                    <a:pt x="1" y="81"/>
                  </a:cubicBezTo>
                  <a:cubicBezTo>
                    <a:pt x="2" y="48"/>
                    <a:pt x="18" y="24"/>
                    <a:pt x="49" y="9"/>
                  </a:cubicBezTo>
                  <a:cubicBezTo>
                    <a:pt x="63" y="3"/>
                    <a:pt x="78" y="1"/>
                    <a:pt x="93" y="0"/>
                  </a:cubicBezTo>
                  <a:cubicBezTo>
                    <a:pt x="93" y="0"/>
                    <a:pt x="93" y="0"/>
                    <a:pt x="94" y="0"/>
                  </a:cubicBezTo>
                  <a:close/>
                  <a:moveTo>
                    <a:pt x="88" y="180"/>
                  </a:moveTo>
                  <a:cubicBezTo>
                    <a:pt x="92" y="180"/>
                    <a:pt x="97" y="180"/>
                    <a:pt x="101" y="180"/>
                  </a:cubicBezTo>
                  <a:cubicBezTo>
                    <a:pt x="105" y="180"/>
                    <a:pt x="106" y="179"/>
                    <a:pt x="106" y="175"/>
                  </a:cubicBezTo>
                  <a:cubicBezTo>
                    <a:pt x="106" y="171"/>
                    <a:pt x="107" y="167"/>
                    <a:pt x="109" y="163"/>
                  </a:cubicBezTo>
                  <a:cubicBezTo>
                    <a:pt x="112" y="157"/>
                    <a:pt x="116" y="150"/>
                    <a:pt x="120" y="144"/>
                  </a:cubicBezTo>
                  <a:cubicBezTo>
                    <a:pt x="125" y="136"/>
                    <a:pt x="128" y="127"/>
                    <a:pt x="127" y="117"/>
                  </a:cubicBezTo>
                  <a:cubicBezTo>
                    <a:pt x="124" y="94"/>
                    <a:pt x="101" y="77"/>
                    <a:pt x="78" y="83"/>
                  </a:cubicBezTo>
                  <a:cubicBezTo>
                    <a:pt x="51" y="90"/>
                    <a:pt x="40" y="120"/>
                    <a:pt x="54" y="143"/>
                  </a:cubicBezTo>
                  <a:cubicBezTo>
                    <a:pt x="58" y="149"/>
                    <a:pt x="61" y="154"/>
                    <a:pt x="64" y="160"/>
                  </a:cubicBezTo>
                  <a:cubicBezTo>
                    <a:pt x="67" y="165"/>
                    <a:pt x="69" y="170"/>
                    <a:pt x="69" y="175"/>
                  </a:cubicBezTo>
                  <a:cubicBezTo>
                    <a:pt x="69" y="179"/>
                    <a:pt x="70" y="180"/>
                    <a:pt x="73" y="180"/>
                  </a:cubicBezTo>
                  <a:cubicBezTo>
                    <a:pt x="78" y="180"/>
                    <a:pt x="83" y="180"/>
                    <a:pt x="88" y="180"/>
                  </a:cubicBezTo>
                  <a:close/>
                  <a:moveTo>
                    <a:pt x="87" y="188"/>
                  </a:moveTo>
                  <a:cubicBezTo>
                    <a:pt x="82" y="188"/>
                    <a:pt x="76" y="188"/>
                    <a:pt x="71" y="188"/>
                  </a:cubicBezTo>
                  <a:cubicBezTo>
                    <a:pt x="71" y="188"/>
                    <a:pt x="71" y="188"/>
                    <a:pt x="71" y="188"/>
                  </a:cubicBezTo>
                  <a:cubicBezTo>
                    <a:pt x="70" y="189"/>
                    <a:pt x="68" y="189"/>
                    <a:pt x="68" y="190"/>
                  </a:cubicBezTo>
                  <a:cubicBezTo>
                    <a:pt x="67" y="191"/>
                    <a:pt x="68" y="193"/>
                    <a:pt x="68" y="194"/>
                  </a:cubicBezTo>
                  <a:cubicBezTo>
                    <a:pt x="70" y="196"/>
                    <a:pt x="70" y="198"/>
                    <a:pt x="68" y="200"/>
                  </a:cubicBezTo>
                  <a:cubicBezTo>
                    <a:pt x="68" y="201"/>
                    <a:pt x="67" y="203"/>
                    <a:pt x="68" y="204"/>
                  </a:cubicBezTo>
                  <a:cubicBezTo>
                    <a:pt x="68" y="205"/>
                    <a:pt x="69" y="205"/>
                    <a:pt x="70" y="206"/>
                  </a:cubicBezTo>
                  <a:cubicBezTo>
                    <a:pt x="72" y="206"/>
                    <a:pt x="73" y="206"/>
                    <a:pt x="74" y="206"/>
                  </a:cubicBezTo>
                  <a:cubicBezTo>
                    <a:pt x="75" y="206"/>
                    <a:pt x="76" y="206"/>
                    <a:pt x="77" y="207"/>
                  </a:cubicBezTo>
                  <a:cubicBezTo>
                    <a:pt x="79" y="210"/>
                    <a:pt x="82" y="211"/>
                    <a:pt x="86" y="210"/>
                  </a:cubicBezTo>
                  <a:cubicBezTo>
                    <a:pt x="89" y="210"/>
                    <a:pt x="93" y="211"/>
                    <a:pt x="96" y="209"/>
                  </a:cubicBezTo>
                  <a:cubicBezTo>
                    <a:pt x="96" y="209"/>
                    <a:pt x="97" y="209"/>
                    <a:pt x="97" y="208"/>
                  </a:cubicBezTo>
                  <a:cubicBezTo>
                    <a:pt x="98" y="206"/>
                    <a:pt x="101" y="206"/>
                    <a:pt x="103" y="206"/>
                  </a:cubicBezTo>
                  <a:cubicBezTo>
                    <a:pt x="104" y="206"/>
                    <a:pt x="106" y="205"/>
                    <a:pt x="106" y="204"/>
                  </a:cubicBezTo>
                  <a:cubicBezTo>
                    <a:pt x="107" y="203"/>
                    <a:pt x="106" y="201"/>
                    <a:pt x="105" y="200"/>
                  </a:cubicBezTo>
                  <a:cubicBezTo>
                    <a:pt x="104" y="198"/>
                    <a:pt x="104" y="196"/>
                    <a:pt x="105" y="194"/>
                  </a:cubicBezTo>
                  <a:cubicBezTo>
                    <a:pt x="106" y="193"/>
                    <a:pt x="107" y="191"/>
                    <a:pt x="106" y="190"/>
                  </a:cubicBezTo>
                  <a:cubicBezTo>
                    <a:pt x="106" y="189"/>
                    <a:pt x="105" y="188"/>
                    <a:pt x="103" y="188"/>
                  </a:cubicBezTo>
                  <a:cubicBezTo>
                    <a:pt x="98" y="188"/>
                    <a:pt x="92" y="188"/>
                    <a:pt x="87" y="188"/>
                  </a:cubicBezTo>
                  <a:close/>
                  <a:moveTo>
                    <a:pt x="92" y="59"/>
                  </a:moveTo>
                  <a:cubicBezTo>
                    <a:pt x="92" y="57"/>
                    <a:pt x="92" y="55"/>
                    <a:pt x="92" y="52"/>
                  </a:cubicBezTo>
                  <a:cubicBezTo>
                    <a:pt x="92" y="52"/>
                    <a:pt x="92" y="52"/>
                    <a:pt x="92" y="52"/>
                  </a:cubicBezTo>
                  <a:cubicBezTo>
                    <a:pt x="92" y="49"/>
                    <a:pt x="90" y="47"/>
                    <a:pt x="88" y="47"/>
                  </a:cubicBezTo>
                  <a:cubicBezTo>
                    <a:pt x="86" y="47"/>
                    <a:pt x="84" y="49"/>
                    <a:pt x="84" y="52"/>
                  </a:cubicBezTo>
                  <a:cubicBezTo>
                    <a:pt x="84" y="57"/>
                    <a:pt x="84" y="62"/>
                    <a:pt x="84" y="67"/>
                  </a:cubicBezTo>
                  <a:cubicBezTo>
                    <a:pt x="84" y="70"/>
                    <a:pt x="86" y="72"/>
                    <a:pt x="88" y="72"/>
                  </a:cubicBezTo>
                  <a:cubicBezTo>
                    <a:pt x="90" y="72"/>
                    <a:pt x="92" y="70"/>
                    <a:pt x="92" y="67"/>
                  </a:cubicBezTo>
                  <a:cubicBezTo>
                    <a:pt x="92" y="64"/>
                    <a:pt x="92" y="62"/>
                    <a:pt x="92" y="59"/>
                  </a:cubicBezTo>
                  <a:close/>
                  <a:moveTo>
                    <a:pt x="29" y="78"/>
                  </a:moveTo>
                  <a:cubicBezTo>
                    <a:pt x="28" y="80"/>
                    <a:pt x="26" y="80"/>
                    <a:pt x="25" y="82"/>
                  </a:cubicBezTo>
                  <a:cubicBezTo>
                    <a:pt x="24" y="84"/>
                    <a:pt x="26" y="86"/>
                    <a:pt x="27" y="87"/>
                  </a:cubicBezTo>
                  <a:cubicBezTo>
                    <a:pt x="32" y="89"/>
                    <a:pt x="36" y="92"/>
                    <a:pt x="41" y="94"/>
                  </a:cubicBezTo>
                  <a:cubicBezTo>
                    <a:pt x="43" y="96"/>
                    <a:pt x="46" y="95"/>
                    <a:pt x="47" y="93"/>
                  </a:cubicBezTo>
                  <a:cubicBezTo>
                    <a:pt x="48" y="91"/>
                    <a:pt x="47" y="89"/>
                    <a:pt x="45" y="87"/>
                  </a:cubicBezTo>
                  <a:cubicBezTo>
                    <a:pt x="41" y="85"/>
                    <a:pt x="36" y="82"/>
                    <a:pt x="32" y="80"/>
                  </a:cubicBezTo>
                  <a:cubicBezTo>
                    <a:pt x="31" y="79"/>
                    <a:pt x="30" y="79"/>
                    <a:pt x="29" y="78"/>
                  </a:cubicBezTo>
                  <a:close/>
                  <a:moveTo>
                    <a:pt x="67" y="74"/>
                  </a:moveTo>
                  <a:cubicBezTo>
                    <a:pt x="67" y="73"/>
                    <a:pt x="67" y="73"/>
                    <a:pt x="67" y="73"/>
                  </a:cubicBezTo>
                  <a:cubicBezTo>
                    <a:pt x="67" y="73"/>
                    <a:pt x="67" y="73"/>
                    <a:pt x="67" y="72"/>
                  </a:cubicBezTo>
                  <a:cubicBezTo>
                    <a:pt x="63" y="67"/>
                    <a:pt x="60" y="62"/>
                    <a:pt x="57" y="56"/>
                  </a:cubicBezTo>
                  <a:cubicBezTo>
                    <a:pt x="56" y="55"/>
                    <a:pt x="54" y="55"/>
                    <a:pt x="52" y="56"/>
                  </a:cubicBezTo>
                  <a:cubicBezTo>
                    <a:pt x="50" y="57"/>
                    <a:pt x="50" y="59"/>
                    <a:pt x="51" y="61"/>
                  </a:cubicBezTo>
                  <a:cubicBezTo>
                    <a:pt x="53" y="66"/>
                    <a:pt x="56" y="71"/>
                    <a:pt x="59" y="76"/>
                  </a:cubicBezTo>
                  <a:cubicBezTo>
                    <a:pt x="60" y="78"/>
                    <a:pt x="62" y="78"/>
                    <a:pt x="64" y="77"/>
                  </a:cubicBezTo>
                  <a:cubicBezTo>
                    <a:pt x="65" y="76"/>
                    <a:pt x="66" y="75"/>
                    <a:pt x="67" y="74"/>
                  </a:cubicBezTo>
                  <a:close/>
                  <a:moveTo>
                    <a:pt x="126" y="59"/>
                  </a:moveTo>
                  <a:cubicBezTo>
                    <a:pt x="125" y="58"/>
                    <a:pt x="124" y="57"/>
                    <a:pt x="122" y="56"/>
                  </a:cubicBezTo>
                  <a:cubicBezTo>
                    <a:pt x="120" y="55"/>
                    <a:pt x="118" y="56"/>
                    <a:pt x="117" y="58"/>
                  </a:cubicBezTo>
                  <a:cubicBezTo>
                    <a:pt x="115" y="62"/>
                    <a:pt x="113" y="66"/>
                    <a:pt x="110" y="70"/>
                  </a:cubicBezTo>
                  <a:cubicBezTo>
                    <a:pt x="109" y="73"/>
                    <a:pt x="109" y="76"/>
                    <a:pt x="111" y="77"/>
                  </a:cubicBezTo>
                  <a:cubicBezTo>
                    <a:pt x="114" y="78"/>
                    <a:pt x="116" y="77"/>
                    <a:pt x="117" y="75"/>
                  </a:cubicBezTo>
                  <a:cubicBezTo>
                    <a:pt x="120" y="71"/>
                    <a:pt x="122" y="67"/>
                    <a:pt x="124" y="63"/>
                  </a:cubicBezTo>
                  <a:cubicBezTo>
                    <a:pt x="125" y="62"/>
                    <a:pt x="125" y="61"/>
                    <a:pt x="126" y="59"/>
                  </a:cubicBezTo>
                  <a:close/>
                  <a:moveTo>
                    <a:pt x="132" y="96"/>
                  </a:moveTo>
                  <a:cubicBezTo>
                    <a:pt x="132" y="96"/>
                    <a:pt x="132" y="96"/>
                    <a:pt x="133" y="95"/>
                  </a:cubicBezTo>
                  <a:cubicBezTo>
                    <a:pt x="133" y="95"/>
                    <a:pt x="133" y="95"/>
                    <a:pt x="134" y="95"/>
                  </a:cubicBezTo>
                  <a:cubicBezTo>
                    <a:pt x="139" y="92"/>
                    <a:pt x="144" y="90"/>
                    <a:pt x="148" y="87"/>
                  </a:cubicBezTo>
                  <a:cubicBezTo>
                    <a:pt x="150" y="85"/>
                    <a:pt x="150" y="83"/>
                    <a:pt x="149" y="81"/>
                  </a:cubicBezTo>
                  <a:cubicBezTo>
                    <a:pt x="148" y="80"/>
                    <a:pt x="146" y="79"/>
                    <a:pt x="144" y="80"/>
                  </a:cubicBezTo>
                  <a:cubicBezTo>
                    <a:pt x="139" y="82"/>
                    <a:pt x="135" y="85"/>
                    <a:pt x="130" y="88"/>
                  </a:cubicBezTo>
                  <a:cubicBezTo>
                    <a:pt x="128" y="89"/>
                    <a:pt x="128" y="91"/>
                    <a:pt x="129" y="93"/>
                  </a:cubicBezTo>
                  <a:cubicBezTo>
                    <a:pt x="129" y="94"/>
                    <a:pt x="131" y="95"/>
                    <a:pt x="132" y="96"/>
                  </a:cubicBezTo>
                  <a:close/>
                </a:path>
              </a:pathLst>
            </a:custGeom>
            <a:grp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Calibri"/>
                <a:ea typeface="ＭＳ Ｐゴシック" charset="-128"/>
                <a:cs typeface="+mn-cs"/>
              </a:endParaRPr>
            </a:p>
          </p:txBody>
        </p:sp>
      </p:grpSp>
      <p:grpSp>
        <p:nvGrpSpPr>
          <p:cNvPr id="193" name="Group 22527">
            <a:extLst>
              <a:ext uri="{FF2B5EF4-FFF2-40B4-BE49-F238E27FC236}">
                <a16:creationId xmlns:a16="http://schemas.microsoft.com/office/drawing/2014/main" id="{BFA0E28F-C828-4929-65DA-64771962C199}"/>
              </a:ext>
            </a:extLst>
          </p:cNvPr>
          <p:cNvGrpSpPr/>
          <p:nvPr/>
        </p:nvGrpSpPr>
        <p:grpSpPr bwMode="gray">
          <a:xfrm>
            <a:off x="11570411" y="3470556"/>
            <a:ext cx="175799" cy="194604"/>
            <a:chOff x="2579790" y="4876800"/>
            <a:chExt cx="351971" cy="425683"/>
          </a:xfrm>
          <a:solidFill>
            <a:schemeClr val="tx1"/>
          </a:solidFill>
        </p:grpSpPr>
        <p:sp>
          <p:nvSpPr>
            <p:cNvPr id="194" name="Freeform 56">
              <a:extLst>
                <a:ext uri="{FF2B5EF4-FFF2-40B4-BE49-F238E27FC236}">
                  <a16:creationId xmlns:a16="http://schemas.microsoft.com/office/drawing/2014/main" id="{6E501868-1C8C-3986-6223-17FE0E34105E}"/>
                </a:ext>
              </a:extLst>
            </p:cNvPr>
            <p:cNvSpPr>
              <a:spLocks noChangeArrowheads="1"/>
            </p:cNvSpPr>
            <p:nvPr/>
          </p:nvSpPr>
          <p:spPr bwMode="gray">
            <a:xfrm>
              <a:off x="2579790" y="5132026"/>
              <a:ext cx="351971" cy="170457"/>
            </a:xfrm>
            <a:custGeom>
              <a:avLst/>
              <a:gdLst>
                <a:gd name="T0" fmla="*/ 0 w 1686"/>
                <a:gd name="T1" fmla="*/ 610 h 814"/>
                <a:gd name="T2" fmla="*/ 0 w 1686"/>
                <a:gd name="T3" fmla="*/ 610 h 814"/>
                <a:gd name="T4" fmla="*/ 726 w 1686"/>
                <a:gd name="T5" fmla="*/ 785 h 814"/>
                <a:gd name="T6" fmla="*/ 900 w 1686"/>
                <a:gd name="T7" fmla="*/ 813 h 814"/>
                <a:gd name="T8" fmla="*/ 1655 w 1686"/>
                <a:gd name="T9" fmla="*/ 610 h 814"/>
                <a:gd name="T10" fmla="*/ 1510 w 1686"/>
                <a:gd name="T11" fmla="*/ 116 h 814"/>
                <a:gd name="T12" fmla="*/ 1394 w 1686"/>
                <a:gd name="T13" fmla="*/ 59 h 814"/>
                <a:gd name="T14" fmla="*/ 1394 w 1686"/>
                <a:gd name="T15" fmla="*/ 88 h 814"/>
                <a:gd name="T16" fmla="*/ 1481 w 1686"/>
                <a:gd name="T17" fmla="*/ 204 h 814"/>
                <a:gd name="T18" fmla="*/ 1365 w 1686"/>
                <a:gd name="T19" fmla="*/ 175 h 814"/>
                <a:gd name="T20" fmla="*/ 1104 w 1686"/>
                <a:gd name="T21" fmla="*/ 0 h 814"/>
                <a:gd name="T22" fmla="*/ 958 w 1686"/>
                <a:gd name="T23" fmla="*/ 146 h 814"/>
                <a:gd name="T24" fmla="*/ 697 w 1686"/>
                <a:gd name="T25" fmla="*/ 146 h 814"/>
                <a:gd name="T26" fmla="*/ 581 w 1686"/>
                <a:gd name="T27" fmla="*/ 0 h 814"/>
                <a:gd name="T28" fmla="*/ 320 w 1686"/>
                <a:gd name="T29" fmla="*/ 146 h 814"/>
                <a:gd name="T30" fmla="*/ 145 w 1686"/>
                <a:gd name="T31" fmla="*/ 146 h 814"/>
                <a:gd name="T32" fmla="*/ 261 w 1686"/>
                <a:gd name="T33" fmla="*/ 59 h 814"/>
                <a:gd name="T34" fmla="*/ 145 w 1686"/>
                <a:gd name="T35" fmla="*/ 116 h 814"/>
                <a:gd name="T36" fmla="*/ 116 w 1686"/>
                <a:gd name="T37" fmla="*/ 116 h 814"/>
                <a:gd name="T38" fmla="*/ 58 w 1686"/>
                <a:gd name="T39" fmla="*/ 204 h 814"/>
                <a:gd name="T40" fmla="*/ 0 w 1686"/>
                <a:gd name="T41" fmla="*/ 610 h 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86" h="814">
                  <a:moveTo>
                    <a:pt x="0" y="610"/>
                  </a:moveTo>
                  <a:lnTo>
                    <a:pt x="0" y="610"/>
                  </a:lnTo>
                  <a:cubicBezTo>
                    <a:pt x="87" y="727"/>
                    <a:pt x="407" y="785"/>
                    <a:pt x="726" y="785"/>
                  </a:cubicBezTo>
                  <a:cubicBezTo>
                    <a:pt x="755" y="813"/>
                    <a:pt x="872" y="813"/>
                    <a:pt x="900" y="813"/>
                  </a:cubicBezTo>
                  <a:cubicBezTo>
                    <a:pt x="1249" y="785"/>
                    <a:pt x="1539" y="727"/>
                    <a:pt x="1655" y="610"/>
                  </a:cubicBezTo>
                  <a:cubicBezTo>
                    <a:pt x="1655" y="610"/>
                    <a:pt x="1685" y="204"/>
                    <a:pt x="1510" y="116"/>
                  </a:cubicBezTo>
                  <a:cubicBezTo>
                    <a:pt x="1481" y="88"/>
                    <a:pt x="1423" y="59"/>
                    <a:pt x="1394" y="59"/>
                  </a:cubicBezTo>
                  <a:cubicBezTo>
                    <a:pt x="1394" y="59"/>
                    <a:pt x="1394" y="59"/>
                    <a:pt x="1394" y="88"/>
                  </a:cubicBezTo>
                  <a:cubicBezTo>
                    <a:pt x="1423" y="88"/>
                    <a:pt x="1452" y="204"/>
                    <a:pt x="1481" y="204"/>
                  </a:cubicBezTo>
                  <a:cubicBezTo>
                    <a:pt x="1452" y="204"/>
                    <a:pt x="1394" y="175"/>
                    <a:pt x="1365" y="175"/>
                  </a:cubicBezTo>
                  <a:cubicBezTo>
                    <a:pt x="1249" y="146"/>
                    <a:pt x="1162" y="88"/>
                    <a:pt x="1104" y="0"/>
                  </a:cubicBezTo>
                  <a:cubicBezTo>
                    <a:pt x="958" y="146"/>
                    <a:pt x="958" y="146"/>
                    <a:pt x="958" y="146"/>
                  </a:cubicBezTo>
                  <a:cubicBezTo>
                    <a:pt x="697" y="146"/>
                    <a:pt x="697" y="146"/>
                    <a:pt x="697" y="146"/>
                  </a:cubicBezTo>
                  <a:cubicBezTo>
                    <a:pt x="581" y="0"/>
                    <a:pt x="581" y="0"/>
                    <a:pt x="581" y="0"/>
                  </a:cubicBezTo>
                  <a:cubicBezTo>
                    <a:pt x="523" y="88"/>
                    <a:pt x="407" y="116"/>
                    <a:pt x="320" y="146"/>
                  </a:cubicBezTo>
                  <a:cubicBezTo>
                    <a:pt x="261" y="146"/>
                    <a:pt x="203" y="146"/>
                    <a:pt x="145" y="146"/>
                  </a:cubicBezTo>
                  <a:cubicBezTo>
                    <a:pt x="203" y="146"/>
                    <a:pt x="232" y="88"/>
                    <a:pt x="261" y="59"/>
                  </a:cubicBezTo>
                  <a:cubicBezTo>
                    <a:pt x="232" y="59"/>
                    <a:pt x="175" y="88"/>
                    <a:pt x="145" y="116"/>
                  </a:cubicBezTo>
                  <a:cubicBezTo>
                    <a:pt x="116" y="116"/>
                    <a:pt x="116" y="116"/>
                    <a:pt x="116" y="116"/>
                  </a:cubicBezTo>
                  <a:cubicBezTo>
                    <a:pt x="87" y="146"/>
                    <a:pt x="58" y="175"/>
                    <a:pt x="58" y="204"/>
                  </a:cubicBezTo>
                  <a:cubicBezTo>
                    <a:pt x="0" y="378"/>
                    <a:pt x="0" y="610"/>
                    <a:pt x="0" y="61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mn-lt"/>
                <a:ea typeface="+mn-ea"/>
                <a:cs typeface="+mn-cs"/>
              </a:endParaRPr>
            </a:p>
          </p:txBody>
        </p:sp>
        <p:sp>
          <p:nvSpPr>
            <p:cNvPr id="195" name="Freeform 57">
              <a:extLst>
                <a:ext uri="{FF2B5EF4-FFF2-40B4-BE49-F238E27FC236}">
                  <a16:creationId xmlns:a16="http://schemas.microsoft.com/office/drawing/2014/main" id="{51F2FA4C-3AE5-C7D7-8D17-35B12175791A}"/>
                </a:ext>
              </a:extLst>
            </p:cNvPr>
            <p:cNvSpPr>
              <a:spLocks noChangeArrowheads="1"/>
            </p:cNvSpPr>
            <p:nvPr/>
          </p:nvSpPr>
          <p:spPr bwMode="gray">
            <a:xfrm>
              <a:off x="2610196" y="4876800"/>
              <a:ext cx="279181" cy="297609"/>
            </a:xfrm>
            <a:custGeom>
              <a:avLst/>
              <a:gdLst>
                <a:gd name="T0" fmla="*/ 0 w 1337"/>
                <a:gd name="T1" fmla="*/ 1365 h 1424"/>
                <a:gd name="T2" fmla="*/ 0 w 1337"/>
                <a:gd name="T3" fmla="*/ 1365 h 1424"/>
                <a:gd name="T4" fmla="*/ 175 w 1337"/>
                <a:gd name="T5" fmla="*/ 1365 h 1424"/>
                <a:gd name="T6" fmla="*/ 436 w 1337"/>
                <a:gd name="T7" fmla="*/ 1219 h 1424"/>
                <a:gd name="T8" fmla="*/ 464 w 1337"/>
                <a:gd name="T9" fmla="*/ 1190 h 1424"/>
                <a:gd name="T10" fmla="*/ 494 w 1337"/>
                <a:gd name="T11" fmla="*/ 1132 h 1424"/>
                <a:gd name="T12" fmla="*/ 494 w 1337"/>
                <a:gd name="T13" fmla="*/ 1132 h 1424"/>
                <a:gd name="T14" fmla="*/ 436 w 1337"/>
                <a:gd name="T15" fmla="*/ 842 h 1424"/>
                <a:gd name="T16" fmla="*/ 407 w 1337"/>
                <a:gd name="T17" fmla="*/ 522 h 1424"/>
                <a:gd name="T18" fmla="*/ 407 w 1337"/>
                <a:gd name="T19" fmla="*/ 493 h 1424"/>
                <a:gd name="T20" fmla="*/ 464 w 1337"/>
                <a:gd name="T21" fmla="*/ 493 h 1424"/>
                <a:gd name="T22" fmla="*/ 523 w 1337"/>
                <a:gd name="T23" fmla="*/ 406 h 1424"/>
                <a:gd name="T24" fmla="*/ 523 w 1337"/>
                <a:gd name="T25" fmla="*/ 493 h 1424"/>
                <a:gd name="T26" fmla="*/ 727 w 1337"/>
                <a:gd name="T27" fmla="*/ 465 h 1424"/>
                <a:gd name="T28" fmla="*/ 784 w 1337"/>
                <a:gd name="T29" fmla="*/ 320 h 1424"/>
                <a:gd name="T30" fmla="*/ 843 w 1337"/>
                <a:gd name="T31" fmla="*/ 493 h 1424"/>
                <a:gd name="T32" fmla="*/ 988 w 1337"/>
                <a:gd name="T33" fmla="*/ 522 h 1424"/>
                <a:gd name="T34" fmla="*/ 1017 w 1337"/>
                <a:gd name="T35" fmla="*/ 610 h 1424"/>
                <a:gd name="T36" fmla="*/ 988 w 1337"/>
                <a:gd name="T37" fmla="*/ 813 h 1424"/>
                <a:gd name="T38" fmla="*/ 900 w 1337"/>
                <a:gd name="T39" fmla="*/ 1017 h 1424"/>
                <a:gd name="T40" fmla="*/ 959 w 1337"/>
                <a:gd name="T41" fmla="*/ 1219 h 1424"/>
                <a:gd name="T42" fmla="*/ 959 w 1337"/>
                <a:gd name="T43" fmla="*/ 1219 h 1424"/>
                <a:gd name="T44" fmla="*/ 1220 w 1337"/>
                <a:gd name="T45" fmla="*/ 1394 h 1424"/>
                <a:gd name="T46" fmla="*/ 1336 w 1337"/>
                <a:gd name="T47" fmla="*/ 1423 h 1424"/>
                <a:gd name="T48" fmla="*/ 1249 w 1337"/>
                <a:gd name="T49" fmla="*/ 1307 h 1424"/>
                <a:gd name="T50" fmla="*/ 1249 w 1337"/>
                <a:gd name="T51" fmla="*/ 1278 h 1424"/>
                <a:gd name="T52" fmla="*/ 1191 w 1337"/>
                <a:gd name="T53" fmla="*/ 1162 h 1424"/>
                <a:gd name="T54" fmla="*/ 1191 w 1337"/>
                <a:gd name="T55" fmla="*/ 754 h 1424"/>
                <a:gd name="T56" fmla="*/ 1191 w 1337"/>
                <a:gd name="T57" fmla="*/ 697 h 1424"/>
                <a:gd name="T58" fmla="*/ 1162 w 1337"/>
                <a:gd name="T59" fmla="*/ 406 h 1424"/>
                <a:gd name="T60" fmla="*/ 1074 w 1337"/>
                <a:gd name="T61" fmla="*/ 203 h 1424"/>
                <a:gd name="T62" fmla="*/ 727 w 1337"/>
                <a:gd name="T63" fmla="*/ 29 h 1424"/>
                <a:gd name="T64" fmla="*/ 291 w 1337"/>
                <a:gd name="T65" fmla="*/ 348 h 1424"/>
                <a:gd name="T66" fmla="*/ 262 w 1337"/>
                <a:gd name="T67" fmla="*/ 610 h 1424"/>
                <a:gd name="T68" fmla="*/ 203 w 1337"/>
                <a:gd name="T69" fmla="*/ 1103 h 1424"/>
                <a:gd name="T70" fmla="*/ 116 w 1337"/>
                <a:gd name="T71" fmla="*/ 1249 h 1424"/>
                <a:gd name="T72" fmla="*/ 116 w 1337"/>
                <a:gd name="T73" fmla="*/ 1278 h 1424"/>
                <a:gd name="T74" fmla="*/ 0 w 1337"/>
                <a:gd name="T75" fmla="*/ 1365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37" h="1424">
                  <a:moveTo>
                    <a:pt x="0" y="1365"/>
                  </a:moveTo>
                  <a:lnTo>
                    <a:pt x="0" y="1365"/>
                  </a:lnTo>
                  <a:cubicBezTo>
                    <a:pt x="58" y="1365"/>
                    <a:pt x="116" y="1365"/>
                    <a:pt x="175" y="1365"/>
                  </a:cubicBezTo>
                  <a:cubicBezTo>
                    <a:pt x="262" y="1335"/>
                    <a:pt x="378" y="1307"/>
                    <a:pt x="436" y="1219"/>
                  </a:cubicBezTo>
                  <a:cubicBezTo>
                    <a:pt x="436" y="1219"/>
                    <a:pt x="436" y="1190"/>
                    <a:pt x="464" y="1190"/>
                  </a:cubicBezTo>
                  <a:cubicBezTo>
                    <a:pt x="464" y="1190"/>
                    <a:pt x="464" y="1162"/>
                    <a:pt x="494" y="1132"/>
                  </a:cubicBezTo>
                  <a:lnTo>
                    <a:pt x="494" y="1132"/>
                  </a:lnTo>
                  <a:cubicBezTo>
                    <a:pt x="523" y="1045"/>
                    <a:pt x="494" y="958"/>
                    <a:pt x="436" y="842"/>
                  </a:cubicBezTo>
                  <a:cubicBezTo>
                    <a:pt x="407" y="754"/>
                    <a:pt x="378" y="638"/>
                    <a:pt x="407" y="522"/>
                  </a:cubicBezTo>
                  <a:lnTo>
                    <a:pt x="407" y="493"/>
                  </a:lnTo>
                  <a:cubicBezTo>
                    <a:pt x="464" y="493"/>
                    <a:pt x="464" y="493"/>
                    <a:pt x="464" y="493"/>
                  </a:cubicBezTo>
                  <a:cubicBezTo>
                    <a:pt x="523" y="406"/>
                    <a:pt x="523" y="406"/>
                    <a:pt x="523" y="406"/>
                  </a:cubicBezTo>
                  <a:cubicBezTo>
                    <a:pt x="523" y="493"/>
                    <a:pt x="523" y="493"/>
                    <a:pt x="523" y="493"/>
                  </a:cubicBezTo>
                  <a:cubicBezTo>
                    <a:pt x="727" y="465"/>
                    <a:pt x="727" y="465"/>
                    <a:pt x="727" y="465"/>
                  </a:cubicBezTo>
                  <a:cubicBezTo>
                    <a:pt x="784" y="320"/>
                    <a:pt x="784" y="320"/>
                    <a:pt x="784" y="320"/>
                  </a:cubicBezTo>
                  <a:cubicBezTo>
                    <a:pt x="843" y="493"/>
                    <a:pt x="843" y="493"/>
                    <a:pt x="843" y="493"/>
                  </a:cubicBezTo>
                  <a:cubicBezTo>
                    <a:pt x="988" y="522"/>
                    <a:pt x="988" y="522"/>
                    <a:pt x="988" y="522"/>
                  </a:cubicBezTo>
                  <a:cubicBezTo>
                    <a:pt x="1017" y="552"/>
                    <a:pt x="1017" y="581"/>
                    <a:pt x="1017" y="610"/>
                  </a:cubicBezTo>
                  <a:cubicBezTo>
                    <a:pt x="1017" y="668"/>
                    <a:pt x="1017" y="754"/>
                    <a:pt x="988" y="813"/>
                  </a:cubicBezTo>
                  <a:cubicBezTo>
                    <a:pt x="959" y="900"/>
                    <a:pt x="900" y="958"/>
                    <a:pt x="900" y="1017"/>
                  </a:cubicBezTo>
                  <a:cubicBezTo>
                    <a:pt x="872" y="1103"/>
                    <a:pt x="900" y="1162"/>
                    <a:pt x="959" y="1219"/>
                  </a:cubicBezTo>
                  <a:lnTo>
                    <a:pt x="959" y="1219"/>
                  </a:lnTo>
                  <a:cubicBezTo>
                    <a:pt x="1017" y="1307"/>
                    <a:pt x="1104" y="1365"/>
                    <a:pt x="1220" y="1394"/>
                  </a:cubicBezTo>
                  <a:cubicBezTo>
                    <a:pt x="1249" y="1394"/>
                    <a:pt x="1307" y="1423"/>
                    <a:pt x="1336" y="1423"/>
                  </a:cubicBezTo>
                  <a:cubicBezTo>
                    <a:pt x="1307" y="1423"/>
                    <a:pt x="1278" y="1307"/>
                    <a:pt x="1249" y="1307"/>
                  </a:cubicBezTo>
                  <a:cubicBezTo>
                    <a:pt x="1249" y="1278"/>
                    <a:pt x="1249" y="1278"/>
                    <a:pt x="1249" y="1278"/>
                  </a:cubicBezTo>
                  <a:cubicBezTo>
                    <a:pt x="1220" y="1249"/>
                    <a:pt x="1220" y="1219"/>
                    <a:pt x="1191" y="1162"/>
                  </a:cubicBezTo>
                  <a:cubicBezTo>
                    <a:pt x="1162" y="1045"/>
                    <a:pt x="1191" y="900"/>
                    <a:pt x="1191" y="754"/>
                  </a:cubicBezTo>
                  <a:cubicBezTo>
                    <a:pt x="1191" y="726"/>
                    <a:pt x="1191" y="726"/>
                    <a:pt x="1191" y="697"/>
                  </a:cubicBezTo>
                  <a:cubicBezTo>
                    <a:pt x="1191" y="610"/>
                    <a:pt x="1191" y="522"/>
                    <a:pt x="1162" y="406"/>
                  </a:cubicBezTo>
                  <a:cubicBezTo>
                    <a:pt x="1133" y="348"/>
                    <a:pt x="1104" y="261"/>
                    <a:pt x="1074" y="203"/>
                  </a:cubicBezTo>
                  <a:cubicBezTo>
                    <a:pt x="988" y="87"/>
                    <a:pt x="872" y="0"/>
                    <a:pt x="727" y="29"/>
                  </a:cubicBezTo>
                  <a:cubicBezTo>
                    <a:pt x="523" y="0"/>
                    <a:pt x="378" y="174"/>
                    <a:pt x="291" y="348"/>
                  </a:cubicBezTo>
                  <a:cubicBezTo>
                    <a:pt x="262" y="436"/>
                    <a:pt x="262" y="522"/>
                    <a:pt x="262" y="610"/>
                  </a:cubicBezTo>
                  <a:cubicBezTo>
                    <a:pt x="232" y="784"/>
                    <a:pt x="262" y="958"/>
                    <a:pt x="203" y="1103"/>
                  </a:cubicBezTo>
                  <a:cubicBezTo>
                    <a:pt x="175" y="1162"/>
                    <a:pt x="146" y="1219"/>
                    <a:pt x="116" y="1249"/>
                  </a:cubicBezTo>
                  <a:cubicBezTo>
                    <a:pt x="116" y="1278"/>
                    <a:pt x="116" y="1278"/>
                    <a:pt x="116" y="1278"/>
                  </a:cubicBezTo>
                  <a:cubicBezTo>
                    <a:pt x="87" y="1307"/>
                    <a:pt x="58" y="1365"/>
                    <a:pt x="0" y="1365"/>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mn-lt"/>
                <a:ea typeface="+mn-ea"/>
                <a:cs typeface="+mn-cs"/>
              </a:endParaRPr>
            </a:p>
          </p:txBody>
        </p:sp>
      </p:grpSp>
      <p:grpSp>
        <p:nvGrpSpPr>
          <p:cNvPr id="196" name="Group 35">
            <a:extLst>
              <a:ext uri="{FF2B5EF4-FFF2-40B4-BE49-F238E27FC236}">
                <a16:creationId xmlns:a16="http://schemas.microsoft.com/office/drawing/2014/main" id="{86877BC3-A109-241C-BE8A-7BF7B56EB61B}"/>
              </a:ext>
            </a:extLst>
          </p:cNvPr>
          <p:cNvGrpSpPr/>
          <p:nvPr/>
        </p:nvGrpSpPr>
        <p:grpSpPr bwMode="gray">
          <a:xfrm>
            <a:off x="2989762" y="6292708"/>
            <a:ext cx="314349" cy="332620"/>
            <a:chOff x="6605793" y="2030692"/>
            <a:chExt cx="568055" cy="651578"/>
          </a:xfrm>
          <a:solidFill>
            <a:schemeClr val="accent2">
              <a:lumMod val="75000"/>
            </a:schemeClr>
          </a:solidFill>
        </p:grpSpPr>
        <p:sp>
          <p:nvSpPr>
            <p:cNvPr id="197" name="Freeform 36">
              <a:extLst>
                <a:ext uri="{FF2B5EF4-FFF2-40B4-BE49-F238E27FC236}">
                  <a16:creationId xmlns:a16="http://schemas.microsoft.com/office/drawing/2014/main" id="{7A9B10B9-8D73-E317-F78D-2ED7357A7ED0}"/>
                </a:ext>
              </a:extLst>
            </p:cNvPr>
            <p:cNvSpPr>
              <a:spLocks noEditPoints="1"/>
            </p:cNvSpPr>
            <p:nvPr/>
          </p:nvSpPr>
          <p:spPr bwMode="gray">
            <a:xfrm>
              <a:off x="6605793" y="2203332"/>
              <a:ext cx="568055" cy="478938"/>
            </a:xfrm>
            <a:custGeom>
              <a:avLst/>
              <a:gdLst/>
              <a:ahLst/>
              <a:cxnLst>
                <a:cxn ang="0">
                  <a:pos x="30" y="258"/>
                </a:cxn>
                <a:cxn ang="0">
                  <a:pos x="31" y="249"/>
                </a:cxn>
                <a:cxn ang="0">
                  <a:pos x="34" y="209"/>
                </a:cxn>
                <a:cxn ang="0">
                  <a:pos x="33" y="206"/>
                </a:cxn>
                <a:cxn ang="0">
                  <a:pos x="12" y="181"/>
                </a:cxn>
                <a:cxn ang="0">
                  <a:pos x="4" y="144"/>
                </a:cxn>
                <a:cxn ang="0">
                  <a:pos x="36" y="58"/>
                </a:cxn>
                <a:cxn ang="0">
                  <a:pos x="43" y="44"/>
                </a:cxn>
                <a:cxn ang="0">
                  <a:pos x="62" y="27"/>
                </a:cxn>
                <a:cxn ang="0">
                  <a:pos x="71" y="22"/>
                </a:cxn>
                <a:cxn ang="0">
                  <a:pos x="73" y="20"/>
                </a:cxn>
                <a:cxn ang="0">
                  <a:pos x="77" y="11"/>
                </a:cxn>
                <a:cxn ang="0">
                  <a:pos x="84" y="8"/>
                </a:cxn>
                <a:cxn ang="0">
                  <a:pos x="105" y="23"/>
                </a:cxn>
                <a:cxn ang="0">
                  <a:pos x="134" y="56"/>
                </a:cxn>
                <a:cxn ang="0">
                  <a:pos x="163" y="120"/>
                </a:cxn>
                <a:cxn ang="0">
                  <a:pos x="163" y="122"/>
                </a:cxn>
                <a:cxn ang="0">
                  <a:pos x="167" y="120"/>
                </a:cxn>
                <a:cxn ang="0">
                  <a:pos x="204" y="99"/>
                </a:cxn>
                <a:cxn ang="0">
                  <a:pos x="210" y="92"/>
                </a:cxn>
                <a:cxn ang="0">
                  <a:pos x="212" y="86"/>
                </a:cxn>
                <a:cxn ang="0">
                  <a:pos x="220" y="73"/>
                </a:cxn>
                <a:cxn ang="0">
                  <a:pos x="223" y="71"/>
                </a:cxn>
                <a:cxn ang="0">
                  <a:pos x="215" y="67"/>
                </a:cxn>
                <a:cxn ang="0">
                  <a:pos x="213" y="66"/>
                </a:cxn>
                <a:cxn ang="0">
                  <a:pos x="209" y="57"/>
                </a:cxn>
                <a:cxn ang="0">
                  <a:pos x="218" y="35"/>
                </a:cxn>
                <a:cxn ang="0">
                  <a:pos x="229" y="8"/>
                </a:cxn>
                <a:cxn ang="0">
                  <a:pos x="240" y="2"/>
                </a:cxn>
                <a:cxn ang="0">
                  <a:pos x="296" y="19"/>
                </a:cxn>
                <a:cxn ang="0">
                  <a:pos x="298" y="20"/>
                </a:cxn>
                <a:cxn ang="0">
                  <a:pos x="304" y="33"/>
                </a:cxn>
                <a:cxn ang="0">
                  <a:pos x="297" y="51"/>
                </a:cxn>
                <a:cxn ang="0">
                  <a:pos x="285" y="85"/>
                </a:cxn>
                <a:cxn ang="0">
                  <a:pos x="283" y="88"/>
                </a:cxn>
                <a:cxn ang="0">
                  <a:pos x="269" y="93"/>
                </a:cxn>
                <a:cxn ang="0">
                  <a:pos x="234" y="76"/>
                </a:cxn>
                <a:cxn ang="0">
                  <a:pos x="233" y="76"/>
                </a:cxn>
                <a:cxn ang="0">
                  <a:pos x="232" y="76"/>
                </a:cxn>
                <a:cxn ang="0">
                  <a:pos x="234" y="78"/>
                </a:cxn>
                <a:cxn ang="0">
                  <a:pos x="251" y="91"/>
                </a:cxn>
                <a:cxn ang="0">
                  <a:pos x="254" y="93"/>
                </a:cxn>
                <a:cxn ang="0">
                  <a:pos x="247" y="101"/>
                </a:cxn>
                <a:cxn ang="0">
                  <a:pos x="228" y="111"/>
                </a:cxn>
                <a:cxn ang="0">
                  <a:pos x="211" y="123"/>
                </a:cxn>
                <a:cxn ang="0">
                  <a:pos x="167" y="166"/>
                </a:cxn>
                <a:cxn ang="0">
                  <a:pos x="165" y="172"/>
                </a:cxn>
                <a:cxn ang="0">
                  <a:pos x="167" y="228"/>
                </a:cxn>
                <a:cxn ang="0">
                  <a:pos x="167" y="257"/>
                </a:cxn>
                <a:cxn ang="0">
                  <a:pos x="167" y="258"/>
                </a:cxn>
                <a:cxn ang="0">
                  <a:pos x="30" y="258"/>
                </a:cxn>
                <a:cxn ang="0">
                  <a:pos x="219" y="58"/>
                </a:cxn>
                <a:cxn ang="0">
                  <a:pos x="230" y="63"/>
                </a:cxn>
                <a:cxn ang="0">
                  <a:pos x="234" y="63"/>
                </a:cxn>
                <a:cxn ang="0">
                  <a:pos x="239" y="66"/>
                </a:cxn>
                <a:cxn ang="0">
                  <a:pos x="241" y="68"/>
                </a:cxn>
                <a:cxn ang="0">
                  <a:pos x="265" y="79"/>
                </a:cxn>
                <a:cxn ang="0">
                  <a:pos x="274" y="83"/>
                </a:cxn>
                <a:cxn ang="0">
                  <a:pos x="293" y="30"/>
                </a:cxn>
                <a:cxn ang="0">
                  <a:pos x="237" y="11"/>
                </a:cxn>
                <a:cxn ang="0">
                  <a:pos x="219" y="58"/>
                </a:cxn>
              </a:cxnLst>
              <a:rect l="0" t="0" r="r" b="b"/>
              <a:pathLst>
                <a:path w="306" h="258">
                  <a:moveTo>
                    <a:pt x="30" y="258"/>
                  </a:moveTo>
                  <a:cubicBezTo>
                    <a:pt x="31" y="255"/>
                    <a:pt x="31" y="252"/>
                    <a:pt x="31" y="249"/>
                  </a:cubicBezTo>
                  <a:cubicBezTo>
                    <a:pt x="32" y="236"/>
                    <a:pt x="33" y="223"/>
                    <a:pt x="34" y="209"/>
                  </a:cubicBezTo>
                  <a:cubicBezTo>
                    <a:pt x="34" y="208"/>
                    <a:pt x="34" y="207"/>
                    <a:pt x="33" y="206"/>
                  </a:cubicBezTo>
                  <a:cubicBezTo>
                    <a:pt x="26" y="198"/>
                    <a:pt x="19" y="189"/>
                    <a:pt x="12" y="181"/>
                  </a:cubicBezTo>
                  <a:cubicBezTo>
                    <a:pt x="2" y="170"/>
                    <a:pt x="0" y="158"/>
                    <a:pt x="4" y="144"/>
                  </a:cubicBezTo>
                  <a:cubicBezTo>
                    <a:pt x="12" y="114"/>
                    <a:pt x="22" y="86"/>
                    <a:pt x="36" y="58"/>
                  </a:cubicBezTo>
                  <a:cubicBezTo>
                    <a:pt x="38" y="53"/>
                    <a:pt x="40" y="49"/>
                    <a:pt x="43" y="44"/>
                  </a:cubicBezTo>
                  <a:cubicBezTo>
                    <a:pt x="47" y="36"/>
                    <a:pt x="54" y="31"/>
                    <a:pt x="62" y="27"/>
                  </a:cubicBezTo>
                  <a:cubicBezTo>
                    <a:pt x="65" y="25"/>
                    <a:pt x="68" y="24"/>
                    <a:pt x="71" y="22"/>
                  </a:cubicBezTo>
                  <a:cubicBezTo>
                    <a:pt x="71" y="22"/>
                    <a:pt x="72" y="21"/>
                    <a:pt x="73" y="20"/>
                  </a:cubicBezTo>
                  <a:cubicBezTo>
                    <a:pt x="74" y="17"/>
                    <a:pt x="75" y="14"/>
                    <a:pt x="77" y="11"/>
                  </a:cubicBezTo>
                  <a:cubicBezTo>
                    <a:pt x="78" y="7"/>
                    <a:pt x="80" y="7"/>
                    <a:pt x="84" y="8"/>
                  </a:cubicBezTo>
                  <a:cubicBezTo>
                    <a:pt x="92" y="12"/>
                    <a:pt x="99" y="17"/>
                    <a:pt x="105" y="23"/>
                  </a:cubicBezTo>
                  <a:cubicBezTo>
                    <a:pt x="116" y="33"/>
                    <a:pt x="125" y="45"/>
                    <a:pt x="134" y="56"/>
                  </a:cubicBezTo>
                  <a:cubicBezTo>
                    <a:pt x="150" y="75"/>
                    <a:pt x="159" y="96"/>
                    <a:pt x="163" y="120"/>
                  </a:cubicBezTo>
                  <a:cubicBezTo>
                    <a:pt x="163" y="121"/>
                    <a:pt x="163" y="121"/>
                    <a:pt x="163" y="122"/>
                  </a:cubicBezTo>
                  <a:cubicBezTo>
                    <a:pt x="164" y="121"/>
                    <a:pt x="165" y="121"/>
                    <a:pt x="167" y="120"/>
                  </a:cubicBezTo>
                  <a:cubicBezTo>
                    <a:pt x="179" y="113"/>
                    <a:pt x="192" y="106"/>
                    <a:pt x="204" y="99"/>
                  </a:cubicBezTo>
                  <a:cubicBezTo>
                    <a:pt x="207" y="97"/>
                    <a:pt x="209" y="95"/>
                    <a:pt x="210" y="92"/>
                  </a:cubicBezTo>
                  <a:cubicBezTo>
                    <a:pt x="210" y="90"/>
                    <a:pt x="211" y="88"/>
                    <a:pt x="212" y="86"/>
                  </a:cubicBezTo>
                  <a:cubicBezTo>
                    <a:pt x="213" y="81"/>
                    <a:pt x="216" y="77"/>
                    <a:pt x="220" y="73"/>
                  </a:cubicBezTo>
                  <a:cubicBezTo>
                    <a:pt x="221" y="73"/>
                    <a:pt x="222" y="72"/>
                    <a:pt x="223" y="71"/>
                  </a:cubicBezTo>
                  <a:cubicBezTo>
                    <a:pt x="220" y="69"/>
                    <a:pt x="218" y="68"/>
                    <a:pt x="215" y="67"/>
                  </a:cubicBezTo>
                  <a:cubicBezTo>
                    <a:pt x="214" y="66"/>
                    <a:pt x="213" y="66"/>
                    <a:pt x="213" y="66"/>
                  </a:cubicBezTo>
                  <a:cubicBezTo>
                    <a:pt x="209" y="64"/>
                    <a:pt x="208" y="61"/>
                    <a:pt x="209" y="57"/>
                  </a:cubicBezTo>
                  <a:cubicBezTo>
                    <a:pt x="212" y="50"/>
                    <a:pt x="215" y="42"/>
                    <a:pt x="218" y="35"/>
                  </a:cubicBezTo>
                  <a:cubicBezTo>
                    <a:pt x="222" y="26"/>
                    <a:pt x="225" y="17"/>
                    <a:pt x="229" y="8"/>
                  </a:cubicBezTo>
                  <a:cubicBezTo>
                    <a:pt x="231" y="2"/>
                    <a:pt x="234" y="0"/>
                    <a:pt x="240" y="2"/>
                  </a:cubicBezTo>
                  <a:cubicBezTo>
                    <a:pt x="259" y="8"/>
                    <a:pt x="277" y="14"/>
                    <a:pt x="296" y="19"/>
                  </a:cubicBezTo>
                  <a:cubicBezTo>
                    <a:pt x="297" y="20"/>
                    <a:pt x="297" y="20"/>
                    <a:pt x="298" y="20"/>
                  </a:cubicBezTo>
                  <a:cubicBezTo>
                    <a:pt x="304" y="23"/>
                    <a:pt x="306" y="27"/>
                    <a:pt x="304" y="33"/>
                  </a:cubicBezTo>
                  <a:cubicBezTo>
                    <a:pt x="302" y="39"/>
                    <a:pt x="300" y="45"/>
                    <a:pt x="297" y="51"/>
                  </a:cubicBezTo>
                  <a:cubicBezTo>
                    <a:pt x="293" y="63"/>
                    <a:pt x="289" y="74"/>
                    <a:pt x="285" y="85"/>
                  </a:cubicBezTo>
                  <a:cubicBezTo>
                    <a:pt x="284" y="86"/>
                    <a:pt x="284" y="87"/>
                    <a:pt x="283" y="88"/>
                  </a:cubicBezTo>
                  <a:cubicBezTo>
                    <a:pt x="281" y="94"/>
                    <a:pt x="275" y="96"/>
                    <a:pt x="269" y="93"/>
                  </a:cubicBezTo>
                  <a:cubicBezTo>
                    <a:pt x="258" y="88"/>
                    <a:pt x="246" y="82"/>
                    <a:pt x="234" y="76"/>
                  </a:cubicBezTo>
                  <a:cubicBezTo>
                    <a:pt x="234" y="76"/>
                    <a:pt x="233" y="76"/>
                    <a:pt x="233" y="76"/>
                  </a:cubicBezTo>
                  <a:cubicBezTo>
                    <a:pt x="232" y="76"/>
                    <a:pt x="232" y="76"/>
                    <a:pt x="232" y="76"/>
                  </a:cubicBezTo>
                  <a:cubicBezTo>
                    <a:pt x="233" y="77"/>
                    <a:pt x="233" y="78"/>
                    <a:pt x="234" y="78"/>
                  </a:cubicBezTo>
                  <a:cubicBezTo>
                    <a:pt x="240" y="83"/>
                    <a:pt x="246" y="87"/>
                    <a:pt x="251" y="91"/>
                  </a:cubicBezTo>
                  <a:cubicBezTo>
                    <a:pt x="252" y="92"/>
                    <a:pt x="253" y="92"/>
                    <a:pt x="254" y="93"/>
                  </a:cubicBezTo>
                  <a:cubicBezTo>
                    <a:pt x="252" y="96"/>
                    <a:pt x="250" y="99"/>
                    <a:pt x="247" y="101"/>
                  </a:cubicBezTo>
                  <a:cubicBezTo>
                    <a:pt x="241" y="105"/>
                    <a:pt x="234" y="108"/>
                    <a:pt x="228" y="111"/>
                  </a:cubicBezTo>
                  <a:cubicBezTo>
                    <a:pt x="221" y="114"/>
                    <a:pt x="216" y="118"/>
                    <a:pt x="211" y="123"/>
                  </a:cubicBezTo>
                  <a:cubicBezTo>
                    <a:pt x="196" y="137"/>
                    <a:pt x="182" y="152"/>
                    <a:pt x="167" y="166"/>
                  </a:cubicBezTo>
                  <a:cubicBezTo>
                    <a:pt x="166" y="168"/>
                    <a:pt x="165" y="169"/>
                    <a:pt x="165" y="172"/>
                  </a:cubicBezTo>
                  <a:cubicBezTo>
                    <a:pt x="166" y="191"/>
                    <a:pt x="166" y="209"/>
                    <a:pt x="167" y="228"/>
                  </a:cubicBezTo>
                  <a:cubicBezTo>
                    <a:pt x="167" y="238"/>
                    <a:pt x="167" y="247"/>
                    <a:pt x="167" y="257"/>
                  </a:cubicBezTo>
                  <a:cubicBezTo>
                    <a:pt x="167" y="257"/>
                    <a:pt x="167" y="258"/>
                    <a:pt x="167" y="258"/>
                  </a:cubicBezTo>
                  <a:cubicBezTo>
                    <a:pt x="122" y="258"/>
                    <a:pt x="76" y="258"/>
                    <a:pt x="30" y="258"/>
                  </a:cubicBezTo>
                  <a:close/>
                  <a:moveTo>
                    <a:pt x="219" y="58"/>
                  </a:moveTo>
                  <a:cubicBezTo>
                    <a:pt x="223" y="60"/>
                    <a:pt x="227" y="62"/>
                    <a:pt x="230" y="63"/>
                  </a:cubicBezTo>
                  <a:cubicBezTo>
                    <a:pt x="232" y="64"/>
                    <a:pt x="233" y="64"/>
                    <a:pt x="234" y="63"/>
                  </a:cubicBezTo>
                  <a:cubicBezTo>
                    <a:pt x="237" y="62"/>
                    <a:pt x="239" y="63"/>
                    <a:pt x="239" y="66"/>
                  </a:cubicBezTo>
                  <a:cubicBezTo>
                    <a:pt x="239" y="67"/>
                    <a:pt x="240" y="68"/>
                    <a:pt x="241" y="68"/>
                  </a:cubicBezTo>
                  <a:cubicBezTo>
                    <a:pt x="249" y="72"/>
                    <a:pt x="257" y="75"/>
                    <a:pt x="265" y="79"/>
                  </a:cubicBezTo>
                  <a:cubicBezTo>
                    <a:pt x="268" y="80"/>
                    <a:pt x="271" y="82"/>
                    <a:pt x="274" y="83"/>
                  </a:cubicBezTo>
                  <a:cubicBezTo>
                    <a:pt x="280" y="65"/>
                    <a:pt x="287" y="48"/>
                    <a:pt x="293" y="30"/>
                  </a:cubicBezTo>
                  <a:cubicBezTo>
                    <a:pt x="274" y="24"/>
                    <a:pt x="256" y="18"/>
                    <a:pt x="237" y="11"/>
                  </a:cubicBezTo>
                  <a:cubicBezTo>
                    <a:pt x="231" y="27"/>
                    <a:pt x="225" y="42"/>
                    <a:pt x="219" y="58"/>
                  </a:cubicBezTo>
                  <a:close/>
                </a:path>
              </a:pathLst>
            </a:custGeom>
            <a:grp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Calibri"/>
                <a:ea typeface="ＭＳ Ｐゴシック" charset="-128"/>
                <a:cs typeface="+mn-cs"/>
              </a:endParaRPr>
            </a:p>
          </p:txBody>
        </p:sp>
        <p:sp>
          <p:nvSpPr>
            <p:cNvPr id="198" name="Freeform 37">
              <a:extLst>
                <a:ext uri="{FF2B5EF4-FFF2-40B4-BE49-F238E27FC236}">
                  <a16:creationId xmlns:a16="http://schemas.microsoft.com/office/drawing/2014/main" id="{E4A9A830-3930-3504-ADDF-34BD313CA981}"/>
                </a:ext>
              </a:extLst>
            </p:cNvPr>
            <p:cNvSpPr>
              <a:spLocks/>
            </p:cNvSpPr>
            <p:nvPr/>
          </p:nvSpPr>
          <p:spPr bwMode="gray">
            <a:xfrm>
              <a:off x="6745024" y="2030692"/>
              <a:ext cx="139230" cy="206056"/>
            </a:xfrm>
            <a:custGeom>
              <a:avLst/>
              <a:gdLst/>
              <a:ahLst/>
              <a:cxnLst>
                <a:cxn ang="0">
                  <a:pos x="39" y="0"/>
                </a:cxn>
                <a:cxn ang="0">
                  <a:pos x="74" y="23"/>
                </a:cxn>
                <a:cxn ang="0">
                  <a:pos x="76" y="37"/>
                </a:cxn>
                <a:cxn ang="0">
                  <a:pos x="76" y="83"/>
                </a:cxn>
                <a:cxn ang="0">
                  <a:pos x="58" y="107"/>
                </a:cxn>
                <a:cxn ang="0">
                  <a:pos x="42" y="109"/>
                </a:cxn>
                <a:cxn ang="0">
                  <a:pos x="40" y="108"/>
                </a:cxn>
                <a:cxn ang="0">
                  <a:pos x="9" y="65"/>
                </a:cxn>
                <a:cxn ang="0">
                  <a:pos x="1" y="38"/>
                </a:cxn>
                <a:cxn ang="0">
                  <a:pos x="31" y="7"/>
                </a:cxn>
                <a:cxn ang="0">
                  <a:pos x="37" y="6"/>
                </a:cxn>
                <a:cxn ang="0">
                  <a:pos x="39" y="0"/>
                </a:cxn>
              </a:cxnLst>
              <a:rect l="0" t="0" r="r" b="b"/>
              <a:pathLst>
                <a:path w="76" h="109">
                  <a:moveTo>
                    <a:pt x="39" y="0"/>
                  </a:moveTo>
                  <a:cubicBezTo>
                    <a:pt x="55" y="0"/>
                    <a:pt x="70" y="7"/>
                    <a:pt x="74" y="23"/>
                  </a:cubicBezTo>
                  <a:cubicBezTo>
                    <a:pt x="76" y="27"/>
                    <a:pt x="76" y="32"/>
                    <a:pt x="76" y="37"/>
                  </a:cubicBezTo>
                  <a:cubicBezTo>
                    <a:pt x="76" y="52"/>
                    <a:pt x="76" y="68"/>
                    <a:pt x="76" y="83"/>
                  </a:cubicBezTo>
                  <a:cubicBezTo>
                    <a:pt x="76" y="98"/>
                    <a:pt x="68" y="104"/>
                    <a:pt x="58" y="107"/>
                  </a:cubicBezTo>
                  <a:cubicBezTo>
                    <a:pt x="53" y="108"/>
                    <a:pt x="47" y="109"/>
                    <a:pt x="42" y="109"/>
                  </a:cubicBezTo>
                  <a:cubicBezTo>
                    <a:pt x="41" y="109"/>
                    <a:pt x="40" y="108"/>
                    <a:pt x="40" y="108"/>
                  </a:cubicBezTo>
                  <a:cubicBezTo>
                    <a:pt x="30" y="94"/>
                    <a:pt x="19" y="80"/>
                    <a:pt x="9" y="65"/>
                  </a:cubicBezTo>
                  <a:cubicBezTo>
                    <a:pt x="3" y="57"/>
                    <a:pt x="0" y="48"/>
                    <a:pt x="1" y="38"/>
                  </a:cubicBezTo>
                  <a:cubicBezTo>
                    <a:pt x="2" y="21"/>
                    <a:pt x="14" y="8"/>
                    <a:pt x="31" y="7"/>
                  </a:cubicBezTo>
                  <a:cubicBezTo>
                    <a:pt x="33" y="7"/>
                    <a:pt x="36" y="7"/>
                    <a:pt x="37" y="6"/>
                  </a:cubicBezTo>
                  <a:cubicBezTo>
                    <a:pt x="38" y="4"/>
                    <a:pt x="38" y="2"/>
                    <a:pt x="39" y="0"/>
                  </a:cubicBezTo>
                  <a:close/>
                </a:path>
              </a:pathLst>
            </a:custGeom>
            <a:grp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Calibri"/>
                <a:ea typeface="ＭＳ Ｐゴシック" charset="-128"/>
                <a:cs typeface="+mn-cs"/>
              </a:endParaRPr>
            </a:p>
          </p:txBody>
        </p:sp>
      </p:grpSp>
      <p:grpSp>
        <p:nvGrpSpPr>
          <p:cNvPr id="199" name="Group 7">
            <a:extLst>
              <a:ext uri="{FF2B5EF4-FFF2-40B4-BE49-F238E27FC236}">
                <a16:creationId xmlns:a16="http://schemas.microsoft.com/office/drawing/2014/main" id="{26F14F39-CA4D-9AEE-96F7-A63BDDFA9793}"/>
              </a:ext>
            </a:extLst>
          </p:cNvPr>
          <p:cNvGrpSpPr/>
          <p:nvPr/>
        </p:nvGrpSpPr>
        <p:grpSpPr bwMode="gray">
          <a:xfrm>
            <a:off x="4164818" y="6292708"/>
            <a:ext cx="292266" cy="324186"/>
            <a:chOff x="12188825" y="1438775"/>
            <a:chExt cx="984913" cy="1290348"/>
          </a:xfrm>
          <a:solidFill>
            <a:schemeClr val="accent4">
              <a:lumMod val="75000"/>
            </a:schemeClr>
          </a:solidFill>
        </p:grpSpPr>
        <p:sp>
          <p:nvSpPr>
            <p:cNvPr id="200" name="Rectangle 4">
              <a:extLst>
                <a:ext uri="{FF2B5EF4-FFF2-40B4-BE49-F238E27FC236}">
                  <a16:creationId xmlns:a16="http://schemas.microsoft.com/office/drawing/2014/main" id="{F5DFFF04-E601-8724-96E7-B0C19A7D3292}"/>
                </a:ext>
              </a:extLst>
            </p:cNvPr>
            <p:cNvSpPr/>
            <p:nvPr/>
          </p:nvSpPr>
          <p:spPr bwMode="gray">
            <a:xfrm>
              <a:off x="12405309" y="2206362"/>
              <a:ext cx="551632" cy="410486"/>
            </a:xfrm>
            <a:prstGeom prst="rect">
              <a:avLst/>
            </a:prstGeom>
            <a:grp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FFFF"/>
                </a:solidFill>
                <a:effectLst/>
                <a:uLnTx/>
                <a:uFillTx/>
                <a:latin typeface="等线"/>
                <a:ea typeface="+mn-ea"/>
                <a:cs typeface="+mn-cs"/>
              </a:endParaRPr>
            </a:p>
          </p:txBody>
        </p:sp>
        <p:sp>
          <p:nvSpPr>
            <p:cNvPr id="201" name="object 55">
              <a:extLst>
                <a:ext uri="{FF2B5EF4-FFF2-40B4-BE49-F238E27FC236}">
                  <a16:creationId xmlns:a16="http://schemas.microsoft.com/office/drawing/2014/main" id="{A7EA48C7-751A-A53B-C3EC-77160C1BB7E2}"/>
                </a:ext>
              </a:extLst>
            </p:cNvPr>
            <p:cNvSpPr/>
            <p:nvPr/>
          </p:nvSpPr>
          <p:spPr bwMode="gray">
            <a:xfrm>
              <a:off x="12505351" y="1438775"/>
              <a:ext cx="349907" cy="499432"/>
            </a:xfrm>
            <a:custGeom>
              <a:avLst/>
              <a:gdLst/>
              <a:ahLst/>
              <a:cxnLst/>
              <a:rect l="l" t="t" r="r" b="b"/>
              <a:pathLst>
                <a:path w="384898" h="566023">
                  <a:moveTo>
                    <a:pt x="48354" y="438622"/>
                  </a:moveTo>
                  <a:lnTo>
                    <a:pt x="54917" y="461212"/>
                  </a:lnTo>
                  <a:lnTo>
                    <a:pt x="63016" y="480964"/>
                  </a:lnTo>
                  <a:lnTo>
                    <a:pt x="72393" y="498069"/>
                  </a:lnTo>
                  <a:lnTo>
                    <a:pt x="82788" y="512716"/>
                  </a:lnTo>
                  <a:lnTo>
                    <a:pt x="93944" y="525096"/>
                  </a:lnTo>
                  <a:lnTo>
                    <a:pt x="105602" y="535399"/>
                  </a:lnTo>
                  <a:lnTo>
                    <a:pt x="117503" y="543814"/>
                  </a:lnTo>
                  <a:lnTo>
                    <a:pt x="129388" y="550533"/>
                  </a:lnTo>
                  <a:lnTo>
                    <a:pt x="140999" y="555745"/>
                  </a:lnTo>
                  <a:lnTo>
                    <a:pt x="152076" y="559640"/>
                  </a:lnTo>
                  <a:lnTo>
                    <a:pt x="162363" y="562409"/>
                  </a:lnTo>
                  <a:lnTo>
                    <a:pt x="179525" y="565328"/>
                  </a:lnTo>
                  <a:lnTo>
                    <a:pt x="190418" y="566023"/>
                  </a:lnTo>
                  <a:lnTo>
                    <a:pt x="197836" y="565993"/>
                  </a:lnTo>
                  <a:lnTo>
                    <a:pt x="210190" y="564977"/>
                  </a:lnTo>
                  <a:lnTo>
                    <a:pt x="228273" y="561465"/>
                  </a:lnTo>
                  <a:lnTo>
                    <a:pt x="238833" y="558308"/>
                  </a:lnTo>
                  <a:lnTo>
                    <a:pt x="250067" y="553970"/>
                  </a:lnTo>
                  <a:lnTo>
                    <a:pt x="261725" y="548263"/>
                  </a:lnTo>
                  <a:lnTo>
                    <a:pt x="273554" y="541002"/>
                  </a:lnTo>
                  <a:lnTo>
                    <a:pt x="285301" y="532001"/>
                  </a:lnTo>
                  <a:lnTo>
                    <a:pt x="296715" y="521074"/>
                  </a:lnTo>
                  <a:lnTo>
                    <a:pt x="307543" y="508036"/>
                  </a:lnTo>
                  <a:lnTo>
                    <a:pt x="317532" y="492699"/>
                  </a:lnTo>
                  <a:lnTo>
                    <a:pt x="326431" y="474878"/>
                  </a:lnTo>
                  <a:lnTo>
                    <a:pt x="333987" y="454387"/>
                  </a:lnTo>
                  <a:lnTo>
                    <a:pt x="339947" y="431039"/>
                  </a:lnTo>
                  <a:lnTo>
                    <a:pt x="343509" y="409308"/>
                  </a:lnTo>
                  <a:lnTo>
                    <a:pt x="343966" y="408558"/>
                  </a:lnTo>
                  <a:lnTo>
                    <a:pt x="343966" y="380263"/>
                  </a:lnTo>
                  <a:lnTo>
                    <a:pt x="384898" y="345109"/>
                  </a:lnTo>
                  <a:lnTo>
                    <a:pt x="384898" y="192074"/>
                  </a:lnTo>
                  <a:lnTo>
                    <a:pt x="384104" y="179332"/>
                  </a:lnTo>
                  <a:lnTo>
                    <a:pt x="382016" y="166620"/>
                  </a:lnTo>
                  <a:lnTo>
                    <a:pt x="378689" y="154025"/>
                  </a:lnTo>
                  <a:lnTo>
                    <a:pt x="374177" y="141633"/>
                  </a:lnTo>
                  <a:lnTo>
                    <a:pt x="368532" y="129530"/>
                  </a:lnTo>
                  <a:lnTo>
                    <a:pt x="361810" y="117802"/>
                  </a:lnTo>
                  <a:lnTo>
                    <a:pt x="354063" y="106535"/>
                  </a:lnTo>
                  <a:lnTo>
                    <a:pt x="345346" y="95814"/>
                  </a:lnTo>
                  <a:lnTo>
                    <a:pt x="335712" y="85727"/>
                  </a:lnTo>
                  <a:lnTo>
                    <a:pt x="325215" y="76359"/>
                  </a:lnTo>
                  <a:lnTo>
                    <a:pt x="313908" y="67796"/>
                  </a:lnTo>
                  <a:lnTo>
                    <a:pt x="301847" y="60123"/>
                  </a:lnTo>
                  <a:lnTo>
                    <a:pt x="289083" y="53428"/>
                  </a:lnTo>
                  <a:lnTo>
                    <a:pt x="275671" y="47796"/>
                  </a:lnTo>
                  <a:lnTo>
                    <a:pt x="261666" y="43313"/>
                  </a:lnTo>
                  <a:lnTo>
                    <a:pt x="247119" y="40065"/>
                  </a:lnTo>
                  <a:lnTo>
                    <a:pt x="232086" y="38139"/>
                  </a:lnTo>
                  <a:lnTo>
                    <a:pt x="218859" y="37604"/>
                  </a:lnTo>
                  <a:lnTo>
                    <a:pt x="209397" y="37604"/>
                  </a:lnTo>
                  <a:lnTo>
                    <a:pt x="205511" y="33566"/>
                  </a:lnTo>
                  <a:lnTo>
                    <a:pt x="205828" y="24866"/>
                  </a:lnTo>
                  <a:lnTo>
                    <a:pt x="205828" y="0"/>
                  </a:lnTo>
                  <a:lnTo>
                    <a:pt x="176307" y="2616"/>
                  </a:lnTo>
                  <a:lnTo>
                    <a:pt x="149753" y="7378"/>
                  </a:lnTo>
                  <a:lnTo>
                    <a:pt x="126008" y="14040"/>
                  </a:lnTo>
                  <a:lnTo>
                    <a:pt x="104916" y="22355"/>
                  </a:lnTo>
                  <a:lnTo>
                    <a:pt x="86319" y="32077"/>
                  </a:lnTo>
                  <a:lnTo>
                    <a:pt x="70061" y="42958"/>
                  </a:lnTo>
                  <a:lnTo>
                    <a:pt x="55984" y="54752"/>
                  </a:lnTo>
                  <a:lnTo>
                    <a:pt x="43932" y="67213"/>
                  </a:lnTo>
                  <a:lnTo>
                    <a:pt x="33746" y="80095"/>
                  </a:lnTo>
                  <a:lnTo>
                    <a:pt x="25271" y="93149"/>
                  </a:lnTo>
                  <a:lnTo>
                    <a:pt x="18348" y="106131"/>
                  </a:lnTo>
                  <a:lnTo>
                    <a:pt x="12821" y="118793"/>
                  </a:lnTo>
                  <a:lnTo>
                    <a:pt x="8533" y="130889"/>
                  </a:lnTo>
                  <a:lnTo>
                    <a:pt x="3044" y="152395"/>
                  </a:lnTo>
                  <a:lnTo>
                    <a:pt x="624" y="168678"/>
                  </a:lnTo>
                  <a:lnTo>
                    <a:pt x="0" y="342823"/>
                  </a:lnTo>
                  <a:lnTo>
                    <a:pt x="43586" y="380263"/>
                  </a:lnTo>
                  <a:lnTo>
                    <a:pt x="43586" y="413003"/>
                  </a:lnTo>
                  <a:lnTo>
                    <a:pt x="48354" y="438622"/>
                  </a:lnTo>
                  <a:close/>
                </a:path>
              </a:pathLst>
            </a:custGeom>
            <a:grpFill/>
          </p:spPr>
          <p:txBody>
            <a:bodyPr wrap="square" lIns="0" tIns="45720" rIns="0" bIns="4572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dirty="0">
                <a:ln>
                  <a:noFill/>
                </a:ln>
                <a:solidFill>
                  <a:srgbClr val="5F5F5F"/>
                </a:solidFill>
                <a:effectLst/>
                <a:uLnTx/>
                <a:uFillTx/>
                <a:latin typeface="等线"/>
                <a:ea typeface="+mn-ea"/>
                <a:cs typeface="+mn-cs"/>
              </a:endParaRPr>
            </a:p>
          </p:txBody>
        </p:sp>
        <p:sp>
          <p:nvSpPr>
            <p:cNvPr id="202" name="object 56">
              <a:extLst>
                <a:ext uri="{FF2B5EF4-FFF2-40B4-BE49-F238E27FC236}">
                  <a16:creationId xmlns:a16="http://schemas.microsoft.com/office/drawing/2014/main" id="{14269DF8-8B69-45D1-B91D-B9555EF362AE}"/>
                </a:ext>
              </a:extLst>
            </p:cNvPr>
            <p:cNvSpPr/>
            <p:nvPr/>
          </p:nvSpPr>
          <p:spPr bwMode="gray">
            <a:xfrm>
              <a:off x="12567704" y="2677314"/>
              <a:ext cx="225275" cy="51805"/>
            </a:xfrm>
            <a:custGeom>
              <a:avLst/>
              <a:gdLst/>
              <a:ahLst/>
              <a:cxnLst/>
              <a:rect l="l" t="t" r="r" b="b"/>
              <a:pathLst>
                <a:path w="247802" h="58712">
                  <a:moveTo>
                    <a:pt x="228206" y="0"/>
                  </a:moveTo>
                  <a:lnTo>
                    <a:pt x="19570" y="0"/>
                  </a:lnTo>
                  <a:lnTo>
                    <a:pt x="0" y="58712"/>
                  </a:lnTo>
                  <a:lnTo>
                    <a:pt x="247802" y="58712"/>
                  </a:lnTo>
                  <a:lnTo>
                    <a:pt x="228206" y="0"/>
                  </a:lnTo>
                  <a:close/>
                </a:path>
              </a:pathLst>
            </a:custGeom>
            <a:grpFill/>
          </p:spPr>
          <p:txBody>
            <a:bodyPr wrap="square" lIns="0" tIns="45720" rIns="0" bIns="4572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dirty="0">
                <a:ln>
                  <a:noFill/>
                </a:ln>
                <a:solidFill>
                  <a:srgbClr val="5F5F5F"/>
                </a:solidFill>
                <a:effectLst/>
                <a:uLnTx/>
                <a:uFillTx/>
                <a:latin typeface="等线"/>
                <a:ea typeface="+mn-ea"/>
                <a:cs typeface="+mn-cs"/>
              </a:endParaRPr>
            </a:p>
          </p:txBody>
        </p:sp>
        <p:sp>
          <p:nvSpPr>
            <p:cNvPr id="203" name="object 57">
              <a:extLst>
                <a:ext uri="{FF2B5EF4-FFF2-40B4-BE49-F238E27FC236}">
                  <a16:creationId xmlns:a16="http://schemas.microsoft.com/office/drawing/2014/main" id="{B16477E8-3E0F-2109-0E00-EEC0E2F56334}"/>
                </a:ext>
              </a:extLst>
            </p:cNvPr>
            <p:cNvSpPr/>
            <p:nvPr/>
          </p:nvSpPr>
          <p:spPr bwMode="gray">
            <a:xfrm>
              <a:off x="12188825" y="1961632"/>
              <a:ext cx="984913" cy="767491"/>
            </a:xfrm>
            <a:custGeom>
              <a:avLst/>
              <a:gdLst/>
              <a:ahLst/>
              <a:cxnLst/>
              <a:rect l="l" t="t" r="r" b="b"/>
              <a:pathLst>
                <a:path w="1083404" h="869823">
                  <a:moveTo>
                    <a:pt x="1077963" y="716356"/>
                  </a:moveTo>
                  <a:lnTo>
                    <a:pt x="1029411" y="195160"/>
                  </a:lnTo>
                  <a:lnTo>
                    <a:pt x="1028157" y="181086"/>
                  </a:lnTo>
                  <a:lnTo>
                    <a:pt x="1024545" y="167845"/>
                  </a:lnTo>
                  <a:lnTo>
                    <a:pt x="1018795" y="155642"/>
                  </a:lnTo>
                  <a:lnTo>
                    <a:pt x="1011127" y="144684"/>
                  </a:lnTo>
                  <a:lnTo>
                    <a:pt x="1001763" y="135175"/>
                  </a:lnTo>
                  <a:lnTo>
                    <a:pt x="990923" y="127320"/>
                  </a:lnTo>
                  <a:lnTo>
                    <a:pt x="978829" y="121325"/>
                  </a:lnTo>
                  <a:lnTo>
                    <a:pt x="973772" y="119519"/>
                  </a:lnTo>
                  <a:lnTo>
                    <a:pt x="699681" y="0"/>
                  </a:lnTo>
                  <a:lnTo>
                    <a:pt x="540359" y="136347"/>
                  </a:lnTo>
                  <a:lnTo>
                    <a:pt x="377342" y="1828"/>
                  </a:lnTo>
                  <a:lnTo>
                    <a:pt x="95757" y="124371"/>
                  </a:lnTo>
                  <a:lnTo>
                    <a:pt x="74801" y="139776"/>
                  </a:lnTo>
                  <a:lnTo>
                    <a:pt x="59861" y="161046"/>
                  </a:lnTo>
                  <a:lnTo>
                    <a:pt x="2933" y="716356"/>
                  </a:lnTo>
                  <a:lnTo>
                    <a:pt x="1549" y="729724"/>
                  </a:lnTo>
                  <a:lnTo>
                    <a:pt x="201" y="741797"/>
                  </a:lnTo>
                  <a:lnTo>
                    <a:pt x="0" y="743369"/>
                  </a:lnTo>
                  <a:lnTo>
                    <a:pt x="122" y="758584"/>
                  </a:lnTo>
                  <a:lnTo>
                    <a:pt x="3241" y="774638"/>
                  </a:lnTo>
                  <a:lnTo>
                    <a:pt x="7948" y="789799"/>
                  </a:lnTo>
                  <a:lnTo>
                    <a:pt x="12831" y="802334"/>
                  </a:lnTo>
                  <a:lnTo>
                    <a:pt x="16480" y="810510"/>
                  </a:lnTo>
                  <a:lnTo>
                    <a:pt x="17564" y="812749"/>
                  </a:lnTo>
                  <a:lnTo>
                    <a:pt x="42671" y="869823"/>
                  </a:lnTo>
                  <a:lnTo>
                    <a:pt x="43764" y="869823"/>
                  </a:lnTo>
                  <a:lnTo>
                    <a:pt x="165087" y="748499"/>
                  </a:lnTo>
                  <a:lnTo>
                    <a:pt x="165087" y="216408"/>
                  </a:lnTo>
                  <a:lnTo>
                    <a:pt x="916279" y="216408"/>
                  </a:lnTo>
                  <a:lnTo>
                    <a:pt x="916279" y="748499"/>
                  </a:lnTo>
                  <a:lnTo>
                    <a:pt x="1037310" y="869556"/>
                  </a:lnTo>
                  <a:lnTo>
                    <a:pt x="1061491" y="822655"/>
                  </a:lnTo>
                  <a:lnTo>
                    <a:pt x="1071156" y="806521"/>
                  </a:lnTo>
                  <a:lnTo>
                    <a:pt x="1077734" y="794499"/>
                  </a:lnTo>
                  <a:lnTo>
                    <a:pt x="1081670" y="784868"/>
                  </a:lnTo>
                  <a:lnTo>
                    <a:pt x="1083404" y="775909"/>
                  </a:lnTo>
                  <a:lnTo>
                    <a:pt x="1083381" y="765900"/>
                  </a:lnTo>
                  <a:lnTo>
                    <a:pt x="1082043" y="753124"/>
                  </a:lnTo>
                  <a:lnTo>
                    <a:pt x="1081163" y="746264"/>
                  </a:lnTo>
                  <a:lnTo>
                    <a:pt x="1079794" y="734354"/>
                  </a:lnTo>
                  <a:lnTo>
                    <a:pt x="1078476" y="721376"/>
                  </a:lnTo>
                  <a:lnTo>
                    <a:pt x="1077963" y="716356"/>
                  </a:lnTo>
                  <a:close/>
                </a:path>
              </a:pathLst>
            </a:custGeom>
            <a:grpFill/>
          </p:spPr>
          <p:txBody>
            <a:bodyPr wrap="square" lIns="0" tIns="45720" rIns="0" bIns="4572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dirty="0">
                <a:ln>
                  <a:noFill/>
                </a:ln>
                <a:solidFill>
                  <a:srgbClr val="5F5F5F"/>
                </a:solidFill>
                <a:effectLst/>
                <a:uLnTx/>
                <a:uFillTx/>
                <a:latin typeface="等线"/>
                <a:ea typeface="+mn-ea"/>
                <a:cs typeface="+mn-cs"/>
              </a:endParaRPr>
            </a:p>
          </p:txBody>
        </p:sp>
        <p:grpSp>
          <p:nvGrpSpPr>
            <p:cNvPr id="204" name="Group 6">
              <a:extLst>
                <a:ext uri="{FF2B5EF4-FFF2-40B4-BE49-F238E27FC236}">
                  <a16:creationId xmlns:a16="http://schemas.microsoft.com/office/drawing/2014/main" id="{BFD793BC-3C2D-A8E6-FE52-C02FC0606FF9}"/>
                </a:ext>
              </a:extLst>
            </p:cNvPr>
            <p:cNvGrpSpPr/>
            <p:nvPr/>
          </p:nvGrpSpPr>
          <p:grpSpPr bwMode="gray">
            <a:xfrm>
              <a:off x="12521568" y="2258509"/>
              <a:ext cx="319112" cy="306192"/>
              <a:chOff x="12073367" y="3412164"/>
              <a:chExt cx="1333226" cy="1279246"/>
            </a:xfrm>
            <a:grpFill/>
          </p:grpSpPr>
          <p:sp>
            <p:nvSpPr>
              <p:cNvPr id="205" name="Freeform 322">
                <a:extLst>
                  <a:ext uri="{FF2B5EF4-FFF2-40B4-BE49-F238E27FC236}">
                    <a16:creationId xmlns:a16="http://schemas.microsoft.com/office/drawing/2014/main" id="{32C71B3A-09DB-0156-01C8-B640E49AC335}"/>
                  </a:ext>
                </a:extLst>
              </p:cNvPr>
              <p:cNvSpPr>
                <a:spLocks/>
              </p:cNvSpPr>
              <p:nvPr/>
            </p:nvSpPr>
            <p:spPr bwMode="gray">
              <a:xfrm>
                <a:off x="12726375" y="4031210"/>
                <a:ext cx="680218" cy="660200"/>
              </a:xfrm>
              <a:custGeom>
                <a:avLst/>
                <a:gdLst/>
                <a:ahLst/>
                <a:cxnLst>
                  <a:cxn ang="0">
                    <a:pos x="68" y="150"/>
                  </a:cxn>
                  <a:cxn ang="0">
                    <a:pos x="61" y="134"/>
                  </a:cxn>
                  <a:cxn ang="0">
                    <a:pos x="47" y="127"/>
                  </a:cxn>
                  <a:cxn ang="0">
                    <a:pos x="30" y="134"/>
                  </a:cxn>
                  <a:cxn ang="0">
                    <a:pos x="17" y="123"/>
                  </a:cxn>
                  <a:cxn ang="0">
                    <a:pos x="23" y="107"/>
                  </a:cxn>
                  <a:cxn ang="0">
                    <a:pos x="18" y="92"/>
                  </a:cxn>
                  <a:cxn ang="0">
                    <a:pos x="2" y="85"/>
                  </a:cxn>
                  <a:cxn ang="0">
                    <a:pos x="0" y="69"/>
                  </a:cxn>
                  <a:cxn ang="0">
                    <a:pos x="16" y="61"/>
                  </a:cxn>
                  <a:cxn ang="0">
                    <a:pos x="22" y="48"/>
                  </a:cxn>
                  <a:cxn ang="0">
                    <a:pos x="16" y="31"/>
                  </a:cxn>
                  <a:cxn ang="0">
                    <a:pos x="26" y="18"/>
                  </a:cxn>
                  <a:cxn ang="0">
                    <a:pos x="43" y="24"/>
                  </a:cxn>
                  <a:cxn ang="0">
                    <a:pos x="57" y="19"/>
                  </a:cxn>
                  <a:cxn ang="0">
                    <a:pos x="64" y="2"/>
                  </a:cxn>
                  <a:cxn ang="0">
                    <a:pos x="81" y="0"/>
                  </a:cxn>
                  <a:cxn ang="0">
                    <a:pos x="88" y="17"/>
                  </a:cxn>
                  <a:cxn ang="0">
                    <a:pos x="102" y="23"/>
                  </a:cxn>
                  <a:cxn ang="0">
                    <a:pos x="119" y="16"/>
                  </a:cxn>
                  <a:cxn ang="0">
                    <a:pos x="132" y="27"/>
                  </a:cxn>
                  <a:cxn ang="0">
                    <a:pos x="126" y="43"/>
                  </a:cxn>
                  <a:cxn ang="0">
                    <a:pos x="131" y="58"/>
                  </a:cxn>
                  <a:cxn ang="0">
                    <a:pos x="147" y="65"/>
                  </a:cxn>
                  <a:cxn ang="0">
                    <a:pos x="149" y="82"/>
                  </a:cxn>
                  <a:cxn ang="0">
                    <a:pos x="133" y="89"/>
                  </a:cxn>
                  <a:cxn ang="0">
                    <a:pos x="126" y="103"/>
                  </a:cxn>
                  <a:cxn ang="0">
                    <a:pos x="133" y="119"/>
                  </a:cxn>
                  <a:cxn ang="0">
                    <a:pos x="123" y="133"/>
                  </a:cxn>
                  <a:cxn ang="0">
                    <a:pos x="106" y="126"/>
                  </a:cxn>
                  <a:cxn ang="0">
                    <a:pos x="92" y="131"/>
                  </a:cxn>
                  <a:cxn ang="0">
                    <a:pos x="84" y="150"/>
                  </a:cxn>
                </a:cxnLst>
                <a:rect l="0" t="0" r="r" b="b"/>
                <a:pathLst>
                  <a:path w="149" h="150">
                    <a:moveTo>
                      <a:pt x="84" y="150"/>
                    </a:moveTo>
                    <a:cubicBezTo>
                      <a:pt x="79" y="150"/>
                      <a:pt x="73" y="150"/>
                      <a:pt x="68" y="150"/>
                    </a:cubicBezTo>
                    <a:cubicBezTo>
                      <a:pt x="67" y="150"/>
                      <a:pt x="66" y="149"/>
                      <a:pt x="66" y="148"/>
                    </a:cubicBezTo>
                    <a:cubicBezTo>
                      <a:pt x="64" y="143"/>
                      <a:pt x="62" y="139"/>
                      <a:pt x="61" y="134"/>
                    </a:cubicBezTo>
                    <a:cubicBezTo>
                      <a:pt x="60" y="133"/>
                      <a:pt x="60" y="132"/>
                      <a:pt x="59" y="132"/>
                    </a:cubicBezTo>
                    <a:cubicBezTo>
                      <a:pt x="55" y="130"/>
                      <a:pt x="51" y="129"/>
                      <a:pt x="47" y="127"/>
                    </a:cubicBezTo>
                    <a:cubicBezTo>
                      <a:pt x="46" y="127"/>
                      <a:pt x="45" y="127"/>
                      <a:pt x="44" y="127"/>
                    </a:cubicBezTo>
                    <a:cubicBezTo>
                      <a:pt x="40" y="129"/>
                      <a:pt x="35" y="132"/>
                      <a:pt x="30" y="134"/>
                    </a:cubicBezTo>
                    <a:cubicBezTo>
                      <a:pt x="29" y="134"/>
                      <a:pt x="28" y="135"/>
                      <a:pt x="28" y="134"/>
                    </a:cubicBezTo>
                    <a:cubicBezTo>
                      <a:pt x="24" y="130"/>
                      <a:pt x="20" y="127"/>
                      <a:pt x="17" y="123"/>
                    </a:cubicBezTo>
                    <a:cubicBezTo>
                      <a:pt x="17" y="123"/>
                      <a:pt x="16" y="122"/>
                      <a:pt x="17" y="121"/>
                    </a:cubicBezTo>
                    <a:cubicBezTo>
                      <a:pt x="19" y="116"/>
                      <a:pt x="21" y="111"/>
                      <a:pt x="23" y="107"/>
                    </a:cubicBezTo>
                    <a:cubicBezTo>
                      <a:pt x="24" y="106"/>
                      <a:pt x="23" y="105"/>
                      <a:pt x="23" y="104"/>
                    </a:cubicBezTo>
                    <a:cubicBezTo>
                      <a:pt x="22" y="100"/>
                      <a:pt x="20" y="96"/>
                      <a:pt x="18" y="92"/>
                    </a:cubicBezTo>
                    <a:cubicBezTo>
                      <a:pt x="18" y="91"/>
                      <a:pt x="17" y="91"/>
                      <a:pt x="16" y="90"/>
                    </a:cubicBezTo>
                    <a:cubicBezTo>
                      <a:pt x="11" y="89"/>
                      <a:pt x="6" y="87"/>
                      <a:pt x="2" y="85"/>
                    </a:cubicBezTo>
                    <a:cubicBezTo>
                      <a:pt x="1" y="85"/>
                      <a:pt x="0" y="84"/>
                      <a:pt x="0" y="84"/>
                    </a:cubicBezTo>
                    <a:cubicBezTo>
                      <a:pt x="0" y="79"/>
                      <a:pt x="0" y="74"/>
                      <a:pt x="0" y="69"/>
                    </a:cubicBezTo>
                    <a:cubicBezTo>
                      <a:pt x="0" y="67"/>
                      <a:pt x="0" y="67"/>
                      <a:pt x="1" y="67"/>
                    </a:cubicBezTo>
                    <a:cubicBezTo>
                      <a:pt x="6" y="65"/>
                      <a:pt x="11" y="63"/>
                      <a:pt x="16" y="61"/>
                    </a:cubicBezTo>
                    <a:cubicBezTo>
                      <a:pt x="17" y="61"/>
                      <a:pt x="17" y="60"/>
                      <a:pt x="18" y="59"/>
                    </a:cubicBezTo>
                    <a:cubicBezTo>
                      <a:pt x="19" y="55"/>
                      <a:pt x="21" y="52"/>
                      <a:pt x="22" y="48"/>
                    </a:cubicBezTo>
                    <a:cubicBezTo>
                      <a:pt x="23" y="47"/>
                      <a:pt x="23" y="46"/>
                      <a:pt x="22" y="44"/>
                    </a:cubicBezTo>
                    <a:cubicBezTo>
                      <a:pt x="20" y="40"/>
                      <a:pt x="18" y="35"/>
                      <a:pt x="16" y="31"/>
                    </a:cubicBezTo>
                    <a:cubicBezTo>
                      <a:pt x="15" y="30"/>
                      <a:pt x="15" y="29"/>
                      <a:pt x="16" y="28"/>
                    </a:cubicBezTo>
                    <a:cubicBezTo>
                      <a:pt x="19" y="25"/>
                      <a:pt x="23" y="21"/>
                      <a:pt x="26" y="18"/>
                    </a:cubicBezTo>
                    <a:cubicBezTo>
                      <a:pt x="27" y="17"/>
                      <a:pt x="28" y="17"/>
                      <a:pt x="29" y="17"/>
                    </a:cubicBezTo>
                    <a:cubicBezTo>
                      <a:pt x="34" y="20"/>
                      <a:pt x="38" y="22"/>
                      <a:pt x="43" y="24"/>
                    </a:cubicBezTo>
                    <a:cubicBezTo>
                      <a:pt x="44" y="24"/>
                      <a:pt x="45" y="24"/>
                      <a:pt x="46" y="24"/>
                    </a:cubicBezTo>
                    <a:cubicBezTo>
                      <a:pt x="49" y="22"/>
                      <a:pt x="53" y="21"/>
                      <a:pt x="57" y="19"/>
                    </a:cubicBezTo>
                    <a:cubicBezTo>
                      <a:pt x="58" y="19"/>
                      <a:pt x="59" y="18"/>
                      <a:pt x="59" y="17"/>
                    </a:cubicBezTo>
                    <a:cubicBezTo>
                      <a:pt x="61" y="12"/>
                      <a:pt x="63" y="7"/>
                      <a:pt x="64" y="2"/>
                    </a:cubicBezTo>
                    <a:cubicBezTo>
                      <a:pt x="65" y="1"/>
                      <a:pt x="65" y="1"/>
                      <a:pt x="66" y="1"/>
                    </a:cubicBezTo>
                    <a:cubicBezTo>
                      <a:pt x="71" y="1"/>
                      <a:pt x="76" y="1"/>
                      <a:pt x="81" y="0"/>
                    </a:cubicBezTo>
                    <a:cubicBezTo>
                      <a:pt x="82" y="0"/>
                      <a:pt x="83" y="1"/>
                      <a:pt x="83" y="2"/>
                    </a:cubicBezTo>
                    <a:cubicBezTo>
                      <a:pt x="85" y="7"/>
                      <a:pt x="87" y="12"/>
                      <a:pt x="88" y="17"/>
                    </a:cubicBezTo>
                    <a:cubicBezTo>
                      <a:pt x="89" y="18"/>
                      <a:pt x="89" y="18"/>
                      <a:pt x="90" y="19"/>
                    </a:cubicBezTo>
                    <a:cubicBezTo>
                      <a:pt x="94" y="20"/>
                      <a:pt x="98" y="22"/>
                      <a:pt x="102" y="23"/>
                    </a:cubicBezTo>
                    <a:cubicBezTo>
                      <a:pt x="103" y="23"/>
                      <a:pt x="104" y="24"/>
                      <a:pt x="105" y="23"/>
                    </a:cubicBezTo>
                    <a:cubicBezTo>
                      <a:pt x="109" y="21"/>
                      <a:pt x="114" y="19"/>
                      <a:pt x="119" y="16"/>
                    </a:cubicBezTo>
                    <a:cubicBezTo>
                      <a:pt x="120" y="16"/>
                      <a:pt x="120" y="16"/>
                      <a:pt x="121" y="17"/>
                    </a:cubicBezTo>
                    <a:cubicBezTo>
                      <a:pt x="125" y="20"/>
                      <a:pt x="128" y="23"/>
                      <a:pt x="132" y="27"/>
                    </a:cubicBezTo>
                    <a:cubicBezTo>
                      <a:pt x="133" y="28"/>
                      <a:pt x="133" y="28"/>
                      <a:pt x="132" y="29"/>
                    </a:cubicBezTo>
                    <a:cubicBezTo>
                      <a:pt x="130" y="34"/>
                      <a:pt x="128" y="39"/>
                      <a:pt x="126" y="43"/>
                    </a:cubicBezTo>
                    <a:cubicBezTo>
                      <a:pt x="125" y="44"/>
                      <a:pt x="125" y="45"/>
                      <a:pt x="126" y="46"/>
                    </a:cubicBezTo>
                    <a:cubicBezTo>
                      <a:pt x="128" y="50"/>
                      <a:pt x="129" y="54"/>
                      <a:pt x="131" y="58"/>
                    </a:cubicBezTo>
                    <a:cubicBezTo>
                      <a:pt x="131" y="59"/>
                      <a:pt x="132" y="60"/>
                      <a:pt x="133" y="60"/>
                    </a:cubicBezTo>
                    <a:cubicBezTo>
                      <a:pt x="138" y="62"/>
                      <a:pt x="142" y="63"/>
                      <a:pt x="147" y="65"/>
                    </a:cubicBezTo>
                    <a:cubicBezTo>
                      <a:pt x="148" y="65"/>
                      <a:pt x="149" y="66"/>
                      <a:pt x="149" y="67"/>
                    </a:cubicBezTo>
                    <a:cubicBezTo>
                      <a:pt x="149" y="72"/>
                      <a:pt x="149" y="77"/>
                      <a:pt x="149" y="82"/>
                    </a:cubicBezTo>
                    <a:cubicBezTo>
                      <a:pt x="149" y="83"/>
                      <a:pt x="149" y="83"/>
                      <a:pt x="148" y="84"/>
                    </a:cubicBezTo>
                    <a:cubicBezTo>
                      <a:pt x="143" y="85"/>
                      <a:pt x="138" y="87"/>
                      <a:pt x="133" y="89"/>
                    </a:cubicBezTo>
                    <a:cubicBezTo>
                      <a:pt x="132" y="89"/>
                      <a:pt x="131" y="90"/>
                      <a:pt x="131" y="91"/>
                    </a:cubicBezTo>
                    <a:cubicBezTo>
                      <a:pt x="130" y="95"/>
                      <a:pt x="128" y="99"/>
                      <a:pt x="126" y="103"/>
                    </a:cubicBezTo>
                    <a:cubicBezTo>
                      <a:pt x="126" y="104"/>
                      <a:pt x="126" y="105"/>
                      <a:pt x="126" y="105"/>
                    </a:cubicBezTo>
                    <a:cubicBezTo>
                      <a:pt x="129" y="110"/>
                      <a:pt x="131" y="115"/>
                      <a:pt x="133" y="119"/>
                    </a:cubicBezTo>
                    <a:cubicBezTo>
                      <a:pt x="134" y="120"/>
                      <a:pt x="134" y="121"/>
                      <a:pt x="133" y="122"/>
                    </a:cubicBezTo>
                    <a:cubicBezTo>
                      <a:pt x="130" y="125"/>
                      <a:pt x="126" y="129"/>
                      <a:pt x="123" y="133"/>
                    </a:cubicBezTo>
                    <a:cubicBezTo>
                      <a:pt x="122" y="133"/>
                      <a:pt x="121" y="133"/>
                      <a:pt x="120" y="133"/>
                    </a:cubicBezTo>
                    <a:cubicBezTo>
                      <a:pt x="116" y="131"/>
                      <a:pt x="111" y="129"/>
                      <a:pt x="106" y="126"/>
                    </a:cubicBezTo>
                    <a:cubicBezTo>
                      <a:pt x="105" y="126"/>
                      <a:pt x="104" y="126"/>
                      <a:pt x="103" y="127"/>
                    </a:cubicBezTo>
                    <a:cubicBezTo>
                      <a:pt x="99" y="128"/>
                      <a:pt x="95" y="130"/>
                      <a:pt x="92" y="131"/>
                    </a:cubicBezTo>
                    <a:cubicBezTo>
                      <a:pt x="91" y="132"/>
                      <a:pt x="90" y="132"/>
                      <a:pt x="90" y="133"/>
                    </a:cubicBezTo>
                    <a:cubicBezTo>
                      <a:pt x="88" y="139"/>
                      <a:pt x="86" y="144"/>
                      <a:pt x="84" y="15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5F5F5F"/>
                  </a:solidFill>
                  <a:effectLst/>
                  <a:uLnTx/>
                  <a:uFillTx/>
                  <a:latin typeface="等线"/>
                  <a:ea typeface="+mn-ea"/>
                  <a:cs typeface="+mn-cs"/>
                </a:endParaRPr>
              </a:p>
            </p:txBody>
          </p:sp>
          <p:sp>
            <p:nvSpPr>
              <p:cNvPr id="206" name="Freeform 322">
                <a:extLst>
                  <a:ext uri="{FF2B5EF4-FFF2-40B4-BE49-F238E27FC236}">
                    <a16:creationId xmlns:a16="http://schemas.microsoft.com/office/drawing/2014/main" id="{545F4E80-B5EB-98AE-B03F-E1335EBE89E6}"/>
                  </a:ext>
                </a:extLst>
              </p:cNvPr>
              <p:cNvSpPr>
                <a:spLocks/>
              </p:cNvSpPr>
              <p:nvPr/>
            </p:nvSpPr>
            <p:spPr bwMode="gray">
              <a:xfrm rot="20082068">
                <a:off x="12073367" y="3412164"/>
                <a:ext cx="880306" cy="854400"/>
              </a:xfrm>
              <a:custGeom>
                <a:avLst/>
                <a:gdLst/>
                <a:ahLst/>
                <a:cxnLst>
                  <a:cxn ang="0">
                    <a:pos x="68" y="150"/>
                  </a:cxn>
                  <a:cxn ang="0">
                    <a:pos x="61" y="134"/>
                  </a:cxn>
                  <a:cxn ang="0">
                    <a:pos x="47" y="127"/>
                  </a:cxn>
                  <a:cxn ang="0">
                    <a:pos x="30" y="134"/>
                  </a:cxn>
                  <a:cxn ang="0">
                    <a:pos x="17" y="123"/>
                  </a:cxn>
                  <a:cxn ang="0">
                    <a:pos x="23" y="107"/>
                  </a:cxn>
                  <a:cxn ang="0">
                    <a:pos x="18" y="92"/>
                  </a:cxn>
                  <a:cxn ang="0">
                    <a:pos x="2" y="85"/>
                  </a:cxn>
                  <a:cxn ang="0">
                    <a:pos x="0" y="69"/>
                  </a:cxn>
                  <a:cxn ang="0">
                    <a:pos x="16" y="61"/>
                  </a:cxn>
                  <a:cxn ang="0">
                    <a:pos x="22" y="48"/>
                  </a:cxn>
                  <a:cxn ang="0">
                    <a:pos x="16" y="31"/>
                  </a:cxn>
                  <a:cxn ang="0">
                    <a:pos x="26" y="18"/>
                  </a:cxn>
                  <a:cxn ang="0">
                    <a:pos x="43" y="24"/>
                  </a:cxn>
                  <a:cxn ang="0">
                    <a:pos x="57" y="19"/>
                  </a:cxn>
                  <a:cxn ang="0">
                    <a:pos x="64" y="2"/>
                  </a:cxn>
                  <a:cxn ang="0">
                    <a:pos x="81" y="0"/>
                  </a:cxn>
                  <a:cxn ang="0">
                    <a:pos x="88" y="17"/>
                  </a:cxn>
                  <a:cxn ang="0">
                    <a:pos x="102" y="23"/>
                  </a:cxn>
                  <a:cxn ang="0">
                    <a:pos x="119" y="16"/>
                  </a:cxn>
                  <a:cxn ang="0">
                    <a:pos x="132" y="27"/>
                  </a:cxn>
                  <a:cxn ang="0">
                    <a:pos x="126" y="43"/>
                  </a:cxn>
                  <a:cxn ang="0">
                    <a:pos x="131" y="58"/>
                  </a:cxn>
                  <a:cxn ang="0">
                    <a:pos x="147" y="65"/>
                  </a:cxn>
                  <a:cxn ang="0">
                    <a:pos x="149" y="82"/>
                  </a:cxn>
                  <a:cxn ang="0">
                    <a:pos x="133" y="89"/>
                  </a:cxn>
                  <a:cxn ang="0">
                    <a:pos x="126" y="103"/>
                  </a:cxn>
                  <a:cxn ang="0">
                    <a:pos x="133" y="119"/>
                  </a:cxn>
                  <a:cxn ang="0">
                    <a:pos x="123" y="133"/>
                  </a:cxn>
                  <a:cxn ang="0">
                    <a:pos x="106" y="126"/>
                  </a:cxn>
                  <a:cxn ang="0">
                    <a:pos x="92" y="131"/>
                  </a:cxn>
                  <a:cxn ang="0">
                    <a:pos x="84" y="150"/>
                  </a:cxn>
                </a:cxnLst>
                <a:rect l="0" t="0" r="r" b="b"/>
                <a:pathLst>
                  <a:path w="149" h="150">
                    <a:moveTo>
                      <a:pt x="84" y="150"/>
                    </a:moveTo>
                    <a:cubicBezTo>
                      <a:pt x="79" y="150"/>
                      <a:pt x="73" y="150"/>
                      <a:pt x="68" y="150"/>
                    </a:cubicBezTo>
                    <a:cubicBezTo>
                      <a:pt x="67" y="150"/>
                      <a:pt x="66" y="149"/>
                      <a:pt x="66" y="148"/>
                    </a:cubicBezTo>
                    <a:cubicBezTo>
                      <a:pt x="64" y="143"/>
                      <a:pt x="62" y="139"/>
                      <a:pt x="61" y="134"/>
                    </a:cubicBezTo>
                    <a:cubicBezTo>
                      <a:pt x="60" y="133"/>
                      <a:pt x="60" y="132"/>
                      <a:pt x="59" y="132"/>
                    </a:cubicBezTo>
                    <a:cubicBezTo>
                      <a:pt x="55" y="130"/>
                      <a:pt x="51" y="129"/>
                      <a:pt x="47" y="127"/>
                    </a:cubicBezTo>
                    <a:cubicBezTo>
                      <a:pt x="46" y="127"/>
                      <a:pt x="45" y="127"/>
                      <a:pt x="44" y="127"/>
                    </a:cubicBezTo>
                    <a:cubicBezTo>
                      <a:pt x="40" y="129"/>
                      <a:pt x="35" y="132"/>
                      <a:pt x="30" y="134"/>
                    </a:cubicBezTo>
                    <a:cubicBezTo>
                      <a:pt x="29" y="134"/>
                      <a:pt x="28" y="135"/>
                      <a:pt x="28" y="134"/>
                    </a:cubicBezTo>
                    <a:cubicBezTo>
                      <a:pt x="24" y="130"/>
                      <a:pt x="20" y="127"/>
                      <a:pt x="17" y="123"/>
                    </a:cubicBezTo>
                    <a:cubicBezTo>
                      <a:pt x="17" y="123"/>
                      <a:pt x="16" y="122"/>
                      <a:pt x="17" y="121"/>
                    </a:cubicBezTo>
                    <a:cubicBezTo>
                      <a:pt x="19" y="116"/>
                      <a:pt x="21" y="111"/>
                      <a:pt x="23" y="107"/>
                    </a:cubicBezTo>
                    <a:cubicBezTo>
                      <a:pt x="24" y="106"/>
                      <a:pt x="23" y="105"/>
                      <a:pt x="23" y="104"/>
                    </a:cubicBezTo>
                    <a:cubicBezTo>
                      <a:pt x="22" y="100"/>
                      <a:pt x="20" y="96"/>
                      <a:pt x="18" y="92"/>
                    </a:cubicBezTo>
                    <a:cubicBezTo>
                      <a:pt x="18" y="91"/>
                      <a:pt x="17" y="91"/>
                      <a:pt x="16" y="90"/>
                    </a:cubicBezTo>
                    <a:cubicBezTo>
                      <a:pt x="11" y="89"/>
                      <a:pt x="6" y="87"/>
                      <a:pt x="2" y="85"/>
                    </a:cubicBezTo>
                    <a:cubicBezTo>
                      <a:pt x="1" y="85"/>
                      <a:pt x="0" y="84"/>
                      <a:pt x="0" y="84"/>
                    </a:cubicBezTo>
                    <a:cubicBezTo>
                      <a:pt x="0" y="79"/>
                      <a:pt x="0" y="74"/>
                      <a:pt x="0" y="69"/>
                    </a:cubicBezTo>
                    <a:cubicBezTo>
                      <a:pt x="0" y="67"/>
                      <a:pt x="0" y="67"/>
                      <a:pt x="1" y="67"/>
                    </a:cubicBezTo>
                    <a:cubicBezTo>
                      <a:pt x="6" y="65"/>
                      <a:pt x="11" y="63"/>
                      <a:pt x="16" y="61"/>
                    </a:cubicBezTo>
                    <a:cubicBezTo>
                      <a:pt x="17" y="61"/>
                      <a:pt x="17" y="60"/>
                      <a:pt x="18" y="59"/>
                    </a:cubicBezTo>
                    <a:cubicBezTo>
                      <a:pt x="19" y="55"/>
                      <a:pt x="21" y="52"/>
                      <a:pt x="22" y="48"/>
                    </a:cubicBezTo>
                    <a:cubicBezTo>
                      <a:pt x="23" y="47"/>
                      <a:pt x="23" y="46"/>
                      <a:pt x="22" y="44"/>
                    </a:cubicBezTo>
                    <a:cubicBezTo>
                      <a:pt x="20" y="40"/>
                      <a:pt x="18" y="35"/>
                      <a:pt x="16" y="31"/>
                    </a:cubicBezTo>
                    <a:cubicBezTo>
                      <a:pt x="15" y="30"/>
                      <a:pt x="15" y="29"/>
                      <a:pt x="16" y="28"/>
                    </a:cubicBezTo>
                    <a:cubicBezTo>
                      <a:pt x="19" y="25"/>
                      <a:pt x="23" y="21"/>
                      <a:pt x="26" y="18"/>
                    </a:cubicBezTo>
                    <a:cubicBezTo>
                      <a:pt x="27" y="17"/>
                      <a:pt x="28" y="17"/>
                      <a:pt x="29" y="17"/>
                    </a:cubicBezTo>
                    <a:cubicBezTo>
                      <a:pt x="34" y="20"/>
                      <a:pt x="38" y="22"/>
                      <a:pt x="43" y="24"/>
                    </a:cubicBezTo>
                    <a:cubicBezTo>
                      <a:pt x="44" y="24"/>
                      <a:pt x="45" y="24"/>
                      <a:pt x="46" y="24"/>
                    </a:cubicBezTo>
                    <a:cubicBezTo>
                      <a:pt x="49" y="22"/>
                      <a:pt x="53" y="21"/>
                      <a:pt x="57" y="19"/>
                    </a:cubicBezTo>
                    <a:cubicBezTo>
                      <a:pt x="58" y="19"/>
                      <a:pt x="59" y="18"/>
                      <a:pt x="59" y="17"/>
                    </a:cubicBezTo>
                    <a:cubicBezTo>
                      <a:pt x="61" y="12"/>
                      <a:pt x="63" y="7"/>
                      <a:pt x="64" y="2"/>
                    </a:cubicBezTo>
                    <a:cubicBezTo>
                      <a:pt x="65" y="1"/>
                      <a:pt x="65" y="1"/>
                      <a:pt x="66" y="1"/>
                    </a:cubicBezTo>
                    <a:cubicBezTo>
                      <a:pt x="71" y="1"/>
                      <a:pt x="76" y="1"/>
                      <a:pt x="81" y="0"/>
                    </a:cubicBezTo>
                    <a:cubicBezTo>
                      <a:pt x="82" y="0"/>
                      <a:pt x="83" y="1"/>
                      <a:pt x="83" y="2"/>
                    </a:cubicBezTo>
                    <a:cubicBezTo>
                      <a:pt x="85" y="7"/>
                      <a:pt x="87" y="12"/>
                      <a:pt x="88" y="17"/>
                    </a:cubicBezTo>
                    <a:cubicBezTo>
                      <a:pt x="89" y="18"/>
                      <a:pt x="89" y="18"/>
                      <a:pt x="90" y="19"/>
                    </a:cubicBezTo>
                    <a:cubicBezTo>
                      <a:pt x="94" y="20"/>
                      <a:pt x="98" y="22"/>
                      <a:pt x="102" y="23"/>
                    </a:cubicBezTo>
                    <a:cubicBezTo>
                      <a:pt x="103" y="23"/>
                      <a:pt x="104" y="24"/>
                      <a:pt x="105" y="23"/>
                    </a:cubicBezTo>
                    <a:cubicBezTo>
                      <a:pt x="109" y="21"/>
                      <a:pt x="114" y="19"/>
                      <a:pt x="119" y="16"/>
                    </a:cubicBezTo>
                    <a:cubicBezTo>
                      <a:pt x="120" y="16"/>
                      <a:pt x="120" y="16"/>
                      <a:pt x="121" y="17"/>
                    </a:cubicBezTo>
                    <a:cubicBezTo>
                      <a:pt x="125" y="20"/>
                      <a:pt x="128" y="23"/>
                      <a:pt x="132" y="27"/>
                    </a:cubicBezTo>
                    <a:cubicBezTo>
                      <a:pt x="133" y="28"/>
                      <a:pt x="133" y="28"/>
                      <a:pt x="132" y="29"/>
                    </a:cubicBezTo>
                    <a:cubicBezTo>
                      <a:pt x="130" y="34"/>
                      <a:pt x="128" y="39"/>
                      <a:pt x="126" y="43"/>
                    </a:cubicBezTo>
                    <a:cubicBezTo>
                      <a:pt x="125" y="44"/>
                      <a:pt x="125" y="45"/>
                      <a:pt x="126" y="46"/>
                    </a:cubicBezTo>
                    <a:cubicBezTo>
                      <a:pt x="128" y="50"/>
                      <a:pt x="129" y="54"/>
                      <a:pt x="131" y="58"/>
                    </a:cubicBezTo>
                    <a:cubicBezTo>
                      <a:pt x="131" y="59"/>
                      <a:pt x="132" y="60"/>
                      <a:pt x="133" y="60"/>
                    </a:cubicBezTo>
                    <a:cubicBezTo>
                      <a:pt x="138" y="62"/>
                      <a:pt x="142" y="63"/>
                      <a:pt x="147" y="65"/>
                    </a:cubicBezTo>
                    <a:cubicBezTo>
                      <a:pt x="148" y="65"/>
                      <a:pt x="149" y="66"/>
                      <a:pt x="149" y="67"/>
                    </a:cubicBezTo>
                    <a:cubicBezTo>
                      <a:pt x="149" y="72"/>
                      <a:pt x="149" y="77"/>
                      <a:pt x="149" y="82"/>
                    </a:cubicBezTo>
                    <a:cubicBezTo>
                      <a:pt x="149" y="83"/>
                      <a:pt x="149" y="83"/>
                      <a:pt x="148" y="84"/>
                    </a:cubicBezTo>
                    <a:cubicBezTo>
                      <a:pt x="143" y="85"/>
                      <a:pt x="138" y="87"/>
                      <a:pt x="133" y="89"/>
                    </a:cubicBezTo>
                    <a:cubicBezTo>
                      <a:pt x="132" y="89"/>
                      <a:pt x="131" y="90"/>
                      <a:pt x="131" y="91"/>
                    </a:cubicBezTo>
                    <a:cubicBezTo>
                      <a:pt x="130" y="95"/>
                      <a:pt x="128" y="99"/>
                      <a:pt x="126" y="103"/>
                    </a:cubicBezTo>
                    <a:cubicBezTo>
                      <a:pt x="126" y="104"/>
                      <a:pt x="126" y="105"/>
                      <a:pt x="126" y="105"/>
                    </a:cubicBezTo>
                    <a:cubicBezTo>
                      <a:pt x="129" y="110"/>
                      <a:pt x="131" y="115"/>
                      <a:pt x="133" y="119"/>
                    </a:cubicBezTo>
                    <a:cubicBezTo>
                      <a:pt x="134" y="120"/>
                      <a:pt x="134" y="121"/>
                      <a:pt x="133" y="122"/>
                    </a:cubicBezTo>
                    <a:cubicBezTo>
                      <a:pt x="130" y="125"/>
                      <a:pt x="126" y="129"/>
                      <a:pt x="123" y="133"/>
                    </a:cubicBezTo>
                    <a:cubicBezTo>
                      <a:pt x="122" y="133"/>
                      <a:pt x="121" y="133"/>
                      <a:pt x="120" y="133"/>
                    </a:cubicBezTo>
                    <a:cubicBezTo>
                      <a:pt x="116" y="131"/>
                      <a:pt x="111" y="129"/>
                      <a:pt x="106" y="126"/>
                    </a:cubicBezTo>
                    <a:cubicBezTo>
                      <a:pt x="105" y="126"/>
                      <a:pt x="104" y="126"/>
                      <a:pt x="103" y="127"/>
                    </a:cubicBezTo>
                    <a:cubicBezTo>
                      <a:pt x="99" y="128"/>
                      <a:pt x="95" y="130"/>
                      <a:pt x="92" y="131"/>
                    </a:cubicBezTo>
                    <a:cubicBezTo>
                      <a:pt x="91" y="132"/>
                      <a:pt x="90" y="132"/>
                      <a:pt x="90" y="133"/>
                    </a:cubicBezTo>
                    <a:cubicBezTo>
                      <a:pt x="88" y="139"/>
                      <a:pt x="86" y="144"/>
                      <a:pt x="84" y="15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5F5F5F"/>
                  </a:solidFill>
                  <a:effectLst/>
                  <a:uLnTx/>
                  <a:uFillTx/>
                  <a:latin typeface="等线"/>
                  <a:ea typeface="+mn-ea"/>
                  <a:cs typeface="+mn-cs"/>
                </a:endParaRPr>
              </a:p>
            </p:txBody>
          </p:sp>
        </p:grpSp>
      </p:grpSp>
      <p:sp>
        <p:nvSpPr>
          <p:cNvPr id="207" name="Freeform 9">
            <a:extLst>
              <a:ext uri="{FF2B5EF4-FFF2-40B4-BE49-F238E27FC236}">
                <a16:creationId xmlns:a16="http://schemas.microsoft.com/office/drawing/2014/main" id="{B6EE0A06-A1BE-28F3-D56A-D483C8DC7B0C}"/>
              </a:ext>
            </a:extLst>
          </p:cNvPr>
          <p:cNvSpPr>
            <a:spLocks noEditPoints="1"/>
          </p:cNvSpPr>
          <p:nvPr/>
        </p:nvSpPr>
        <p:spPr bwMode="gray">
          <a:xfrm>
            <a:off x="5360485" y="6274008"/>
            <a:ext cx="254442" cy="349810"/>
          </a:xfrm>
          <a:custGeom>
            <a:avLst/>
            <a:gdLst/>
            <a:ahLst/>
            <a:cxnLst>
              <a:cxn ang="0">
                <a:pos x="79" y="700"/>
              </a:cxn>
              <a:cxn ang="0">
                <a:pos x="42" y="697"/>
              </a:cxn>
              <a:cxn ang="0">
                <a:pos x="26" y="686"/>
              </a:cxn>
              <a:cxn ang="0">
                <a:pos x="27" y="671"/>
              </a:cxn>
              <a:cxn ang="0">
                <a:pos x="27" y="628"/>
              </a:cxn>
              <a:cxn ang="0">
                <a:pos x="27" y="528"/>
              </a:cxn>
              <a:cxn ang="0">
                <a:pos x="36" y="488"/>
              </a:cxn>
              <a:cxn ang="0">
                <a:pos x="44" y="431"/>
              </a:cxn>
              <a:cxn ang="0">
                <a:pos x="41" y="382"/>
              </a:cxn>
              <a:cxn ang="0">
                <a:pos x="34" y="356"/>
              </a:cxn>
              <a:cxn ang="0">
                <a:pos x="35" y="313"/>
              </a:cxn>
              <a:cxn ang="0">
                <a:pos x="37" y="286"/>
              </a:cxn>
              <a:cxn ang="0">
                <a:pos x="29" y="247"/>
              </a:cxn>
              <a:cxn ang="0">
                <a:pos x="11" y="196"/>
              </a:cxn>
              <a:cxn ang="0">
                <a:pos x="2" y="144"/>
              </a:cxn>
              <a:cxn ang="0">
                <a:pos x="33" y="103"/>
              </a:cxn>
              <a:cxn ang="0">
                <a:pos x="45" y="88"/>
              </a:cxn>
              <a:cxn ang="0">
                <a:pos x="40" y="59"/>
              </a:cxn>
              <a:cxn ang="0">
                <a:pos x="42" y="28"/>
              </a:cxn>
              <a:cxn ang="0">
                <a:pos x="49" y="15"/>
              </a:cxn>
              <a:cxn ang="0">
                <a:pos x="80" y="2"/>
              </a:cxn>
              <a:cxn ang="0">
                <a:pos x="97" y="6"/>
              </a:cxn>
              <a:cxn ang="0">
                <a:pos x="110" y="11"/>
              </a:cxn>
              <a:cxn ang="0">
                <a:pos x="113" y="28"/>
              </a:cxn>
              <a:cxn ang="0">
                <a:pos x="119" y="49"/>
              </a:cxn>
              <a:cxn ang="0">
                <a:pos x="121" y="71"/>
              </a:cxn>
              <a:cxn ang="0">
                <a:pos x="115" y="84"/>
              </a:cxn>
              <a:cxn ang="0">
                <a:pos x="99" y="98"/>
              </a:cxn>
              <a:cxn ang="0">
                <a:pos x="87" y="121"/>
              </a:cxn>
              <a:cxn ang="0">
                <a:pos x="120" y="145"/>
              </a:cxn>
              <a:cxn ang="0">
                <a:pos x="134" y="181"/>
              </a:cxn>
              <a:cxn ang="0">
                <a:pos x="140" y="193"/>
              </a:cxn>
              <a:cxn ang="0">
                <a:pos x="182" y="176"/>
              </a:cxn>
              <a:cxn ang="0">
                <a:pos x="196" y="179"/>
              </a:cxn>
              <a:cxn ang="0">
                <a:pos x="242" y="152"/>
              </a:cxn>
              <a:cxn ang="0">
                <a:pos x="249" y="169"/>
              </a:cxn>
              <a:cxn ang="0">
                <a:pos x="229" y="215"/>
              </a:cxn>
              <a:cxn ang="0">
                <a:pos x="200" y="239"/>
              </a:cxn>
              <a:cxn ang="0">
                <a:pos x="139" y="261"/>
              </a:cxn>
              <a:cxn ang="0">
                <a:pos x="143" y="296"/>
              </a:cxn>
              <a:cxn ang="0">
                <a:pos x="149" y="314"/>
              </a:cxn>
              <a:cxn ang="0">
                <a:pos x="145" y="322"/>
              </a:cxn>
              <a:cxn ang="0">
                <a:pos x="145" y="383"/>
              </a:cxn>
              <a:cxn ang="0">
                <a:pos x="133" y="461"/>
              </a:cxn>
              <a:cxn ang="0">
                <a:pos x="116" y="509"/>
              </a:cxn>
              <a:cxn ang="0">
                <a:pos x="110" y="579"/>
              </a:cxn>
              <a:cxn ang="0">
                <a:pos x="119" y="627"/>
              </a:cxn>
              <a:cxn ang="0">
                <a:pos x="137" y="655"/>
              </a:cxn>
              <a:cxn ang="0">
                <a:pos x="178" y="671"/>
              </a:cxn>
              <a:cxn ang="0">
                <a:pos x="167" y="682"/>
              </a:cxn>
              <a:cxn ang="0">
                <a:pos x="104" y="681"/>
              </a:cxn>
              <a:cxn ang="0">
                <a:pos x="197" y="187"/>
              </a:cxn>
              <a:cxn ang="0">
                <a:pos x="185" y="204"/>
              </a:cxn>
              <a:cxn ang="0">
                <a:pos x="166" y="205"/>
              </a:cxn>
              <a:cxn ang="0">
                <a:pos x="152" y="224"/>
              </a:cxn>
              <a:cxn ang="0">
                <a:pos x="195" y="220"/>
              </a:cxn>
              <a:cxn ang="0">
                <a:pos x="193" y="211"/>
              </a:cxn>
              <a:cxn ang="0">
                <a:pos x="197" y="186"/>
              </a:cxn>
              <a:cxn ang="0">
                <a:pos x="246" y="164"/>
              </a:cxn>
              <a:cxn ang="0">
                <a:pos x="249" y="148"/>
              </a:cxn>
            </a:cxnLst>
            <a:rect l="0" t="0" r="r" b="b"/>
            <a:pathLst>
              <a:path w="259" h="703">
                <a:moveTo>
                  <a:pt x="104" y="692"/>
                </a:moveTo>
                <a:cubicBezTo>
                  <a:pt x="104" y="693"/>
                  <a:pt x="103" y="694"/>
                  <a:pt x="102" y="694"/>
                </a:cubicBezTo>
                <a:cubicBezTo>
                  <a:pt x="95" y="698"/>
                  <a:pt x="87" y="700"/>
                  <a:pt x="79" y="700"/>
                </a:cubicBezTo>
                <a:cubicBezTo>
                  <a:pt x="70" y="701"/>
                  <a:pt x="61" y="703"/>
                  <a:pt x="52" y="699"/>
                </a:cubicBezTo>
                <a:cubicBezTo>
                  <a:pt x="50" y="698"/>
                  <a:pt x="48" y="697"/>
                  <a:pt x="46" y="696"/>
                </a:cubicBezTo>
                <a:cubicBezTo>
                  <a:pt x="44" y="696"/>
                  <a:pt x="43" y="696"/>
                  <a:pt x="42" y="697"/>
                </a:cubicBezTo>
                <a:cubicBezTo>
                  <a:pt x="41" y="699"/>
                  <a:pt x="40" y="699"/>
                  <a:pt x="39" y="698"/>
                </a:cubicBezTo>
                <a:cubicBezTo>
                  <a:pt x="36" y="697"/>
                  <a:pt x="33" y="695"/>
                  <a:pt x="31" y="694"/>
                </a:cubicBezTo>
                <a:cubicBezTo>
                  <a:pt x="26" y="691"/>
                  <a:pt x="26" y="691"/>
                  <a:pt x="26" y="686"/>
                </a:cubicBezTo>
                <a:cubicBezTo>
                  <a:pt x="26" y="685"/>
                  <a:pt x="26" y="683"/>
                  <a:pt x="27" y="682"/>
                </a:cubicBezTo>
                <a:cubicBezTo>
                  <a:pt x="27" y="680"/>
                  <a:pt x="27" y="677"/>
                  <a:pt x="27" y="674"/>
                </a:cubicBezTo>
                <a:cubicBezTo>
                  <a:pt x="27" y="673"/>
                  <a:pt x="27" y="672"/>
                  <a:pt x="27" y="671"/>
                </a:cubicBezTo>
                <a:cubicBezTo>
                  <a:pt x="27" y="664"/>
                  <a:pt x="26" y="657"/>
                  <a:pt x="25" y="650"/>
                </a:cubicBezTo>
                <a:cubicBezTo>
                  <a:pt x="25" y="646"/>
                  <a:pt x="25" y="643"/>
                  <a:pt x="26" y="639"/>
                </a:cubicBezTo>
                <a:cubicBezTo>
                  <a:pt x="27" y="636"/>
                  <a:pt x="27" y="632"/>
                  <a:pt x="27" y="628"/>
                </a:cubicBezTo>
                <a:cubicBezTo>
                  <a:pt x="26" y="619"/>
                  <a:pt x="24" y="609"/>
                  <a:pt x="23" y="599"/>
                </a:cubicBezTo>
                <a:cubicBezTo>
                  <a:pt x="23" y="587"/>
                  <a:pt x="24" y="574"/>
                  <a:pt x="24" y="561"/>
                </a:cubicBezTo>
                <a:cubicBezTo>
                  <a:pt x="25" y="550"/>
                  <a:pt x="26" y="539"/>
                  <a:pt x="27" y="528"/>
                </a:cubicBezTo>
                <a:cubicBezTo>
                  <a:pt x="27" y="522"/>
                  <a:pt x="28" y="517"/>
                  <a:pt x="29" y="512"/>
                </a:cubicBezTo>
                <a:cubicBezTo>
                  <a:pt x="31" y="506"/>
                  <a:pt x="33" y="501"/>
                  <a:pt x="34" y="496"/>
                </a:cubicBezTo>
                <a:cubicBezTo>
                  <a:pt x="35" y="493"/>
                  <a:pt x="35" y="490"/>
                  <a:pt x="36" y="488"/>
                </a:cubicBezTo>
                <a:cubicBezTo>
                  <a:pt x="36" y="484"/>
                  <a:pt x="35" y="481"/>
                  <a:pt x="36" y="478"/>
                </a:cubicBezTo>
                <a:cubicBezTo>
                  <a:pt x="36" y="466"/>
                  <a:pt x="38" y="454"/>
                  <a:pt x="42" y="443"/>
                </a:cubicBezTo>
                <a:cubicBezTo>
                  <a:pt x="44" y="439"/>
                  <a:pt x="45" y="436"/>
                  <a:pt x="44" y="431"/>
                </a:cubicBezTo>
                <a:cubicBezTo>
                  <a:pt x="44" y="429"/>
                  <a:pt x="44" y="428"/>
                  <a:pt x="44" y="426"/>
                </a:cubicBezTo>
                <a:cubicBezTo>
                  <a:pt x="44" y="422"/>
                  <a:pt x="44" y="418"/>
                  <a:pt x="43" y="414"/>
                </a:cubicBezTo>
                <a:cubicBezTo>
                  <a:pt x="40" y="403"/>
                  <a:pt x="42" y="393"/>
                  <a:pt x="41" y="382"/>
                </a:cubicBezTo>
                <a:cubicBezTo>
                  <a:pt x="41" y="380"/>
                  <a:pt x="41" y="377"/>
                  <a:pt x="40" y="375"/>
                </a:cubicBezTo>
                <a:cubicBezTo>
                  <a:pt x="39" y="374"/>
                  <a:pt x="39" y="373"/>
                  <a:pt x="39" y="373"/>
                </a:cubicBezTo>
                <a:cubicBezTo>
                  <a:pt x="37" y="367"/>
                  <a:pt x="37" y="361"/>
                  <a:pt x="34" y="356"/>
                </a:cubicBezTo>
                <a:cubicBezTo>
                  <a:pt x="33" y="355"/>
                  <a:pt x="33" y="353"/>
                  <a:pt x="33" y="352"/>
                </a:cubicBezTo>
                <a:cubicBezTo>
                  <a:pt x="32" y="344"/>
                  <a:pt x="32" y="335"/>
                  <a:pt x="32" y="326"/>
                </a:cubicBezTo>
                <a:cubicBezTo>
                  <a:pt x="32" y="322"/>
                  <a:pt x="34" y="318"/>
                  <a:pt x="35" y="313"/>
                </a:cubicBezTo>
                <a:cubicBezTo>
                  <a:pt x="35" y="310"/>
                  <a:pt x="35" y="307"/>
                  <a:pt x="36" y="304"/>
                </a:cubicBezTo>
                <a:cubicBezTo>
                  <a:pt x="36" y="301"/>
                  <a:pt x="36" y="298"/>
                  <a:pt x="36" y="294"/>
                </a:cubicBezTo>
                <a:cubicBezTo>
                  <a:pt x="37" y="292"/>
                  <a:pt x="37" y="289"/>
                  <a:pt x="37" y="286"/>
                </a:cubicBezTo>
                <a:cubicBezTo>
                  <a:pt x="35" y="281"/>
                  <a:pt x="36" y="276"/>
                  <a:pt x="38" y="271"/>
                </a:cubicBezTo>
                <a:cubicBezTo>
                  <a:pt x="39" y="270"/>
                  <a:pt x="39" y="269"/>
                  <a:pt x="38" y="268"/>
                </a:cubicBezTo>
                <a:cubicBezTo>
                  <a:pt x="35" y="261"/>
                  <a:pt x="31" y="254"/>
                  <a:pt x="29" y="247"/>
                </a:cubicBezTo>
                <a:cubicBezTo>
                  <a:pt x="27" y="241"/>
                  <a:pt x="26" y="235"/>
                  <a:pt x="25" y="229"/>
                </a:cubicBezTo>
                <a:cubicBezTo>
                  <a:pt x="23" y="225"/>
                  <a:pt x="22" y="220"/>
                  <a:pt x="20" y="216"/>
                </a:cubicBezTo>
                <a:cubicBezTo>
                  <a:pt x="17" y="209"/>
                  <a:pt x="14" y="203"/>
                  <a:pt x="11" y="196"/>
                </a:cubicBezTo>
                <a:cubicBezTo>
                  <a:pt x="10" y="193"/>
                  <a:pt x="8" y="190"/>
                  <a:pt x="7" y="187"/>
                </a:cubicBezTo>
                <a:cubicBezTo>
                  <a:pt x="4" y="181"/>
                  <a:pt x="4" y="175"/>
                  <a:pt x="3" y="169"/>
                </a:cubicBezTo>
                <a:cubicBezTo>
                  <a:pt x="1" y="161"/>
                  <a:pt x="0" y="152"/>
                  <a:pt x="2" y="144"/>
                </a:cubicBezTo>
                <a:cubicBezTo>
                  <a:pt x="4" y="132"/>
                  <a:pt x="10" y="123"/>
                  <a:pt x="20" y="115"/>
                </a:cubicBezTo>
                <a:cubicBezTo>
                  <a:pt x="23" y="113"/>
                  <a:pt x="25" y="110"/>
                  <a:pt x="28" y="108"/>
                </a:cubicBezTo>
                <a:cubicBezTo>
                  <a:pt x="30" y="106"/>
                  <a:pt x="31" y="104"/>
                  <a:pt x="33" y="103"/>
                </a:cubicBezTo>
                <a:cubicBezTo>
                  <a:pt x="35" y="102"/>
                  <a:pt x="37" y="101"/>
                  <a:pt x="39" y="100"/>
                </a:cubicBezTo>
                <a:cubicBezTo>
                  <a:pt x="39" y="100"/>
                  <a:pt x="40" y="99"/>
                  <a:pt x="40" y="98"/>
                </a:cubicBezTo>
                <a:cubicBezTo>
                  <a:pt x="42" y="95"/>
                  <a:pt x="43" y="91"/>
                  <a:pt x="45" y="88"/>
                </a:cubicBezTo>
                <a:cubicBezTo>
                  <a:pt x="46" y="84"/>
                  <a:pt x="48" y="81"/>
                  <a:pt x="45" y="76"/>
                </a:cubicBezTo>
                <a:cubicBezTo>
                  <a:pt x="43" y="74"/>
                  <a:pt x="43" y="71"/>
                  <a:pt x="43" y="68"/>
                </a:cubicBezTo>
                <a:cubicBezTo>
                  <a:pt x="42" y="65"/>
                  <a:pt x="41" y="62"/>
                  <a:pt x="40" y="59"/>
                </a:cubicBezTo>
                <a:cubicBezTo>
                  <a:pt x="39" y="52"/>
                  <a:pt x="39" y="46"/>
                  <a:pt x="40" y="39"/>
                </a:cubicBezTo>
                <a:cubicBezTo>
                  <a:pt x="41" y="37"/>
                  <a:pt x="41" y="36"/>
                  <a:pt x="41" y="34"/>
                </a:cubicBezTo>
                <a:cubicBezTo>
                  <a:pt x="41" y="32"/>
                  <a:pt x="41" y="30"/>
                  <a:pt x="42" y="28"/>
                </a:cubicBezTo>
                <a:cubicBezTo>
                  <a:pt x="42" y="26"/>
                  <a:pt x="43" y="25"/>
                  <a:pt x="43" y="23"/>
                </a:cubicBezTo>
                <a:cubicBezTo>
                  <a:pt x="43" y="21"/>
                  <a:pt x="45" y="19"/>
                  <a:pt x="47" y="18"/>
                </a:cubicBezTo>
                <a:cubicBezTo>
                  <a:pt x="50" y="17"/>
                  <a:pt x="50" y="17"/>
                  <a:pt x="49" y="15"/>
                </a:cubicBezTo>
                <a:cubicBezTo>
                  <a:pt x="51" y="14"/>
                  <a:pt x="52" y="14"/>
                  <a:pt x="55" y="13"/>
                </a:cubicBezTo>
                <a:cubicBezTo>
                  <a:pt x="56" y="11"/>
                  <a:pt x="58" y="9"/>
                  <a:pt x="60" y="7"/>
                </a:cubicBezTo>
                <a:cubicBezTo>
                  <a:pt x="65" y="2"/>
                  <a:pt x="73" y="0"/>
                  <a:pt x="80" y="2"/>
                </a:cubicBezTo>
                <a:cubicBezTo>
                  <a:pt x="81" y="2"/>
                  <a:pt x="82" y="2"/>
                  <a:pt x="84" y="2"/>
                </a:cubicBezTo>
                <a:cubicBezTo>
                  <a:pt x="85" y="3"/>
                  <a:pt x="87" y="4"/>
                  <a:pt x="89" y="3"/>
                </a:cubicBezTo>
                <a:cubicBezTo>
                  <a:pt x="92" y="3"/>
                  <a:pt x="95" y="4"/>
                  <a:pt x="97" y="6"/>
                </a:cubicBezTo>
                <a:cubicBezTo>
                  <a:pt x="98" y="7"/>
                  <a:pt x="99" y="7"/>
                  <a:pt x="100" y="7"/>
                </a:cubicBezTo>
                <a:cubicBezTo>
                  <a:pt x="101" y="7"/>
                  <a:pt x="102" y="7"/>
                  <a:pt x="103" y="7"/>
                </a:cubicBezTo>
                <a:cubicBezTo>
                  <a:pt x="105" y="8"/>
                  <a:pt x="108" y="9"/>
                  <a:pt x="110" y="11"/>
                </a:cubicBezTo>
                <a:cubicBezTo>
                  <a:pt x="112" y="11"/>
                  <a:pt x="114" y="12"/>
                  <a:pt x="115" y="13"/>
                </a:cubicBezTo>
                <a:cubicBezTo>
                  <a:pt x="118" y="16"/>
                  <a:pt x="118" y="21"/>
                  <a:pt x="115" y="23"/>
                </a:cubicBezTo>
                <a:cubicBezTo>
                  <a:pt x="112" y="24"/>
                  <a:pt x="112" y="26"/>
                  <a:pt x="113" y="28"/>
                </a:cubicBezTo>
                <a:cubicBezTo>
                  <a:pt x="114" y="31"/>
                  <a:pt x="115" y="33"/>
                  <a:pt x="116" y="36"/>
                </a:cubicBezTo>
                <a:cubicBezTo>
                  <a:pt x="117" y="39"/>
                  <a:pt x="118" y="42"/>
                  <a:pt x="119" y="44"/>
                </a:cubicBezTo>
                <a:cubicBezTo>
                  <a:pt x="119" y="46"/>
                  <a:pt x="120" y="48"/>
                  <a:pt x="119" y="49"/>
                </a:cubicBezTo>
                <a:cubicBezTo>
                  <a:pt x="117" y="51"/>
                  <a:pt x="118" y="52"/>
                  <a:pt x="119" y="54"/>
                </a:cubicBezTo>
                <a:cubicBezTo>
                  <a:pt x="121" y="57"/>
                  <a:pt x="123" y="60"/>
                  <a:pt x="124" y="64"/>
                </a:cubicBezTo>
                <a:cubicBezTo>
                  <a:pt x="127" y="68"/>
                  <a:pt x="125" y="71"/>
                  <a:pt x="121" y="71"/>
                </a:cubicBezTo>
                <a:cubicBezTo>
                  <a:pt x="118" y="71"/>
                  <a:pt x="117" y="72"/>
                  <a:pt x="118" y="74"/>
                </a:cubicBezTo>
                <a:cubicBezTo>
                  <a:pt x="118" y="78"/>
                  <a:pt x="114" y="80"/>
                  <a:pt x="115" y="83"/>
                </a:cubicBezTo>
                <a:cubicBezTo>
                  <a:pt x="116" y="84"/>
                  <a:pt x="115" y="84"/>
                  <a:pt x="115" y="84"/>
                </a:cubicBezTo>
                <a:cubicBezTo>
                  <a:pt x="112" y="86"/>
                  <a:pt x="113" y="89"/>
                  <a:pt x="114" y="92"/>
                </a:cubicBezTo>
                <a:cubicBezTo>
                  <a:pt x="115" y="95"/>
                  <a:pt x="112" y="99"/>
                  <a:pt x="109" y="99"/>
                </a:cubicBezTo>
                <a:cubicBezTo>
                  <a:pt x="105" y="99"/>
                  <a:pt x="102" y="99"/>
                  <a:pt x="99" y="98"/>
                </a:cubicBezTo>
                <a:cubicBezTo>
                  <a:pt x="89" y="97"/>
                  <a:pt x="86" y="105"/>
                  <a:pt x="87" y="112"/>
                </a:cubicBezTo>
                <a:cubicBezTo>
                  <a:pt x="88" y="114"/>
                  <a:pt x="88" y="115"/>
                  <a:pt x="87" y="117"/>
                </a:cubicBezTo>
                <a:cubicBezTo>
                  <a:pt x="87" y="118"/>
                  <a:pt x="87" y="120"/>
                  <a:pt x="87" y="121"/>
                </a:cubicBezTo>
                <a:cubicBezTo>
                  <a:pt x="90" y="123"/>
                  <a:pt x="93" y="126"/>
                  <a:pt x="96" y="127"/>
                </a:cubicBezTo>
                <a:cubicBezTo>
                  <a:pt x="99" y="129"/>
                  <a:pt x="103" y="129"/>
                  <a:pt x="106" y="131"/>
                </a:cubicBezTo>
                <a:cubicBezTo>
                  <a:pt x="112" y="133"/>
                  <a:pt x="116" y="139"/>
                  <a:pt x="120" y="145"/>
                </a:cubicBezTo>
                <a:cubicBezTo>
                  <a:pt x="123" y="151"/>
                  <a:pt x="125" y="157"/>
                  <a:pt x="127" y="164"/>
                </a:cubicBezTo>
                <a:cubicBezTo>
                  <a:pt x="129" y="169"/>
                  <a:pt x="131" y="174"/>
                  <a:pt x="133" y="179"/>
                </a:cubicBezTo>
                <a:cubicBezTo>
                  <a:pt x="134" y="180"/>
                  <a:pt x="134" y="181"/>
                  <a:pt x="134" y="181"/>
                </a:cubicBezTo>
                <a:cubicBezTo>
                  <a:pt x="134" y="182"/>
                  <a:pt x="134" y="184"/>
                  <a:pt x="134" y="185"/>
                </a:cubicBezTo>
                <a:cubicBezTo>
                  <a:pt x="135" y="187"/>
                  <a:pt x="137" y="189"/>
                  <a:pt x="138" y="191"/>
                </a:cubicBezTo>
                <a:cubicBezTo>
                  <a:pt x="138" y="192"/>
                  <a:pt x="139" y="193"/>
                  <a:pt x="140" y="193"/>
                </a:cubicBezTo>
                <a:cubicBezTo>
                  <a:pt x="142" y="193"/>
                  <a:pt x="144" y="193"/>
                  <a:pt x="145" y="193"/>
                </a:cubicBezTo>
                <a:cubicBezTo>
                  <a:pt x="150" y="192"/>
                  <a:pt x="154" y="190"/>
                  <a:pt x="159" y="188"/>
                </a:cubicBezTo>
                <a:cubicBezTo>
                  <a:pt x="167" y="185"/>
                  <a:pt x="174" y="180"/>
                  <a:pt x="182" y="176"/>
                </a:cubicBezTo>
                <a:cubicBezTo>
                  <a:pt x="184" y="175"/>
                  <a:pt x="185" y="175"/>
                  <a:pt x="186" y="176"/>
                </a:cubicBezTo>
                <a:cubicBezTo>
                  <a:pt x="188" y="178"/>
                  <a:pt x="189" y="179"/>
                  <a:pt x="191" y="179"/>
                </a:cubicBezTo>
                <a:cubicBezTo>
                  <a:pt x="193" y="179"/>
                  <a:pt x="195" y="179"/>
                  <a:pt x="196" y="179"/>
                </a:cubicBezTo>
                <a:cubicBezTo>
                  <a:pt x="201" y="181"/>
                  <a:pt x="206" y="182"/>
                  <a:pt x="210" y="183"/>
                </a:cubicBezTo>
                <a:cubicBezTo>
                  <a:pt x="212" y="184"/>
                  <a:pt x="214" y="184"/>
                  <a:pt x="215" y="182"/>
                </a:cubicBezTo>
                <a:cubicBezTo>
                  <a:pt x="224" y="172"/>
                  <a:pt x="233" y="162"/>
                  <a:pt x="242" y="152"/>
                </a:cubicBezTo>
                <a:cubicBezTo>
                  <a:pt x="244" y="150"/>
                  <a:pt x="245" y="147"/>
                  <a:pt x="248" y="145"/>
                </a:cubicBezTo>
                <a:cubicBezTo>
                  <a:pt x="251" y="149"/>
                  <a:pt x="255" y="153"/>
                  <a:pt x="259" y="157"/>
                </a:cubicBezTo>
                <a:cubicBezTo>
                  <a:pt x="255" y="161"/>
                  <a:pt x="253" y="165"/>
                  <a:pt x="249" y="169"/>
                </a:cubicBezTo>
                <a:cubicBezTo>
                  <a:pt x="243" y="175"/>
                  <a:pt x="241" y="182"/>
                  <a:pt x="240" y="190"/>
                </a:cubicBezTo>
                <a:cubicBezTo>
                  <a:pt x="239" y="195"/>
                  <a:pt x="235" y="199"/>
                  <a:pt x="234" y="204"/>
                </a:cubicBezTo>
                <a:cubicBezTo>
                  <a:pt x="233" y="208"/>
                  <a:pt x="231" y="212"/>
                  <a:pt x="229" y="215"/>
                </a:cubicBezTo>
                <a:cubicBezTo>
                  <a:pt x="228" y="219"/>
                  <a:pt x="227" y="224"/>
                  <a:pt x="223" y="226"/>
                </a:cubicBezTo>
                <a:cubicBezTo>
                  <a:pt x="220" y="227"/>
                  <a:pt x="217" y="229"/>
                  <a:pt x="214" y="231"/>
                </a:cubicBezTo>
                <a:cubicBezTo>
                  <a:pt x="210" y="234"/>
                  <a:pt x="205" y="236"/>
                  <a:pt x="200" y="239"/>
                </a:cubicBezTo>
                <a:cubicBezTo>
                  <a:pt x="191" y="244"/>
                  <a:pt x="183" y="249"/>
                  <a:pt x="173" y="251"/>
                </a:cubicBezTo>
                <a:cubicBezTo>
                  <a:pt x="168" y="252"/>
                  <a:pt x="164" y="254"/>
                  <a:pt x="159" y="255"/>
                </a:cubicBezTo>
                <a:cubicBezTo>
                  <a:pt x="152" y="256"/>
                  <a:pt x="146" y="258"/>
                  <a:pt x="139" y="261"/>
                </a:cubicBezTo>
                <a:cubicBezTo>
                  <a:pt x="139" y="261"/>
                  <a:pt x="138" y="263"/>
                  <a:pt x="138" y="264"/>
                </a:cubicBezTo>
                <a:cubicBezTo>
                  <a:pt x="138" y="266"/>
                  <a:pt x="138" y="268"/>
                  <a:pt x="138" y="270"/>
                </a:cubicBezTo>
                <a:cubicBezTo>
                  <a:pt x="139" y="279"/>
                  <a:pt x="140" y="287"/>
                  <a:pt x="143" y="296"/>
                </a:cubicBezTo>
                <a:cubicBezTo>
                  <a:pt x="144" y="298"/>
                  <a:pt x="145" y="301"/>
                  <a:pt x="146" y="304"/>
                </a:cubicBezTo>
                <a:cubicBezTo>
                  <a:pt x="146" y="306"/>
                  <a:pt x="146" y="307"/>
                  <a:pt x="147" y="309"/>
                </a:cubicBezTo>
                <a:cubicBezTo>
                  <a:pt x="148" y="311"/>
                  <a:pt x="148" y="312"/>
                  <a:pt x="149" y="314"/>
                </a:cubicBezTo>
                <a:cubicBezTo>
                  <a:pt x="149" y="315"/>
                  <a:pt x="149" y="317"/>
                  <a:pt x="149" y="319"/>
                </a:cubicBezTo>
                <a:cubicBezTo>
                  <a:pt x="148" y="319"/>
                  <a:pt x="147" y="319"/>
                  <a:pt x="147" y="320"/>
                </a:cubicBezTo>
                <a:cubicBezTo>
                  <a:pt x="146" y="320"/>
                  <a:pt x="145" y="321"/>
                  <a:pt x="145" y="322"/>
                </a:cubicBezTo>
                <a:cubicBezTo>
                  <a:pt x="144" y="324"/>
                  <a:pt x="144" y="326"/>
                  <a:pt x="144" y="329"/>
                </a:cubicBezTo>
                <a:cubicBezTo>
                  <a:pt x="146" y="338"/>
                  <a:pt x="146" y="346"/>
                  <a:pt x="146" y="355"/>
                </a:cubicBezTo>
                <a:cubicBezTo>
                  <a:pt x="146" y="365"/>
                  <a:pt x="146" y="374"/>
                  <a:pt x="145" y="383"/>
                </a:cubicBezTo>
                <a:cubicBezTo>
                  <a:pt x="145" y="387"/>
                  <a:pt x="145" y="390"/>
                  <a:pt x="144" y="394"/>
                </a:cubicBezTo>
                <a:cubicBezTo>
                  <a:pt x="143" y="403"/>
                  <a:pt x="141" y="413"/>
                  <a:pt x="139" y="423"/>
                </a:cubicBezTo>
                <a:cubicBezTo>
                  <a:pt x="137" y="435"/>
                  <a:pt x="135" y="448"/>
                  <a:pt x="133" y="461"/>
                </a:cubicBezTo>
                <a:cubicBezTo>
                  <a:pt x="131" y="470"/>
                  <a:pt x="128" y="480"/>
                  <a:pt x="126" y="490"/>
                </a:cubicBezTo>
                <a:cubicBezTo>
                  <a:pt x="125" y="497"/>
                  <a:pt x="123" y="504"/>
                  <a:pt x="116" y="508"/>
                </a:cubicBezTo>
                <a:cubicBezTo>
                  <a:pt x="116" y="508"/>
                  <a:pt x="116" y="508"/>
                  <a:pt x="116" y="509"/>
                </a:cubicBezTo>
                <a:cubicBezTo>
                  <a:pt x="115" y="512"/>
                  <a:pt x="114" y="515"/>
                  <a:pt x="114" y="518"/>
                </a:cubicBezTo>
                <a:cubicBezTo>
                  <a:pt x="113" y="533"/>
                  <a:pt x="112" y="548"/>
                  <a:pt x="111" y="563"/>
                </a:cubicBezTo>
                <a:cubicBezTo>
                  <a:pt x="111" y="568"/>
                  <a:pt x="111" y="574"/>
                  <a:pt x="110" y="579"/>
                </a:cubicBezTo>
                <a:cubicBezTo>
                  <a:pt x="109" y="586"/>
                  <a:pt x="112" y="593"/>
                  <a:pt x="112" y="600"/>
                </a:cubicBezTo>
                <a:cubicBezTo>
                  <a:pt x="112" y="602"/>
                  <a:pt x="113" y="605"/>
                  <a:pt x="113" y="608"/>
                </a:cubicBezTo>
                <a:cubicBezTo>
                  <a:pt x="114" y="615"/>
                  <a:pt x="115" y="621"/>
                  <a:pt x="119" y="627"/>
                </a:cubicBezTo>
                <a:cubicBezTo>
                  <a:pt x="122" y="632"/>
                  <a:pt x="125" y="638"/>
                  <a:pt x="128" y="644"/>
                </a:cubicBezTo>
                <a:cubicBezTo>
                  <a:pt x="130" y="646"/>
                  <a:pt x="130" y="650"/>
                  <a:pt x="133" y="651"/>
                </a:cubicBezTo>
                <a:cubicBezTo>
                  <a:pt x="135" y="652"/>
                  <a:pt x="136" y="654"/>
                  <a:pt x="137" y="655"/>
                </a:cubicBezTo>
                <a:cubicBezTo>
                  <a:pt x="140" y="662"/>
                  <a:pt x="147" y="665"/>
                  <a:pt x="153" y="667"/>
                </a:cubicBezTo>
                <a:cubicBezTo>
                  <a:pt x="157" y="669"/>
                  <a:pt x="162" y="667"/>
                  <a:pt x="166" y="667"/>
                </a:cubicBezTo>
                <a:cubicBezTo>
                  <a:pt x="171" y="667"/>
                  <a:pt x="175" y="667"/>
                  <a:pt x="178" y="671"/>
                </a:cubicBezTo>
                <a:cubicBezTo>
                  <a:pt x="178" y="671"/>
                  <a:pt x="179" y="673"/>
                  <a:pt x="179" y="674"/>
                </a:cubicBezTo>
                <a:cubicBezTo>
                  <a:pt x="178" y="677"/>
                  <a:pt x="175" y="681"/>
                  <a:pt x="171" y="682"/>
                </a:cubicBezTo>
                <a:cubicBezTo>
                  <a:pt x="170" y="682"/>
                  <a:pt x="169" y="681"/>
                  <a:pt x="167" y="682"/>
                </a:cubicBezTo>
                <a:cubicBezTo>
                  <a:pt x="160" y="682"/>
                  <a:pt x="153" y="683"/>
                  <a:pt x="146" y="683"/>
                </a:cubicBezTo>
                <a:cubicBezTo>
                  <a:pt x="136" y="684"/>
                  <a:pt x="126" y="685"/>
                  <a:pt x="117" y="683"/>
                </a:cubicBezTo>
                <a:cubicBezTo>
                  <a:pt x="113" y="682"/>
                  <a:pt x="108" y="682"/>
                  <a:pt x="104" y="681"/>
                </a:cubicBezTo>
                <a:cubicBezTo>
                  <a:pt x="104" y="685"/>
                  <a:pt x="104" y="688"/>
                  <a:pt x="104" y="692"/>
                </a:cubicBezTo>
                <a:close/>
                <a:moveTo>
                  <a:pt x="197" y="186"/>
                </a:moveTo>
                <a:cubicBezTo>
                  <a:pt x="197" y="187"/>
                  <a:pt x="197" y="187"/>
                  <a:pt x="197" y="187"/>
                </a:cubicBezTo>
                <a:cubicBezTo>
                  <a:pt x="198" y="189"/>
                  <a:pt x="201" y="191"/>
                  <a:pt x="200" y="193"/>
                </a:cubicBezTo>
                <a:cubicBezTo>
                  <a:pt x="198" y="196"/>
                  <a:pt x="196" y="200"/>
                  <a:pt x="193" y="203"/>
                </a:cubicBezTo>
                <a:cubicBezTo>
                  <a:pt x="191" y="204"/>
                  <a:pt x="188" y="204"/>
                  <a:pt x="185" y="204"/>
                </a:cubicBezTo>
                <a:cubicBezTo>
                  <a:pt x="184" y="204"/>
                  <a:pt x="184" y="203"/>
                  <a:pt x="184" y="203"/>
                </a:cubicBezTo>
                <a:cubicBezTo>
                  <a:pt x="182" y="200"/>
                  <a:pt x="179" y="200"/>
                  <a:pt x="177" y="202"/>
                </a:cubicBezTo>
                <a:cubicBezTo>
                  <a:pt x="173" y="205"/>
                  <a:pt x="170" y="206"/>
                  <a:pt x="166" y="205"/>
                </a:cubicBezTo>
                <a:cubicBezTo>
                  <a:pt x="162" y="205"/>
                  <a:pt x="160" y="205"/>
                  <a:pt x="157" y="207"/>
                </a:cubicBezTo>
                <a:cubicBezTo>
                  <a:pt x="153" y="210"/>
                  <a:pt x="150" y="212"/>
                  <a:pt x="146" y="215"/>
                </a:cubicBezTo>
                <a:cubicBezTo>
                  <a:pt x="148" y="218"/>
                  <a:pt x="150" y="221"/>
                  <a:pt x="152" y="224"/>
                </a:cubicBezTo>
                <a:cubicBezTo>
                  <a:pt x="152" y="224"/>
                  <a:pt x="153" y="225"/>
                  <a:pt x="153" y="225"/>
                </a:cubicBezTo>
                <a:cubicBezTo>
                  <a:pt x="164" y="224"/>
                  <a:pt x="175" y="223"/>
                  <a:pt x="186" y="221"/>
                </a:cubicBezTo>
                <a:cubicBezTo>
                  <a:pt x="189" y="221"/>
                  <a:pt x="192" y="220"/>
                  <a:pt x="195" y="220"/>
                </a:cubicBezTo>
                <a:cubicBezTo>
                  <a:pt x="195" y="217"/>
                  <a:pt x="195" y="215"/>
                  <a:pt x="195" y="212"/>
                </a:cubicBezTo>
                <a:cubicBezTo>
                  <a:pt x="195" y="212"/>
                  <a:pt x="195" y="211"/>
                  <a:pt x="194" y="211"/>
                </a:cubicBezTo>
                <a:cubicBezTo>
                  <a:pt x="194" y="211"/>
                  <a:pt x="193" y="211"/>
                  <a:pt x="193" y="211"/>
                </a:cubicBezTo>
                <a:cubicBezTo>
                  <a:pt x="191" y="213"/>
                  <a:pt x="190" y="214"/>
                  <a:pt x="186" y="213"/>
                </a:cubicBezTo>
                <a:cubicBezTo>
                  <a:pt x="194" y="205"/>
                  <a:pt x="201" y="197"/>
                  <a:pt x="209" y="188"/>
                </a:cubicBezTo>
                <a:cubicBezTo>
                  <a:pt x="205" y="187"/>
                  <a:pt x="201" y="187"/>
                  <a:pt x="197" y="186"/>
                </a:cubicBezTo>
                <a:close/>
                <a:moveTo>
                  <a:pt x="241" y="162"/>
                </a:moveTo>
                <a:cubicBezTo>
                  <a:pt x="242" y="162"/>
                  <a:pt x="243" y="162"/>
                  <a:pt x="244" y="162"/>
                </a:cubicBezTo>
                <a:cubicBezTo>
                  <a:pt x="245" y="162"/>
                  <a:pt x="245" y="163"/>
                  <a:pt x="246" y="164"/>
                </a:cubicBezTo>
                <a:cubicBezTo>
                  <a:pt x="247" y="165"/>
                  <a:pt x="248" y="165"/>
                  <a:pt x="249" y="166"/>
                </a:cubicBezTo>
                <a:cubicBezTo>
                  <a:pt x="251" y="163"/>
                  <a:pt x="254" y="160"/>
                  <a:pt x="256" y="157"/>
                </a:cubicBezTo>
                <a:cubicBezTo>
                  <a:pt x="254" y="154"/>
                  <a:pt x="252" y="151"/>
                  <a:pt x="249" y="148"/>
                </a:cubicBezTo>
                <a:cubicBezTo>
                  <a:pt x="244" y="153"/>
                  <a:pt x="239" y="158"/>
                  <a:pt x="235" y="164"/>
                </a:cubicBezTo>
                <a:cubicBezTo>
                  <a:pt x="238" y="164"/>
                  <a:pt x="240" y="165"/>
                  <a:pt x="241" y="162"/>
                </a:cubicBezTo>
                <a:close/>
              </a:path>
            </a:pathLst>
          </a:custGeom>
          <a:solidFill>
            <a:schemeClr val="tx2"/>
          </a:solidFill>
          <a:ln w="12700" cap="flat">
            <a:noFill/>
            <a:prstDash val="solid"/>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微软雅黑" pitchFamily="34" charset="-122"/>
              <a:ea typeface="微软雅黑" pitchFamily="34" charset="-122"/>
              <a:cs typeface="+mn-cs"/>
            </a:endParaRPr>
          </a:p>
        </p:txBody>
      </p:sp>
      <p:grpSp>
        <p:nvGrpSpPr>
          <p:cNvPr id="208" name="Group 11">
            <a:extLst>
              <a:ext uri="{FF2B5EF4-FFF2-40B4-BE49-F238E27FC236}">
                <a16:creationId xmlns:a16="http://schemas.microsoft.com/office/drawing/2014/main" id="{7CE5E41E-8D16-42A2-A1CF-99F6EAE92933}"/>
              </a:ext>
            </a:extLst>
          </p:cNvPr>
          <p:cNvGrpSpPr/>
          <p:nvPr/>
        </p:nvGrpSpPr>
        <p:grpSpPr bwMode="gray">
          <a:xfrm>
            <a:off x="6506754" y="6280714"/>
            <a:ext cx="237975" cy="336681"/>
            <a:chOff x="1141412" y="2609667"/>
            <a:chExt cx="419232" cy="497550"/>
          </a:xfrm>
          <a:solidFill>
            <a:schemeClr val="tx1">
              <a:lumMod val="75000"/>
              <a:lumOff val="25000"/>
            </a:schemeClr>
          </a:solidFill>
        </p:grpSpPr>
        <p:sp>
          <p:nvSpPr>
            <p:cNvPr id="209" name="Freeform 61">
              <a:extLst>
                <a:ext uri="{FF2B5EF4-FFF2-40B4-BE49-F238E27FC236}">
                  <a16:creationId xmlns:a16="http://schemas.microsoft.com/office/drawing/2014/main" id="{F616E019-7EB4-DD5B-07C1-2E6FDAAC61F8}"/>
                </a:ext>
              </a:extLst>
            </p:cNvPr>
            <p:cNvSpPr>
              <a:spLocks noChangeArrowheads="1"/>
            </p:cNvSpPr>
            <p:nvPr/>
          </p:nvSpPr>
          <p:spPr bwMode="gray">
            <a:xfrm>
              <a:off x="1226180" y="2609667"/>
              <a:ext cx="243247" cy="273652"/>
            </a:xfrm>
            <a:custGeom>
              <a:avLst/>
              <a:gdLst>
                <a:gd name="T0" fmla="*/ 233 w 1163"/>
                <a:gd name="T1" fmla="*/ 203 h 1308"/>
                <a:gd name="T2" fmla="*/ 233 w 1163"/>
                <a:gd name="T3" fmla="*/ 203 h 1308"/>
                <a:gd name="T4" fmla="*/ 116 w 1163"/>
                <a:gd name="T5" fmla="*/ 435 h 1308"/>
                <a:gd name="T6" fmla="*/ 0 w 1163"/>
                <a:gd name="T7" fmla="*/ 610 h 1308"/>
                <a:gd name="T8" fmla="*/ 116 w 1163"/>
                <a:gd name="T9" fmla="*/ 610 h 1308"/>
                <a:gd name="T10" fmla="*/ 87 w 1163"/>
                <a:gd name="T11" fmla="*/ 755 h 1308"/>
                <a:gd name="T12" fmla="*/ 58 w 1163"/>
                <a:gd name="T13" fmla="*/ 930 h 1308"/>
                <a:gd name="T14" fmla="*/ 145 w 1163"/>
                <a:gd name="T15" fmla="*/ 842 h 1308"/>
                <a:gd name="T16" fmla="*/ 233 w 1163"/>
                <a:gd name="T17" fmla="*/ 1191 h 1308"/>
                <a:gd name="T18" fmla="*/ 261 w 1163"/>
                <a:gd name="T19" fmla="*/ 1104 h 1308"/>
                <a:gd name="T20" fmla="*/ 290 w 1163"/>
                <a:gd name="T21" fmla="*/ 1307 h 1308"/>
                <a:gd name="T22" fmla="*/ 349 w 1163"/>
                <a:gd name="T23" fmla="*/ 1191 h 1308"/>
                <a:gd name="T24" fmla="*/ 349 w 1163"/>
                <a:gd name="T25" fmla="*/ 1162 h 1308"/>
                <a:gd name="T26" fmla="*/ 261 w 1163"/>
                <a:gd name="T27" fmla="*/ 987 h 1308"/>
                <a:gd name="T28" fmla="*/ 261 w 1163"/>
                <a:gd name="T29" fmla="*/ 959 h 1308"/>
                <a:gd name="T30" fmla="*/ 233 w 1163"/>
                <a:gd name="T31" fmla="*/ 755 h 1308"/>
                <a:gd name="T32" fmla="*/ 233 w 1163"/>
                <a:gd name="T33" fmla="*/ 726 h 1308"/>
                <a:gd name="T34" fmla="*/ 668 w 1163"/>
                <a:gd name="T35" fmla="*/ 407 h 1308"/>
                <a:gd name="T36" fmla="*/ 930 w 1163"/>
                <a:gd name="T37" fmla="*/ 726 h 1308"/>
                <a:gd name="T38" fmla="*/ 930 w 1163"/>
                <a:gd name="T39" fmla="*/ 755 h 1308"/>
                <a:gd name="T40" fmla="*/ 900 w 1163"/>
                <a:gd name="T41" fmla="*/ 959 h 1308"/>
                <a:gd name="T42" fmla="*/ 900 w 1163"/>
                <a:gd name="T43" fmla="*/ 987 h 1308"/>
                <a:gd name="T44" fmla="*/ 813 w 1163"/>
                <a:gd name="T45" fmla="*/ 1162 h 1308"/>
                <a:gd name="T46" fmla="*/ 813 w 1163"/>
                <a:gd name="T47" fmla="*/ 1220 h 1308"/>
                <a:gd name="T48" fmla="*/ 871 w 1163"/>
                <a:gd name="T49" fmla="*/ 1307 h 1308"/>
                <a:gd name="T50" fmla="*/ 900 w 1163"/>
                <a:gd name="T51" fmla="*/ 1104 h 1308"/>
                <a:gd name="T52" fmla="*/ 930 w 1163"/>
                <a:gd name="T53" fmla="*/ 1191 h 1308"/>
                <a:gd name="T54" fmla="*/ 1016 w 1163"/>
                <a:gd name="T55" fmla="*/ 842 h 1308"/>
                <a:gd name="T56" fmla="*/ 1103 w 1163"/>
                <a:gd name="T57" fmla="*/ 930 h 1308"/>
                <a:gd name="T58" fmla="*/ 1075 w 1163"/>
                <a:gd name="T59" fmla="*/ 755 h 1308"/>
                <a:gd name="T60" fmla="*/ 1046 w 1163"/>
                <a:gd name="T61" fmla="*/ 610 h 1308"/>
                <a:gd name="T62" fmla="*/ 1162 w 1163"/>
                <a:gd name="T63" fmla="*/ 610 h 1308"/>
                <a:gd name="T64" fmla="*/ 930 w 1163"/>
                <a:gd name="T65" fmla="*/ 203 h 1308"/>
                <a:gd name="T66" fmla="*/ 842 w 1163"/>
                <a:gd name="T67" fmla="*/ 117 h 1308"/>
                <a:gd name="T68" fmla="*/ 755 w 1163"/>
                <a:gd name="T69" fmla="*/ 58 h 1308"/>
                <a:gd name="T70" fmla="*/ 697 w 1163"/>
                <a:gd name="T71" fmla="*/ 29 h 1308"/>
                <a:gd name="T72" fmla="*/ 233 w 1163"/>
                <a:gd name="T73" fmla="*/ 203 h 1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63" h="1308">
                  <a:moveTo>
                    <a:pt x="233" y="203"/>
                  </a:moveTo>
                  <a:lnTo>
                    <a:pt x="233" y="203"/>
                  </a:lnTo>
                  <a:cubicBezTo>
                    <a:pt x="174" y="290"/>
                    <a:pt x="145" y="349"/>
                    <a:pt x="116" y="435"/>
                  </a:cubicBezTo>
                  <a:cubicBezTo>
                    <a:pt x="87" y="494"/>
                    <a:pt x="58" y="551"/>
                    <a:pt x="0" y="610"/>
                  </a:cubicBezTo>
                  <a:cubicBezTo>
                    <a:pt x="29" y="639"/>
                    <a:pt x="87" y="610"/>
                    <a:pt x="116" y="610"/>
                  </a:cubicBezTo>
                  <a:cubicBezTo>
                    <a:pt x="116" y="610"/>
                    <a:pt x="87" y="726"/>
                    <a:pt x="87" y="755"/>
                  </a:cubicBezTo>
                  <a:cubicBezTo>
                    <a:pt x="58" y="814"/>
                    <a:pt x="58" y="871"/>
                    <a:pt x="58" y="930"/>
                  </a:cubicBezTo>
                  <a:cubicBezTo>
                    <a:pt x="87" y="900"/>
                    <a:pt x="116" y="871"/>
                    <a:pt x="145" y="842"/>
                  </a:cubicBezTo>
                  <a:cubicBezTo>
                    <a:pt x="145" y="871"/>
                    <a:pt x="233" y="1191"/>
                    <a:pt x="233" y="1191"/>
                  </a:cubicBezTo>
                  <a:lnTo>
                    <a:pt x="261" y="1104"/>
                  </a:lnTo>
                  <a:cubicBezTo>
                    <a:pt x="290" y="1162"/>
                    <a:pt x="290" y="1220"/>
                    <a:pt x="290" y="1307"/>
                  </a:cubicBezTo>
                  <a:cubicBezTo>
                    <a:pt x="319" y="1278"/>
                    <a:pt x="349" y="1220"/>
                    <a:pt x="349" y="1191"/>
                  </a:cubicBezTo>
                  <a:cubicBezTo>
                    <a:pt x="349" y="1162"/>
                    <a:pt x="349" y="1162"/>
                    <a:pt x="349" y="1162"/>
                  </a:cubicBezTo>
                  <a:cubicBezTo>
                    <a:pt x="319" y="1104"/>
                    <a:pt x="290" y="1046"/>
                    <a:pt x="261" y="987"/>
                  </a:cubicBezTo>
                  <a:cubicBezTo>
                    <a:pt x="261" y="987"/>
                    <a:pt x="261" y="987"/>
                    <a:pt x="261" y="959"/>
                  </a:cubicBezTo>
                  <a:cubicBezTo>
                    <a:pt x="233" y="900"/>
                    <a:pt x="233" y="814"/>
                    <a:pt x="233" y="755"/>
                  </a:cubicBezTo>
                  <a:cubicBezTo>
                    <a:pt x="233" y="726"/>
                    <a:pt x="233" y="726"/>
                    <a:pt x="233" y="726"/>
                  </a:cubicBezTo>
                  <a:cubicBezTo>
                    <a:pt x="406" y="639"/>
                    <a:pt x="551" y="494"/>
                    <a:pt x="668" y="407"/>
                  </a:cubicBezTo>
                  <a:cubicBezTo>
                    <a:pt x="726" y="523"/>
                    <a:pt x="842" y="668"/>
                    <a:pt x="930" y="726"/>
                  </a:cubicBezTo>
                  <a:lnTo>
                    <a:pt x="930" y="755"/>
                  </a:lnTo>
                  <a:cubicBezTo>
                    <a:pt x="930" y="814"/>
                    <a:pt x="930" y="900"/>
                    <a:pt x="900" y="959"/>
                  </a:cubicBezTo>
                  <a:cubicBezTo>
                    <a:pt x="900" y="987"/>
                    <a:pt x="900" y="987"/>
                    <a:pt x="900" y="987"/>
                  </a:cubicBezTo>
                  <a:cubicBezTo>
                    <a:pt x="871" y="1046"/>
                    <a:pt x="842" y="1104"/>
                    <a:pt x="813" y="1162"/>
                  </a:cubicBezTo>
                  <a:cubicBezTo>
                    <a:pt x="813" y="1162"/>
                    <a:pt x="813" y="1191"/>
                    <a:pt x="813" y="1220"/>
                  </a:cubicBezTo>
                  <a:cubicBezTo>
                    <a:pt x="842" y="1249"/>
                    <a:pt x="842" y="1278"/>
                    <a:pt x="871" y="1307"/>
                  </a:cubicBezTo>
                  <a:cubicBezTo>
                    <a:pt x="871" y="1220"/>
                    <a:pt x="871" y="1162"/>
                    <a:pt x="900" y="1104"/>
                  </a:cubicBezTo>
                  <a:lnTo>
                    <a:pt x="930" y="1191"/>
                  </a:lnTo>
                  <a:cubicBezTo>
                    <a:pt x="930" y="1191"/>
                    <a:pt x="1016" y="871"/>
                    <a:pt x="1016" y="842"/>
                  </a:cubicBezTo>
                  <a:cubicBezTo>
                    <a:pt x="1046" y="871"/>
                    <a:pt x="1075" y="900"/>
                    <a:pt x="1103" y="930"/>
                  </a:cubicBezTo>
                  <a:cubicBezTo>
                    <a:pt x="1103" y="871"/>
                    <a:pt x="1103" y="814"/>
                    <a:pt x="1075" y="755"/>
                  </a:cubicBezTo>
                  <a:cubicBezTo>
                    <a:pt x="1075" y="726"/>
                    <a:pt x="1046" y="610"/>
                    <a:pt x="1046" y="610"/>
                  </a:cubicBezTo>
                  <a:cubicBezTo>
                    <a:pt x="1075" y="610"/>
                    <a:pt x="1132" y="639"/>
                    <a:pt x="1162" y="610"/>
                  </a:cubicBezTo>
                  <a:cubicBezTo>
                    <a:pt x="1046" y="494"/>
                    <a:pt x="1016" y="349"/>
                    <a:pt x="930" y="203"/>
                  </a:cubicBezTo>
                  <a:cubicBezTo>
                    <a:pt x="900" y="174"/>
                    <a:pt x="871" y="145"/>
                    <a:pt x="842" y="117"/>
                  </a:cubicBezTo>
                  <a:cubicBezTo>
                    <a:pt x="813" y="87"/>
                    <a:pt x="784" y="87"/>
                    <a:pt x="755" y="58"/>
                  </a:cubicBezTo>
                  <a:cubicBezTo>
                    <a:pt x="755" y="58"/>
                    <a:pt x="726" y="58"/>
                    <a:pt x="697" y="29"/>
                  </a:cubicBezTo>
                  <a:cubicBezTo>
                    <a:pt x="523" y="0"/>
                    <a:pt x="349" y="87"/>
                    <a:pt x="233" y="203"/>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mn-lt"/>
                <a:ea typeface="+mn-ea"/>
                <a:cs typeface="+mn-cs"/>
              </a:endParaRPr>
            </a:p>
          </p:txBody>
        </p:sp>
        <p:sp>
          <p:nvSpPr>
            <p:cNvPr id="210" name="Freeform 60">
              <a:extLst>
                <a:ext uri="{FF2B5EF4-FFF2-40B4-BE49-F238E27FC236}">
                  <a16:creationId xmlns:a16="http://schemas.microsoft.com/office/drawing/2014/main" id="{B7478BB0-F353-447D-2284-44A0C1408879}"/>
                </a:ext>
              </a:extLst>
            </p:cNvPr>
            <p:cNvSpPr>
              <a:spLocks noChangeArrowheads="1"/>
            </p:cNvSpPr>
            <p:nvPr/>
          </p:nvSpPr>
          <p:spPr bwMode="gray">
            <a:xfrm>
              <a:off x="1141412" y="2900826"/>
              <a:ext cx="419232" cy="206391"/>
            </a:xfrm>
            <a:custGeom>
              <a:avLst/>
              <a:gdLst>
                <a:gd name="T0" fmla="*/ 1801 w 2005"/>
                <a:gd name="T1" fmla="*/ 145 h 989"/>
                <a:gd name="T2" fmla="*/ 1801 w 2005"/>
                <a:gd name="T3" fmla="*/ 145 h 989"/>
                <a:gd name="T4" fmla="*/ 1365 w 2005"/>
                <a:gd name="T5" fmla="*/ 29 h 989"/>
                <a:gd name="T6" fmla="*/ 1337 w 2005"/>
                <a:gd name="T7" fmla="*/ 29 h 989"/>
                <a:gd name="T8" fmla="*/ 988 w 2005"/>
                <a:gd name="T9" fmla="*/ 407 h 989"/>
                <a:gd name="T10" fmla="*/ 668 w 2005"/>
                <a:gd name="T11" fmla="*/ 0 h 989"/>
                <a:gd name="T12" fmla="*/ 610 w 2005"/>
                <a:gd name="T13" fmla="*/ 29 h 989"/>
                <a:gd name="T14" fmla="*/ 175 w 2005"/>
                <a:gd name="T15" fmla="*/ 145 h 989"/>
                <a:gd name="T16" fmla="*/ 29 w 2005"/>
                <a:gd name="T17" fmla="*/ 755 h 989"/>
                <a:gd name="T18" fmla="*/ 872 w 2005"/>
                <a:gd name="T19" fmla="*/ 959 h 989"/>
                <a:gd name="T20" fmla="*/ 1075 w 2005"/>
                <a:gd name="T21" fmla="*/ 959 h 989"/>
                <a:gd name="T22" fmla="*/ 1946 w 2005"/>
                <a:gd name="T23" fmla="*/ 755 h 989"/>
                <a:gd name="T24" fmla="*/ 1801 w 2005"/>
                <a:gd name="T25" fmla="*/ 145 h 9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5" h="989">
                  <a:moveTo>
                    <a:pt x="1801" y="145"/>
                  </a:moveTo>
                  <a:lnTo>
                    <a:pt x="1801" y="145"/>
                  </a:lnTo>
                  <a:cubicBezTo>
                    <a:pt x="1627" y="58"/>
                    <a:pt x="1453" y="58"/>
                    <a:pt x="1365" y="29"/>
                  </a:cubicBezTo>
                  <a:cubicBezTo>
                    <a:pt x="1365" y="29"/>
                    <a:pt x="1365" y="29"/>
                    <a:pt x="1337" y="29"/>
                  </a:cubicBezTo>
                  <a:cubicBezTo>
                    <a:pt x="988" y="407"/>
                    <a:pt x="988" y="407"/>
                    <a:pt x="988" y="407"/>
                  </a:cubicBezTo>
                  <a:cubicBezTo>
                    <a:pt x="668" y="0"/>
                    <a:pt x="668" y="0"/>
                    <a:pt x="668" y="0"/>
                  </a:cubicBezTo>
                  <a:cubicBezTo>
                    <a:pt x="668" y="29"/>
                    <a:pt x="640" y="29"/>
                    <a:pt x="610" y="29"/>
                  </a:cubicBezTo>
                  <a:cubicBezTo>
                    <a:pt x="552" y="58"/>
                    <a:pt x="378" y="58"/>
                    <a:pt x="175" y="145"/>
                  </a:cubicBezTo>
                  <a:cubicBezTo>
                    <a:pt x="0" y="262"/>
                    <a:pt x="29" y="755"/>
                    <a:pt x="29" y="755"/>
                  </a:cubicBezTo>
                  <a:cubicBezTo>
                    <a:pt x="145" y="871"/>
                    <a:pt x="494" y="930"/>
                    <a:pt x="872" y="959"/>
                  </a:cubicBezTo>
                  <a:cubicBezTo>
                    <a:pt x="930" y="959"/>
                    <a:pt x="1046" y="988"/>
                    <a:pt x="1075" y="959"/>
                  </a:cubicBezTo>
                  <a:cubicBezTo>
                    <a:pt x="1482" y="930"/>
                    <a:pt x="1830" y="871"/>
                    <a:pt x="1946" y="755"/>
                  </a:cubicBezTo>
                  <a:cubicBezTo>
                    <a:pt x="1946" y="755"/>
                    <a:pt x="2004" y="262"/>
                    <a:pt x="1801" y="145"/>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mn-lt"/>
                <a:ea typeface="+mn-ea"/>
                <a:cs typeface="+mn-cs"/>
              </a:endParaRPr>
            </a:p>
          </p:txBody>
        </p:sp>
      </p:grpSp>
      <p:grpSp>
        <p:nvGrpSpPr>
          <p:cNvPr id="211" name="Group 17">
            <a:extLst>
              <a:ext uri="{FF2B5EF4-FFF2-40B4-BE49-F238E27FC236}">
                <a16:creationId xmlns:a16="http://schemas.microsoft.com/office/drawing/2014/main" id="{8707EBCA-62A7-98D8-8EA2-7860DB5A6D89}"/>
              </a:ext>
            </a:extLst>
          </p:cNvPr>
          <p:cNvGrpSpPr/>
          <p:nvPr/>
        </p:nvGrpSpPr>
        <p:grpSpPr bwMode="gray">
          <a:xfrm>
            <a:off x="7634641" y="6273403"/>
            <a:ext cx="224134" cy="350025"/>
            <a:chOff x="3338003" y="2178456"/>
            <a:chExt cx="346442" cy="400805"/>
          </a:xfrm>
          <a:solidFill>
            <a:srgbClr val="009051"/>
          </a:solidFill>
        </p:grpSpPr>
        <p:sp>
          <p:nvSpPr>
            <p:cNvPr id="212" name="Freeform 58">
              <a:extLst>
                <a:ext uri="{FF2B5EF4-FFF2-40B4-BE49-F238E27FC236}">
                  <a16:creationId xmlns:a16="http://schemas.microsoft.com/office/drawing/2014/main" id="{702E778C-7546-CB21-A314-A7C4A6081707}"/>
                </a:ext>
              </a:extLst>
            </p:cNvPr>
            <p:cNvSpPr>
              <a:spLocks noChangeArrowheads="1"/>
            </p:cNvSpPr>
            <p:nvPr/>
          </p:nvSpPr>
          <p:spPr bwMode="gray">
            <a:xfrm>
              <a:off x="3338003" y="2408804"/>
              <a:ext cx="346442" cy="170457"/>
            </a:xfrm>
            <a:custGeom>
              <a:avLst/>
              <a:gdLst>
                <a:gd name="T0" fmla="*/ 1161 w 1656"/>
                <a:gd name="T1" fmla="*/ 30 h 814"/>
                <a:gd name="T2" fmla="*/ 1161 w 1656"/>
                <a:gd name="T3" fmla="*/ 30 h 814"/>
                <a:gd name="T4" fmla="*/ 1132 w 1656"/>
                <a:gd name="T5" fmla="*/ 30 h 814"/>
                <a:gd name="T6" fmla="*/ 1132 w 1656"/>
                <a:gd name="T7" fmla="*/ 0 h 814"/>
                <a:gd name="T8" fmla="*/ 580 w 1656"/>
                <a:gd name="T9" fmla="*/ 0 h 814"/>
                <a:gd name="T10" fmla="*/ 580 w 1656"/>
                <a:gd name="T11" fmla="*/ 0 h 814"/>
                <a:gd name="T12" fmla="*/ 522 w 1656"/>
                <a:gd name="T13" fmla="*/ 30 h 814"/>
                <a:gd name="T14" fmla="*/ 173 w 1656"/>
                <a:gd name="T15" fmla="*/ 116 h 814"/>
                <a:gd name="T16" fmla="*/ 57 w 1656"/>
                <a:gd name="T17" fmla="*/ 611 h 814"/>
                <a:gd name="T18" fmla="*/ 754 w 1656"/>
                <a:gd name="T19" fmla="*/ 813 h 814"/>
                <a:gd name="T20" fmla="*/ 929 w 1656"/>
                <a:gd name="T21" fmla="*/ 813 h 814"/>
                <a:gd name="T22" fmla="*/ 1626 w 1656"/>
                <a:gd name="T23" fmla="*/ 611 h 814"/>
                <a:gd name="T24" fmla="*/ 1539 w 1656"/>
                <a:gd name="T25" fmla="*/ 145 h 814"/>
                <a:gd name="T26" fmla="*/ 1422 w 1656"/>
                <a:gd name="T27" fmla="*/ 88 h 814"/>
                <a:gd name="T28" fmla="*/ 1161 w 1656"/>
                <a:gd name="T29" fmla="*/ 30 h 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6" h="814">
                  <a:moveTo>
                    <a:pt x="1161" y="30"/>
                  </a:moveTo>
                  <a:lnTo>
                    <a:pt x="1161" y="30"/>
                  </a:lnTo>
                  <a:cubicBezTo>
                    <a:pt x="1132" y="30"/>
                    <a:pt x="1132" y="30"/>
                    <a:pt x="1132" y="30"/>
                  </a:cubicBezTo>
                  <a:cubicBezTo>
                    <a:pt x="1132" y="30"/>
                    <a:pt x="1132" y="30"/>
                    <a:pt x="1132" y="0"/>
                  </a:cubicBezTo>
                  <a:cubicBezTo>
                    <a:pt x="870" y="175"/>
                    <a:pt x="667" y="88"/>
                    <a:pt x="580" y="0"/>
                  </a:cubicBezTo>
                  <a:lnTo>
                    <a:pt x="580" y="0"/>
                  </a:lnTo>
                  <a:cubicBezTo>
                    <a:pt x="551" y="0"/>
                    <a:pt x="551" y="30"/>
                    <a:pt x="522" y="30"/>
                  </a:cubicBezTo>
                  <a:cubicBezTo>
                    <a:pt x="464" y="59"/>
                    <a:pt x="318" y="59"/>
                    <a:pt x="173" y="116"/>
                  </a:cubicBezTo>
                  <a:cubicBezTo>
                    <a:pt x="0" y="204"/>
                    <a:pt x="57" y="611"/>
                    <a:pt x="57" y="611"/>
                  </a:cubicBezTo>
                  <a:cubicBezTo>
                    <a:pt x="144" y="727"/>
                    <a:pt x="434" y="785"/>
                    <a:pt x="754" y="813"/>
                  </a:cubicBezTo>
                  <a:cubicBezTo>
                    <a:pt x="783" y="813"/>
                    <a:pt x="899" y="813"/>
                    <a:pt x="929" y="813"/>
                  </a:cubicBezTo>
                  <a:cubicBezTo>
                    <a:pt x="1248" y="785"/>
                    <a:pt x="1539" y="727"/>
                    <a:pt x="1626" y="611"/>
                  </a:cubicBezTo>
                  <a:cubicBezTo>
                    <a:pt x="1626" y="611"/>
                    <a:pt x="1655" y="262"/>
                    <a:pt x="1539" y="145"/>
                  </a:cubicBezTo>
                  <a:cubicBezTo>
                    <a:pt x="1480" y="116"/>
                    <a:pt x="1422" y="116"/>
                    <a:pt x="1422" y="88"/>
                  </a:cubicBezTo>
                  <a:cubicBezTo>
                    <a:pt x="1306" y="59"/>
                    <a:pt x="1190" y="59"/>
                    <a:pt x="1161" y="3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mn-lt"/>
                <a:ea typeface="+mn-ea"/>
                <a:cs typeface="+mn-cs"/>
              </a:endParaRPr>
            </a:p>
          </p:txBody>
        </p:sp>
        <p:sp>
          <p:nvSpPr>
            <p:cNvPr id="213" name="Freeform 59">
              <a:extLst>
                <a:ext uri="{FF2B5EF4-FFF2-40B4-BE49-F238E27FC236}">
                  <a16:creationId xmlns:a16="http://schemas.microsoft.com/office/drawing/2014/main" id="{37360DD0-F0FE-33AF-EF5B-35AF612D423B}"/>
                </a:ext>
              </a:extLst>
            </p:cNvPr>
            <p:cNvSpPr>
              <a:spLocks noChangeArrowheads="1"/>
            </p:cNvSpPr>
            <p:nvPr/>
          </p:nvSpPr>
          <p:spPr bwMode="gray">
            <a:xfrm>
              <a:off x="3428299" y="2178456"/>
              <a:ext cx="170457" cy="164008"/>
            </a:xfrm>
            <a:custGeom>
              <a:avLst/>
              <a:gdLst>
                <a:gd name="T0" fmla="*/ 669 w 815"/>
                <a:gd name="T1" fmla="*/ 755 h 785"/>
                <a:gd name="T2" fmla="*/ 669 w 815"/>
                <a:gd name="T3" fmla="*/ 755 h 785"/>
                <a:gd name="T4" fmla="*/ 814 w 815"/>
                <a:gd name="T5" fmla="*/ 465 h 785"/>
                <a:gd name="T6" fmla="*/ 785 w 815"/>
                <a:gd name="T7" fmla="*/ 232 h 785"/>
                <a:gd name="T8" fmla="*/ 495 w 815"/>
                <a:gd name="T9" fmla="*/ 0 h 785"/>
                <a:gd name="T10" fmla="*/ 320 w 815"/>
                <a:gd name="T11" fmla="*/ 0 h 785"/>
                <a:gd name="T12" fmla="*/ 117 w 815"/>
                <a:gd name="T13" fmla="*/ 116 h 785"/>
                <a:gd name="T14" fmla="*/ 59 w 815"/>
                <a:gd name="T15" fmla="*/ 668 h 785"/>
                <a:gd name="T16" fmla="*/ 117 w 815"/>
                <a:gd name="T17" fmla="*/ 755 h 785"/>
                <a:gd name="T18" fmla="*/ 146 w 815"/>
                <a:gd name="T19" fmla="*/ 784 h 785"/>
                <a:gd name="T20" fmla="*/ 146 w 815"/>
                <a:gd name="T21" fmla="*/ 784 h 785"/>
                <a:gd name="T22" fmla="*/ 146 w 815"/>
                <a:gd name="T23" fmla="*/ 726 h 785"/>
                <a:gd name="T24" fmla="*/ 117 w 815"/>
                <a:gd name="T25" fmla="*/ 668 h 785"/>
                <a:gd name="T26" fmla="*/ 146 w 815"/>
                <a:gd name="T27" fmla="*/ 290 h 785"/>
                <a:gd name="T28" fmla="*/ 233 w 815"/>
                <a:gd name="T29" fmla="*/ 349 h 785"/>
                <a:gd name="T30" fmla="*/ 465 w 815"/>
                <a:gd name="T31" fmla="*/ 377 h 785"/>
                <a:gd name="T32" fmla="*/ 553 w 815"/>
                <a:gd name="T33" fmla="*/ 349 h 785"/>
                <a:gd name="T34" fmla="*/ 640 w 815"/>
                <a:gd name="T35" fmla="*/ 290 h 785"/>
                <a:gd name="T36" fmla="*/ 698 w 815"/>
                <a:gd name="T37" fmla="*/ 436 h 785"/>
                <a:gd name="T38" fmla="*/ 669 w 815"/>
                <a:gd name="T39" fmla="*/ 755 h 7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15" h="785">
                  <a:moveTo>
                    <a:pt x="669" y="755"/>
                  </a:moveTo>
                  <a:lnTo>
                    <a:pt x="669" y="755"/>
                  </a:lnTo>
                  <a:cubicBezTo>
                    <a:pt x="785" y="697"/>
                    <a:pt x="785" y="581"/>
                    <a:pt x="814" y="465"/>
                  </a:cubicBezTo>
                  <a:cubicBezTo>
                    <a:pt x="814" y="377"/>
                    <a:pt x="814" y="290"/>
                    <a:pt x="785" y="232"/>
                  </a:cubicBezTo>
                  <a:cubicBezTo>
                    <a:pt x="727" y="87"/>
                    <a:pt x="611" y="0"/>
                    <a:pt x="495" y="0"/>
                  </a:cubicBezTo>
                  <a:cubicBezTo>
                    <a:pt x="320" y="0"/>
                    <a:pt x="320" y="0"/>
                    <a:pt x="320" y="0"/>
                  </a:cubicBezTo>
                  <a:cubicBezTo>
                    <a:pt x="263" y="0"/>
                    <a:pt x="175" y="58"/>
                    <a:pt x="117" y="116"/>
                  </a:cubicBezTo>
                  <a:cubicBezTo>
                    <a:pt x="0" y="261"/>
                    <a:pt x="0" y="522"/>
                    <a:pt x="59" y="668"/>
                  </a:cubicBezTo>
                  <a:cubicBezTo>
                    <a:pt x="88" y="697"/>
                    <a:pt x="88" y="726"/>
                    <a:pt x="117" y="755"/>
                  </a:cubicBezTo>
                  <a:lnTo>
                    <a:pt x="146" y="784"/>
                  </a:lnTo>
                  <a:lnTo>
                    <a:pt x="146" y="784"/>
                  </a:lnTo>
                  <a:cubicBezTo>
                    <a:pt x="146" y="784"/>
                    <a:pt x="146" y="755"/>
                    <a:pt x="146" y="726"/>
                  </a:cubicBezTo>
                  <a:cubicBezTo>
                    <a:pt x="117" y="726"/>
                    <a:pt x="117" y="697"/>
                    <a:pt x="117" y="668"/>
                  </a:cubicBezTo>
                  <a:cubicBezTo>
                    <a:pt x="88" y="581"/>
                    <a:pt x="88" y="377"/>
                    <a:pt x="146" y="290"/>
                  </a:cubicBezTo>
                  <a:lnTo>
                    <a:pt x="233" y="349"/>
                  </a:lnTo>
                  <a:cubicBezTo>
                    <a:pt x="291" y="377"/>
                    <a:pt x="408" y="406"/>
                    <a:pt x="465" y="377"/>
                  </a:cubicBezTo>
                  <a:cubicBezTo>
                    <a:pt x="495" y="377"/>
                    <a:pt x="524" y="377"/>
                    <a:pt x="553" y="349"/>
                  </a:cubicBezTo>
                  <a:cubicBezTo>
                    <a:pt x="581" y="349"/>
                    <a:pt x="640" y="290"/>
                    <a:pt x="640" y="290"/>
                  </a:cubicBezTo>
                  <a:cubicBezTo>
                    <a:pt x="669" y="349"/>
                    <a:pt x="698" y="406"/>
                    <a:pt x="698" y="436"/>
                  </a:cubicBezTo>
                  <a:cubicBezTo>
                    <a:pt x="698" y="522"/>
                    <a:pt x="698" y="697"/>
                    <a:pt x="669" y="755"/>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mn-lt"/>
                <a:ea typeface="+mn-ea"/>
                <a:cs typeface="+mn-cs"/>
              </a:endParaRPr>
            </a:p>
          </p:txBody>
        </p:sp>
      </p:grpSp>
      <p:grpSp>
        <p:nvGrpSpPr>
          <p:cNvPr id="214" name="Group 63">
            <a:extLst>
              <a:ext uri="{FF2B5EF4-FFF2-40B4-BE49-F238E27FC236}">
                <a16:creationId xmlns:a16="http://schemas.microsoft.com/office/drawing/2014/main" id="{16E2E2D6-6857-701E-0820-BE0896132C0E}"/>
              </a:ext>
            </a:extLst>
          </p:cNvPr>
          <p:cNvGrpSpPr>
            <a:grpSpLocks noChangeAspect="1"/>
          </p:cNvGrpSpPr>
          <p:nvPr/>
        </p:nvGrpSpPr>
        <p:grpSpPr bwMode="gray">
          <a:xfrm>
            <a:off x="8711893" y="6266115"/>
            <a:ext cx="346887" cy="334177"/>
            <a:chOff x="2702262" y="304800"/>
            <a:chExt cx="643843" cy="639104"/>
          </a:xfrm>
          <a:solidFill>
            <a:schemeClr val="accent6">
              <a:lumMod val="75000"/>
            </a:schemeClr>
          </a:solidFill>
        </p:grpSpPr>
        <p:sp>
          <p:nvSpPr>
            <p:cNvPr id="215" name="Freeform 809">
              <a:extLst>
                <a:ext uri="{FF2B5EF4-FFF2-40B4-BE49-F238E27FC236}">
                  <a16:creationId xmlns:a16="http://schemas.microsoft.com/office/drawing/2014/main" id="{9336A00A-356E-A7CD-A483-F36673BF8DB4}"/>
                </a:ext>
              </a:extLst>
            </p:cNvPr>
            <p:cNvSpPr>
              <a:spLocks/>
            </p:cNvSpPr>
            <p:nvPr/>
          </p:nvSpPr>
          <p:spPr bwMode="gray">
            <a:xfrm>
              <a:off x="2702262" y="730869"/>
              <a:ext cx="643843" cy="213035"/>
            </a:xfrm>
            <a:custGeom>
              <a:avLst/>
              <a:gdLst/>
              <a:ahLst/>
              <a:cxnLst>
                <a:cxn ang="0">
                  <a:pos x="405" y="137"/>
                </a:cxn>
                <a:cxn ang="0">
                  <a:pos x="0" y="137"/>
                </a:cxn>
                <a:cxn ang="0">
                  <a:pos x="1" y="125"/>
                </a:cxn>
                <a:cxn ang="0">
                  <a:pos x="6" y="83"/>
                </a:cxn>
                <a:cxn ang="0">
                  <a:pos x="25" y="56"/>
                </a:cxn>
                <a:cxn ang="0">
                  <a:pos x="96" y="18"/>
                </a:cxn>
                <a:cxn ang="0">
                  <a:pos x="129" y="0"/>
                </a:cxn>
                <a:cxn ang="0">
                  <a:pos x="202" y="61"/>
                </a:cxn>
                <a:cxn ang="0">
                  <a:pos x="209" y="56"/>
                </a:cxn>
                <a:cxn ang="0">
                  <a:pos x="272" y="1"/>
                </a:cxn>
                <a:cxn ang="0">
                  <a:pos x="277" y="1"/>
                </a:cxn>
                <a:cxn ang="0">
                  <a:pos x="371" y="52"/>
                </a:cxn>
                <a:cxn ang="0">
                  <a:pos x="379" y="56"/>
                </a:cxn>
                <a:cxn ang="0">
                  <a:pos x="399" y="86"/>
                </a:cxn>
                <a:cxn ang="0">
                  <a:pos x="403" y="119"/>
                </a:cxn>
                <a:cxn ang="0">
                  <a:pos x="405" y="137"/>
                </a:cxn>
              </a:cxnLst>
              <a:rect l="0" t="0" r="r" b="b"/>
              <a:pathLst>
                <a:path w="405" h="137">
                  <a:moveTo>
                    <a:pt x="405" y="137"/>
                  </a:moveTo>
                  <a:cubicBezTo>
                    <a:pt x="270" y="137"/>
                    <a:pt x="135" y="137"/>
                    <a:pt x="0" y="137"/>
                  </a:cubicBezTo>
                  <a:cubicBezTo>
                    <a:pt x="1" y="133"/>
                    <a:pt x="1" y="129"/>
                    <a:pt x="1" y="125"/>
                  </a:cubicBezTo>
                  <a:cubicBezTo>
                    <a:pt x="3" y="111"/>
                    <a:pt x="5" y="97"/>
                    <a:pt x="6" y="83"/>
                  </a:cubicBezTo>
                  <a:cubicBezTo>
                    <a:pt x="8" y="71"/>
                    <a:pt x="14" y="62"/>
                    <a:pt x="25" y="56"/>
                  </a:cubicBezTo>
                  <a:cubicBezTo>
                    <a:pt x="49" y="43"/>
                    <a:pt x="72" y="31"/>
                    <a:pt x="96" y="18"/>
                  </a:cubicBezTo>
                  <a:cubicBezTo>
                    <a:pt x="107" y="12"/>
                    <a:pt x="118" y="6"/>
                    <a:pt x="129" y="0"/>
                  </a:cubicBezTo>
                  <a:cubicBezTo>
                    <a:pt x="153" y="21"/>
                    <a:pt x="178" y="41"/>
                    <a:pt x="202" y="61"/>
                  </a:cubicBezTo>
                  <a:cubicBezTo>
                    <a:pt x="204" y="59"/>
                    <a:pt x="207" y="58"/>
                    <a:pt x="209" y="56"/>
                  </a:cubicBezTo>
                  <a:cubicBezTo>
                    <a:pt x="230" y="38"/>
                    <a:pt x="251" y="20"/>
                    <a:pt x="272" y="1"/>
                  </a:cubicBezTo>
                  <a:cubicBezTo>
                    <a:pt x="274" y="0"/>
                    <a:pt x="275" y="0"/>
                    <a:pt x="277" y="1"/>
                  </a:cubicBezTo>
                  <a:cubicBezTo>
                    <a:pt x="309" y="18"/>
                    <a:pt x="340" y="35"/>
                    <a:pt x="371" y="52"/>
                  </a:cubicBezTo>
                  <a:cubicBezTo>
                    <a:pt x="374" y="53"/>
                    <a:pt x="377" y="54"/>
                    <a:pt x="379" y="56"/>
                  </a:cubicBezTo>
                  <a:cubicBezTo>
                    <a:pt x="392" y="62"/>
                    <a:pt x="398" y="72"/>
                    <a:pt x="399" y="86"/>
                  </a:cubicBezTo>
                  <a:cubicBezTo>
                    <a:pt x="400" y="97"/>
                    <a:pt x="402" y="108"/>
                    <a:pt x="403" y="119"/>
                  </a:cubicBezTo>
                  <a:cubicBezTo>
                    <a:pt x="404" y="125"/>
                    <a:pt x="404" y="131"/>
                    <a:pt x="405" y="137"/>
                  </a:cubicBezTo>
                  <a:close/>
                </a:path>
              </a:pathLst>
            </a:custGeom>
            <a:grp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Calibri"/>
                <a:ea typeface="ＭＳ Ｐゴシック" charset="-128"/>
                <a:cs typeface="+mn-cs"/>
              </a:endParaRPr>
            </a:p>
          </p:txBody>
        </p:sp>
        <p:sp>
          <p:nvSpPr>
            <p:cNvPr id="216" name="Freeform 810">
              <a:extLst>
                <a:ext uri="{FF2B5EF4-FFF2-40B4-BE49-F238E27FC236}">
                  <a16:creationId xmlns:a16="http://schemas.microsoft.com/office/drawing/2014/main" id="{016472BC-D59F-C4AE-7EE5-70A19EF78F4D}"/>
                </a:ext>
              </a:extLst>
            </p:cNvPr>
            <p:cNvSpPr>
              <a:spLocks noEditPoints="1"/>
            </p:cNvSpPr>
            <p:nvPr/>
          </p:nvSpPr>
          <p:spPr bwMode="gray">
            <a:xfrm>
              <a:off x="2886895" y="304800"/>
              <a:ext cx="274579" cy="407130"/>
            </a:xfrm>
            <a:custGeom>
              <a:avLst/>
              <a:gdLst/>
              <a:ahLst/>
              <a:cxnLst>
                <a:cxn ang="0">
                  <a:pos x="94" y="10"/>
                </a:cxn>
                <a:cxn ang="0">
                  <a:pos x="144" y="32"/>
                </a:cxn>
                <a:cxn ang="0">
                  <a:pos x="175" y="87"/>
                </a:cxn>
                <a:cxn ang="0">
                  <a:pos x="173" y="157"/>
                </a:cxn>
                <a:cxn ang="0">
                  <a:pos x="156" y="174"/>
                </a:cxn>
                <a:cxn ang="0">
                  <a:pos x="84" y="255"/>
                </a:cxn>
                <a:cxn ang="0">
                  <a:pos x="20" y="175"/>
                </a:cxn>
                <a:cxn ang="0">
                  <a:pos x="2" y="156"/>
                </a:cxn>
                <a:cxn ang="0">
                  <a:pos x="1" y="81"/>
                </a:cxn>
                <a:cxn ang="0">
                  <a:pos x="93" y="0"/>
                </a:cxn>
                <a:cxn ang="0">
                  <a:pos x="88" y="180"/>
                </a:cxn>
                <a:cxn ang="0">
                  <a:pos x="106" y="175"/>
                </a:cxn>
                <a:cxn ang="0">
                  <a:pos x="120" y="144"/>
                </a:cxn>
                <a:cxn ang="0">
                  <a:pos x="78" y="83"/>
                </a:cxn>
                <a:cxn ang="0">
                  <a:pos x="64" y="160"/>
                </a:cxn>
                <a:cxn ang="0">
                  <a:pos x="73" y="180"/>
                </a:cxn>
                <a:cxn ang="0">
                  <a:pos x="87" y="188"/>
                </a:cxn>
                <a:cxn ang="0">
                  <a:pos x="71" y="188"/>
                </a:cxn>
                <a:cxn ang="0">
                  <a:pos x="68" y="194"/>
                </a:cxn>
                <a:cxn ang="0">
                  <a:pos x="68" y="204"/>
                </a:cxn>
                <a:cxn ang="0">
                  <a:pos x="74" y="206"/>
                </a:cxn>
                <a:cxn ang="0">
                  <a:pos x="86" y="210"/>
                </a:cxn>
                <a:cxn ang="0">
                  <a:pos x="97" y="208"/>
                </a:cxn>
                <a:cxn ang="0">
                  <a:pos x="106" y="204"/>
                </a:cxn>
                <a:cxn ang="0">
                  <a:pos x="105" y="194"/>
                </a:cxn>
                <a:cxn ang="0">
                  <a:pos x="103" y="188"/>
                </a:cxn>
                <a:cxn ang="0">
                  <a:pos x="92" y="59"/>
                </a:cxn>
                <a:cxn ang="0">
                  <a:pos x="92" y="52"/>
                </a:cxn>
                <a:cxn ang="0">
                  <a:pos x="84" y="52"/>
                </a:cxn>
                <a:cxn ang="0">
                  <a:pos x="88" y="72"/>
                </a:cxn>
                <a:cxn ang="0">
                  <a:pos x="92" y="59"/>
                </a:cxn>
                <a:cxn ang="0">
                  <a:pos x="25" y="82"/>
                </a:cxn>
                <a:cxn ang="0">
                  <a:pos x="41" y="94"/>
                </a:cxn>
                <a:cxn ang="0">
                  <a:pos x="45" y="87"/>
                </a:cxn>
                <a:cxn ang="0">
                  <a:pos x="29" y="78"/>
                </a:cxn>
                <a:cxn ang="0">
                  <a:pos x="67" y="73"/>
                </a:cxn>
                <a:cxn ang="0">
                  <a:pos x="57" y="56"/>
                </a:cxn>
                <a:cxn ang="0">
                  <a:pos x="51" y="61"/>
                </a:cxn>
                <a:cxn ang="0">
                  <a:pos x="64" y="77"/>
                </a:cxn>
                <a:cxn ang="0">
                  <a:pos x="126" y="59"/>
                </a:cxn>
                <a:cxn ang="0">
                  <a:pos x="117" y="58"/>
                </a:cxn>
                <a:cxn ang="0">
                  <a:pos x="111" y="77"/>
                </a:cxn>
                <a:cxn ang="0">
                  <a:pos x="124" y="63"/>
                </a:cxn>
                <a:cxn ang="0">
                  <a:pos x="132" y="96"/>
                </a:cxn>
                <a:cxn ang="0">
                  <a:pos x="134" y="95"/>
                </a:cxn>
                <a:cxn ang="0">
                  <a:pos x="149" y="81"/>
                </a:cxn>
                <a:cxn ang="0">
                  <a:pos x="130" y="88"/>
                </a:cxn>
                <a:cxn ang="0">
                  <a:pos x="132" y="96"/>
                </a:cxn>
              </a:cxnLst>
              <a:rect l="0" t="0" r="r" b="b"/>
              <a:pathLst>
                <a:path w="175" h="257">
                  <a:moveTo>
                    <a:pt x="94" y="0"/>
                  </a:moveTo>
                  <a:cubicBezTo>
                    <a:pt x="94" y="3"/>
                    <a:pt x="94" y="7"/>
                    <a:pt x="94" y="10"/>
                  </a:cubicBezTo>
                  <a:cubicBezTo>
                    <a:pt x="94" y="15"/>
                    <a:pt x="95" y="17"/>
                    <a:pt x="100" y="17"/>
                  </a:cubicBezTo>
                  <a:cubicBezTo>
                    <a:pt x="116" y="17"/>
                    <a:pt x="131" y="22"/>
                    <a:pt x="144" y="32"/>
                  </a:cubicBezTo>
                  <a:cubicBezTo>
                    <a:pt x="160" y="44"/>
                    <a:pt x="171" y="59"/>
                    <a:pt x="174" y="79"/>
                  </a:cubicBezTo>
                  <a:cubicBezTo>
                    <a:pt x="174" y="82"/>
                    <a:pt x="175" y="84"/>
                    <a:pt x="175" y="87"/>
                  </a:cubicBezTo>
                  <a:cubicBezTo>
                    <a:pt x="175" y="109"/>
                    <a:pt x="175" y="131"/>
                    <a:pt x="175" y="153"/>
                  </a:cubicBezTo>
                  <a:cubicBezTo>
                    <a:pt x="175" y="155"/>
                    <a:pt x="174" y="156"/>
                    <a:pt x="173" y="157"/>
                  </a:cubicBezTo>
                  <a:cubicBezTo>
                    <a:pt x="168" y="162"/>
                    <a:pt x="163" y="166"/>
                    <a:pt x="158" y="170"/>
                  </a:cubicBezTo>
                  <a:cubicBezTo>
                    <a:pt x="157" y="171"/>
                    <a:pt x="156" y="172"/>
                    <a:pt x="156" y="174"/>
                  </a:cubicBezTo>
                  <a:cubicBezTo>
                    <a:pt x="156" y="191"/>
                    <a:pt x="153" y="207"/>
                    <a:pt x="144" y="222"/>
                  </a:cubicBezTo>
                  <a:cubicBezTo>
                    <a:pt x="131" y="245"/>
                    <a:pt x="111" y="257"/>
                    <a:pt x="84" y="255"/>
                  </a:cubicBezTo>
                  <a:cubicBezTo>
                    <a:pt x="57" y="254"/>
                    <a:pt x="38" y="238"/>
                    <a:pt x="27" y="213"/>
                  </a:cubicBezTo>
                  <a:cubicBezTo>
                    <a:pt x="22" y="201"/>
                    <a:pt x="19" y="188"/>
                    <a:pt x="20" y="175"/>
                  </a:cubicBezTo>
                  <a:cubicBezTo>
                    <a:pt x="21" y="173"/>
                    <a:pt x="20" y="171"/>
                    <a:pt x="18" y="169"/>
                  </a:cubicBezTo>
                  <a:cubicBezTo>
                    <a:pt x="12" y="165"/>
                    <a:pt x="7" y="161"/>
                    <a:pt x="2" y="156"/>
                  </a:cubicBezTo>
                  <a:cubicBezTo>
                    <a:pt x="1" y="155"/>
                    <a:pt x="1" y="154"/>
                    <a:pt x="1" y="153"/>
                  </a:cubicBezTo>
                  <a:cubicBezTo>
                    <a:pt x="1" y="129"/>
                    <a:pt x="0" y="105"/>
                    <a:pt x="1" y="81"/>
                  </a:cubicBezTo>
                  <a:cubicBezTo>
                    <a:pt x="2" y="48"/>
                    <a:pt x="18" y="24"/>
                    <a:pt x="49" y="9"/>
                  </a:cubicBezTo>
                  <a:cubicBezTo>
                    <a:pt x="63" y="3"/>
                    <a:pt x="78" y="1"/>
                    <a:pt x="93" y="0"/>
                  </a:cubicBezTo>
                  <a:cubicBezTo>
                    <a:pt x="93" y="0"/>
                    <a:pt x="93" y="0"/>
                    <a:pt x="94" y="0"/>
                  </a:cubicBezTo>
                  <a:close/>
                  <a:moveTo>
                    <a:pt x="88" y="180"/>
                  </a:moveTo>
                  <a:cubicBezTo>
                    <a:pt x="92" y="180"/>
                    <a:pt x="97" y="180"/>
                    <a:pt x="101" y="180"/>
                  </a:cubicBezTo>
                  <a:cubicBezTo>
                    <a:pt x="105" y="180"/>
                    <a:pt x="106" y="179"/>
                    <a:pt x="106" y="175"/>
                  </a:cubicBezTo>
                  <a:cubicBezTo>
                    <a:pt x="106" y="171"/>
                    <a:pt x="107" y="167"/>
                    <a:pt x="109" y="163"/>
                  </a:cubicBezTo>
                  <a:cubicBezTo>
                    <a:pt x="112" y="157"/>
                    <a:pt x="116" y="150"/>
                    <a:pt x="120" y="144"/>
                  </a:cubicBezTo>
                  <a:cubicBezTo>
                    <a:pt x="125" y="136"/>
                    <a:pt x="128" y="127"/>
                    <a:pt x="127" y="117"/>
                  </a:cubicBezTo>
                  <a:cubicBezTo>
                    <a:pt x="124" y="94"/>
                    <a:pt x="101" y="77"/>
                    <a:pt x="78" y="83"/>
                  </a:cubicBezTo>
                  <a:cubicBezTo>
                    <a:pt x="51" y="90"/>
                    <a:pt x="40" y="120"/>
                    <a:pt x="54" y="143"/>
                  </a:cubicBezTo>
                  <a:cubicBezTo>
                    <a:pt x="58" y="149"/>
                    <a:pt x="61" y="154"/>
                    <a:pt x="64" y="160"/>
                  </a:cubicBezTo>
                  <a:cubicBezTo>
                    <a:pt x="67" y="165"/>
                    <a:pt x="69" y="170"/>
                    <a:pt x="69" y="175"/>
                  </a:cubicBezTo>
                  <a:cubicBezTo>
                    <a:pt x="69" y="179"/>
                    <a:pt x="70" y="180"/>
                    <a:pt x="73" y="180"/>
                  </a:cubicBezTo>
                  <a:cubicBezTo>
                    <a:pt x="78" y="180"/>
                    <a:pt x="83" y="180"/>
                    <a:pt x="88" y="180"/>
                  </a:cubicBezTo>
                  <a:close/>
                  <a:moveTo>
                    <a:pt x="87" y="188"/>
                  </a:moveTo>
                  <a:cubicBezTo>
                    <a:pt x="82" y="188"/>
                    <a:pt x="76" y="188"/>
                    <a:pt x="71" y="188"/>
                  </a:cubicBezTo>
                  <a:cubicBezTo>
                    <a:pt x="71" y="188"/>
                    <a:pt x="71" y="188"/>
                    <a:pt x="71" y="188"/>
                  </a:cubicBezTo>
                  <a:cubicBezTo>
                    <a:pt x="70" y="189"/>
                    <a:pt x="68" y="189"/>
                    <a:pt x="68" y="190"/>
                  </a:cubicBezTo>
                  <a:cubicBezTo>
                    <a:pt x="67" y="191"/>
                    <a:pt x="68" y="193"/>
                    <a:pt x="68" y="194"/>
                  </a:cubicBezTo>
                  <a:cubicBezTo>
                    <a:pt x="70" y="196"/>
                    <a:pt x="70" y="198"/>
                    <a:pt x="68" y="200"/>
                  </a:cubicBezTo>
                  <a:cubicBezTo>
                    <a:pt x="68" y="201"/>
                    <a:pt x="67" y="203"/>
                    <a:pt x="68" y="204"/>
                  </a:cubicBezTo>
                  <a:cubicBezTo>
                    <a:pt x="68" y="205"/>
                    <a:pt x="69" y="205"/>
                    <a:pt x="70" y="206"/>
                  </a:cubicBezTo>
                  <a:cubicBezTo>
                    <a:pt x="72" y="206"/>
                    <a:pt x="73" y="206"/>
                    <a:pt x="74" y="206"/>
                  </a:cubicBezTo>
                  <a:cubicBezTo>
                    <a:pt x="75" y="206"/>
                    <a:pt x="76" y="206"/>
                    <a:pt x="77" y="207"/>
                  </a:cubicBezTo>
                  <a:cubicBezTo>
                    <a:pt x="79" y="210"/>
                    <a:pt x="82" y="211"/>
                    <a:pt x="86" y="210"/>
                  </a:cubicBezTo>
                  <a:cubicBezTo>
                    <a:pt x="89" y="210"/>
                    <a:pt x="93" y="211"/>
                    <a:pt x="96" y="209"/>
                  </a:cubicBezTo>
                  <a:cubicBezTo>
                    <a:pt x="96" y="209"/>
                    <a:pt x="97" y="209"/>
                    <a:pt x="97" y="208"/>
                  </a:cubicBezTo>
                  <a:cubicBezTo>
                    <a:pt x="98" y="206"/>
                    <a:pt x="101" y="206"/>
                    <a:pt x="103" y="206"/>
                  </a:cubicBezTo>
                  <a:cubicBezTo>
                    <a:pt x="104" y="206"/>
                    <a:pt x="106" y="205"/>
                    <a:pt x="106" y="204"/>
                  </a:cubicBezTo>
                  <a:cubicBezTo>
                    <a:pt x="107" y="203"/>
                    <a:pt x="106" y="201"/>
                    <a:pt x="105" y="200"/>
                  </a:cubicBezTo>
                  <a:cubicBezTo>
                    <a:pt x="104" y="198"/>
                    <a:pt x="104" y="196"/>
                    <a:pt x="105" y="194"/>
                  </a:cubicBezTo>
                  <a:cubicBezTo>
                    <a:pt x="106" y="193"/>
                    <a:pt x="107" y="191"/>
                    <a:pt x="106" y="190"/>
                  </a:cubicBezTo>
                  <a:cubicBezTo>
                    <a:pt x="106" y="189"/>
                    <a:pt x="105" y="188"/>
                    <a:pt x="103" y="188"/>
                  </a:cubicBezTo>
                  <a:cubicBezTo>
                    <a:pt x="98" y="188"/>
                    <a:pt x="92" y="188"/>
                    <a:pt x="87" y="188"/>
                  </a:cubicBezTo>
                  <a:close/>
                  <a:moveTo>
                    <a:pt x="92" y="59"/>
                  </a:moveTo>
                  <a:cubicBezTo>
                    <a:pt x="92" y="57"/>
                    <a:pt x="92" y="55"/>
                    <a:pt x="92" y="52"/>
                  </a:cubicBezTo>
                  <a:cubicBezTo>
                    <a:pt x="92" y="52"/>
                    <a:pt x="92" y="52"/>
                    <a:pt x="92" y="52"/>
                  </a:cubicBezTo>
                  <a:cubicBezTo>
                    <a:pt x="92" y="49"/>
                    <a:pt x="90" y="47"/>
                    <a:pt x="88" y="47"/>
                  </a:cubicBezTo>
                  <a:cubicBezTo>
                    <a:pt x="86" y="47"/>
                    <a:pt x="84" y="49"/>
                    <a:pt x="84" y="52"/>
                  </a:cubicBezTo>
                  <a:cubicBezTo>
                    <a:pt x="84" y="57"/>
                    <a:pt x="84" y="62"/>
                    <a:pt x="84" y="67"/>
                  </a:cubicBezTo>
                  <a:cubicBezTo>
                    <a:pt x="84" y="70"/>
                    <a:pt x="86" y="72"/>
                    <a:pt x="88" y="72"/>
                  </a:cubicBezTo>
                  <a:cubicBezTo>
                    <a:pt x="90" y="72"/>
                    <a:pt x="92" y="70"/>
                    <a:pt x="92" y="67"/>
                  </a:cubicBezTo>
                  <a:cubicBezTo>
                    <a:pt x="92" y="64"/>
                    <a:pt x="92" y="62"/>
                    <a:pt x="92" y="59"/>
                  </a:cubicBezTo>
                  <a:close/>
                  <a:moveTo>
                    <a:pt x="29" y="78"/>
                  </a:moveTo>
                  <a:cubicBezTo>
                    <a:pt x="28" y="80"/>
                    <a:pt x="26" y="80"/>
                    <a:pt x="25" y="82"/>
                  </a:cubicBezTo>
                  <a:cubicBezTo>
                    <a:pt x="24" y="84"/>
                    <a:pt x="26" y="86"/>
                    <a:pt x="27" y="87"/>
                  </a:cubicBezTo>
                  <a:cubicBezTo>
                    <a:pt x="32" y="89"/>
                    <a:pt x="36" y="92"/>
                    <a:pt x="41" y="94"/>
                  </a:cubicBezTo>
                  <a:cubicBezTo>
                    <a:pt x="43" y="96"/>
                    <a:pt x="46" y="95"/>
                    <a:pt x="47" y="93"/>
                  </a:cubicBezTo>
                  <a:cubicBezTo>
                    <a:pt x="48" y="91"/>
                    <a:pt x="47" y="89"/>
                    <a:pt x="45" y="87"/>
                  </a:cubicBezTo>
                  <a:cubicBezTo>
                    <a:pt x="41" y="85"/>
                    <a:pt x="36" y="82"/>
                    <a:pt x="32" y="80"/>
                  </a:cubicBezTo>
                  <a:cubicBezTo>
                    <a:pt x="31" y="79"/>
                    <a:pt x="30" y="79"/>
                    <a:pt x="29" y="78"/>
                  </a:cubicBezTo>
                  <a:close/>
                  <a:moveTo>
                    <a:pt x="67" y="74"/>
                  </a:moveTo>
                  <a:cubicBezTo>
                    <a:pt x="67" y="73"/>
                    <a:pt x="67" y="73"/>
                    <a:pt x="67" y="73"/>
                  </a:cubicBezTo>
                  <a:cubicBezTo>
                    <a:pt x="67" y="73"/>
                    <a:pt x="67" y="73"/>
                    <a:pt x="67" y="72"/>
                  </a:cubicBezTo>
                  <a:cubicBezTo>
                    <a:pt x="63" y="67"/>
                    <a:pt x="60" y="62"/>
                    <a:pt x="57" y="56"/>
                  </a:cubicBezTo>
                  <a:cubicBezTo>
                    <a:pt x="56" y="55"/>
                    <a:pt x="54" y="55"/>
                    <a:pt x="52" y="56"/>
                  </a:cubicBezTo>
                  <a:cubicBezTo>
                    <a:pt x="50" y="57"/>
                    <a:pt x="50" y="59"/>
                    <a:pt x="51" y="61"/>
                  </a:cubicBezTo>
                  <a:cubicBezTo>
                    <a:pt x="53" y="66"/>
                    <a:pt x="56" y="71"/>
                    <a:pt x="59" y="76"/>
                  </a:cubicBezTo>
                  <a:cubicBezTo>
                    <a:pt x="60" y="78"/>
                    <a:pt x="62" y="78"/>
                    <a:pt x="64" y="77"/>
                  </a:cubicBezTo>
                  <a:cubicBezTo>
                    <a:pt x="65" y="76"/>
                    <a:pt x="66" y="75"/>
                    <a:pt x="67" y="74"/>
                  </a:cubicBezTo>
                  <a:close/>
                  <a:moveTo>
                    <a:pt x="126" y="59"/>
                  </a:moveTo>
                  <a:cubicBezTo>
                    <a:pt x="125" y="58"/>
                    <a:pt x="124" y="57"/>
                    <a:pt x="122" y="56"/>
                  </a:cubicBezTo>
                  <a:cubicBezTo>
                    <a:pt x="120" y="55"/>
                    <a:pt x="118" y="56"/>
                    <a:pt x="117" y="58"/>
                  </a:cubicBezTo>
                  <a:cubicBezTo>
                    <a:pt x="115" y="62"/>
                    <a:pt x="113" y="66"/>
                    <a:pt x="110" y="70"/>
                  </a:cubicBezTo>
                  <a:cubicBezTo>
                    <a:pt x="109" y="73"/>
                    <a:pt x="109" y="76"/>
                    <a:pt x="111" y="77"/>
                  </a:cubicBezTo>
                  <a:cubicBezTo>
                    <a:pt x="114" y="78"/>
                    <a:pt x="116" y="77"/>
                    <a:pt x="117" y="75"/>
                  </a:cubicBezTo>
                  <a:cubicBezTo>
                    <a:pt x="120" y="71"/>
                    <a:pt x="122" y="67"/>
                    <a:pt x="124" y="63"/>
                  </a:cubicBezTo>
                  <a:cubicBezTo>
                    <a:pt x="125" y="62"/>
                    <a:pt x="125" y="61"/>
                    <a:pt x="126" y="59"/>
                  </a:cubicBezTo>
                  <a:close/>
                  <a:moveTo>
                    <a:pt x="132" y="96"/>
                  </a:moveTo>
                  <a:cubicBezTo>
                    <a:pt x="132" y="96"/>
                    <a:pt x="132" y="96"/>
                    <a:pt x="133" y="95"/>
                  </a:cubicBezTo>
                  <a:cubicBezTo>
                    <a:pt x="133" y="95"/>
                    <a:pt x="133" y="95"/>
                    <a:pt x="134" y="95"/>
                  </a:cubicBezTo>
                  <a:cubicBezTo>
                    <a:pt x="139" y="92"/>
                    <a:pt x="144" y="90"/>
                    <a:pt x="148" y="87"/>
                  </a:cubicBezTo>
                  <a:cubicBezTo>
                    <a:pt x="150" y="85"/>
                    <a:pt x="150" y="83"/>
                    <a:pt x="149" y="81"/>
                  </a:cubicBezTo>
                  <a:cubicBezTo>
                    <a:pt x="148" y="80"/>
                    <a:pt x="146" y="79"/>
                    <a:pt x="144" y="80"/>
                  </a:cubicBezTo>
                  <a:cubicBezTo>
                    <a:pt x="139" y="82"/>
                    <a:pt x="135" y="85"/>
                    <a:pt x="130" y="88"/>
                  </a:cubicBezTo>
                  <a:cubicBezTo>
                    <a:pt x="128" y="89"/>
                    <a:pt x="128" y="91"/>
                    <a:pt x="129" y="93"/>
                  </a:cubicBezTo>
                  <a:cubicBezTo>
                    <a:pt x="129" y="94"/>
                    <a:pt x="131" y="95"/>
                    <a:pt x="132" y="96"/>
                  </a:cubicBezTo>
                  <a:close/>
                </a:path>
              </a:pathLst>
            </a:custGeom>
            <a:grp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Calibri"/>
                <a:ea typeface="ＭＳ Ｐゴシック" charset="-128"/>
                <a:cs typeface="+mn-cs"/>
              </a:endParaRPr>
            </a:p>
          </p:txBody>
        </p:sp>
      </p:grpSp>
      <p:grpSp>
        <p:nvGrpSpPr>
          <p:cNvPr id="217" name="Group 22527">
            <a:extLst>
              <a:ext uri="{FF2B5EF4-FFF2-40B4-BE49-F238E27FC236}">
                <a16:creationId xmlns:a16="http://schemas.microsoft.com/office/drawing/2014/main" id="{3C7DF7B1-4615-2AE3-8CFD-C7E3868E1DCE}"/>
              </a:ext>
            </a:extLst>
          </p:cNvPr>
          <p:cNvGrpSpPr/>
          <p:nvPr/>
        </p:nvGrpSpPr>
        <p:grpSpPr bwMode="gray">
          <a:xfrm>
            <a:off x="9889736" y="6263017"/>
            <a:ext cx="237975" cy="336680"/>
            <a:chOff x="2579790" y="4876800"/>
            <a:chExt cx="351971" cy="425683"/>
          </a:xfrm>
          <a:solidFill>
            <a:srgbClr val="FFC000"/>
          </a:solidFill>
        </p:grpSpPr>
        <p:sp>
          <p:nvSpPr>
            <p:cNvPr id="218" name="Freeform 56">
              <a:extLst>
                <a:ext uri="{FF2B5EF4-FFF2-40B4-BE49-F238E27FC236}">
                  <a16:creationId xmlns:a16="http://schemas.microsoft.com/office/drawing/2014/main" id="{983C3397-D099-B27A-A800-D9A3E7A22EF1}"/>
                </a:ext>
              </a:extLst>
            </p:cNvPr>
            <p:cNvSpPr>
              <a:spLocks noChangeArrowheads="1"/>
            </p:cNvSpPr>
            <p:nvPr/>
          </p:nvSpPr>
          <p:spPr bwMode="gray">
            <a:xfrm>
              <a:off x="2579790" y="5132026"/>
              <a:ext cx="351971" cy="170457"/>
            </a:xfrm>
            <a:custGeom>
              <a:avLst/>
              <a:gdLst>
                <a:gd name="T0" fmla="*/ 0 w 1686"/>
                <a:gd name="T1" fmla="*/ 610 h 814"/>
                <a:gd name="T2" fmla="*/ 0 w 1686"/>
                <a:gd name="T3" fmla="*/ 610 h 814"/>
                <a:gd name="T4" fmla="*/ 726 w 1686"/>
                <a:gd name="T5" fmla="*/ 785 h 814"/>
                <a:gd name="T6" fmla="*/ 900 w 1686"/>
                <a:gd name="T7" fmla="*/ 813 h 814"/>
                <a:gd name="T8" fmla="*/ 1655 w 1686"/>
                <a:gd name="T9" fmla="*/ 610 h 814"/>
                <a:gd name="T10" fmla="*/ 1510 w 1686"/>
                <a:gd name="T11" fmla="*/ 116 h 814"/>
                <a:gd name="T12" fmla="*/ 1394 w 1686"/>
                <a:gd name="T13" fmla="*/ 59 h 814"/>
                <a:gd name="T14" fmla="*/ 1394 w 1686"/>
                <a:gd name="T15" fmla="*/ 88 h 814"/>
                <a:gd name="T16" fmla="*/ 1481 w 1686"/>
                <a:gd name="T17" fmla="*/ 204 h 814"/>
                <a:gd name="T18" fmla="*/ 1365 w 1686"/>
                <a:gd name="T19" fmla="*/ 175 h 814"/>
                <a:gd name="T20" fmla="*/ 1104 w 1686"/>
                <a:gd name="T21" fmla="*/ 0 h 814"/>
                <a:gd name="T22" fmla="*/ 958 w 1686"/>
                <a:gd name="T23" fmla="*/ 146 h 814"/>
                <a:gd name="T24" fmla="*/ 697 w 1686"/>
                <a:gd name="T25" fmla="*/ 146 h 814"/>
                <a:gd name="T26" fmla="*/ 581 w 1686"/>
                <a:gd name="T27" fmla="*/ 0 h 814"/>
                <a:gd name="T28" fmla="*/ 320 w 1686"/>
                <a:gd name="T29" fmla="*/ 146 h 814"/>
                <a:gd name="T30" fmla="*/ 145 w 1686"/>
                <a:gd name="T31" fmla="*/ 146 h 814"/>
                <a:gd name="T32" fmla="*/ 261 w 1686"/>
                <a:gd name="T33" fmla="*/ 59 h 814"/>
                <a:gd name="T34" fmla="*/ 145 w 1686"/>
                <a:gd name="T35" fmla="*/ 116 h 814"/>
                <a:gd name="T36" fmla="*/ 116 w 1686"/>
                <a:gd name="T37" fmla="*/ 116 h 814"/>
                <a:gd name="T38" fmla="*/ 58 w 1686"/>
                <a:gd name="T39" fmla="*/ 204 h 814"/>
                <a:gd name="T40" fmla="*/ 0 w 1686"/>
                <a:gd name="T41" fmla="*/ 610 h 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86" h="814">
                  <a:moveTo>
                    <a:pt x="0" y="610"/>
                  </a:moveTo>
                  <a:lnTo>
                    <a:pt x="0" y="610"/>
                  </a:lnTo>
                  <a:cubicBezTo>
                    <a:pt x="87" y="727"/>
                    <a:pt x="407" y="785"/>
                    <a:pt x="726" y="785"/>
                  </a:cubicBezTo>
                  <a:cubicBezTo>
                    <a:pt x="755" y="813"/>
                    <a:pt x="872" y="813"/>
                    <a:pt x="900" y="813"/>
                  </a:cubicBezTo>
                  <a:cubicBezTo>
                    <a:pt x="1249" y="785"/>
                    <a:pt x="1539" y="727"/>
                    <a:pt x="1655" y="610"/>
                  </a:cubicBezTo>
                  <a:cubicBezTo>
                    <a:pt x="1655" y="610"/>
                    <a:pt x="1685" y="204"/>
                    <a:pt x="1510" y="116"/>
                  </a:cubicBezTo>
                  <a:cubicBezTo>
                    <a:pt x="1481" y="88"/>
                    <a:pt x="1423" y="59"/>
                    <a:pt x="1394" y="59"/>
                  </a:cubicBezTo>
                  <a:cubicBezTo>
                    <a:pt x="1394" y="59"/>
                    <a:pt x="1394" y="59"/>
                    <a:pt x="1394" y="88"/>
                  </a:cubicBezTo>
                  <a:cubicBezTo>
                    <a:pt x="1423" y="88"/>
                    <a:pt x="1452" y="204"/>
                    <a:pt x="1481" y="204"/>
                  </a:cubicBezTo>
                  <a:cubicBezTo>
                    <a:pt x="1452" y="204"/>
                    <a:pt x="1394" y="175"/>
                    <a:pt x="1365" y="175"/>
                  </a:cubicBezTo>
                  <a:cubicBezTo>
                    <a:pt x="1249" y="146"/>
                    <a:pt x="1162" y="88"/>
                    <a:pt x="1104" y="0"/>
                  </a:cubicBezTo>
                  <a:cubicBezTo>
                    <a:pt x="958" y="146"/>
                    <a:pt x="958" y="146"/>
                    <a:pt x="958" y="146"/>
                  </a:cubicBezTo>
                  <a:cubicBezTo>
                    <a:pt x="697" y="146"/>
                    <a:pt x="697" y="146"/>
                    <a:pt x="697" y="146"/>
                  </a:cubicBezTo>
                  <a:cubicBezTo>
                    <a:pt x="581" y="0"/>
                    <a:pt x="581" y="0"/>
                    <a:pt x="581" y="0"/>
                  </a:cubicBezTo>
                  <a:cubicBezTo>
                    <a:pt x="523" y="88"/>
                    <a:pt x="407" y="116"/>
                    <a:pt x="320" y="146"/>
                  </a:cubicBezTo>
                  <a:cubicBezTo>
                    <a:pt x="261" y="146"/>
                    <a:pt x="203" y="146"/>
                    <a:pt x="145" y="146"/>
                  </a:cubicBezTo>
                  <a:cubicBezTo>
                    <a:pt x="203" y="146"/>
                    <a:pt x="232" y="88"/>
                    <a:pt x="261" y="59"/>
                  </a:cubicBezTo>
                  <a:cubicBezTo>
                    <a:pt x="232" y="59"/>
                    <a:pt x="175" y="88"/>
                    <a:pt x="145" y="116"/>
                  </a:cubicBezTo>
                  <a:cubicBezTo>
                    <a:pt x="116" y="116"/>
                    <a:pt x="116" y="116"/>
                    <a:pt x="116" y="116"/>
                  </a:cubicBezTo>
                  <a:cubicBezTo>
                    <a:pt x="87" y="146"/>
                    <a:pt x="58" y="175"/>
                    <a:pt x="58" y="204"/>
                  </a:cubicBezTo>
                  <a:cubicBezTo>
                    <a:pt x="0" y="378"/>
                    <a:pt x="0" y="610"/>
                    <a:pt x="0" y="61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mn-lt"/>
                <a:ea typeface="+mn-ea"/>
                <a:cs typeface="+mn-cs"/>
              </a:endParaRPr>
            </a:p>
          </p:txBody>
        </p:sp>
        <p:sp>
          <p:nvSpPr>
            <p:cNvPr id="219" name="Freeform 57">
              <a:extLst>
                <a:ext uri="{FF2B5EF4-FFF2-40B4-BE49-F238E27FC236}">
                  <a16:creationId xmlns:a16="http://schemas.microsoft.com/office/drawing/2014/main" id="{CBCBFD5B-F8C7-28AB-F675-54EB11184A58}"/>
                </a:ext>
              </a:extLst>
            </p:cNvPr>
            <p:cNvSpPr>
              <a:spLocks noChangeArrowheads="1"/>
            </p:cNvSpPr>
            <p:nvPr/>
          </p:nvSpPr>
          <p:spPr bwMode="gray">
            <a:xfrm>
              <a:off x="2610196" y="4876800"/>
              <a:ext cx="279181" cy="297609"/>
            </a:xfrm>
            <a:custGeom>
              <a:avLst/>
              <a:gdLst>
                <a:gd name="T0" fmla="*/ 0 w 1337"/>
                <a:gd name="T1" fmla="*/ 1365 h 1424"/>
                <a:gd name="T2" fmla="*/ 0 w 1337"/>
                <a:gd name="T3" fmla="*/ 1365 h 1424"/>
                <a:gd name="T4" fmla="*/ 175 w 1337"/>
                <a:gd name="T5" fmla="*/ 1365 h 1424"/>
                <a:gd name="T6" fmla="*/ 436 w 1337"/>
                <a:gd name="T7" fmla="*/ 1219 h 1424"/>
                <a:gd name="T8" fmla="*/ 464 w 1337"/>
                <a:gd name="T9" fmla="*/ 1190 h 1424"/>
                <a:gd name="T10" fmla="*/ 494 w 1337"/>
                <a:gd name="T11" fmla="*/ 1132 h 1424"/>
                <a:gd name="T12" fmla="*/ 494 w 1337"/>
                <a:gd name="T13" fmla="*/ 1132 h 1424"/>
                <a:gd name="T14" fmla="*/ 436 w 1337"/>
                <a:gd name="T15" fmla="*/ 842 h 1424"/>
                <a:gd name="T16" fmla="*/ 407 w 1337"/>
                <a:gd name="T17" fmla="*/ 522 h 1424"/>
                <a:gd name="T18" fmla="*/ 407 w 1337"/>
                <a:gd name="T19" fmla="*/ 493 h 1424"/>
                <a:gd name="T20" fmla="*/ 464 w 1337"/>
                <a:gd name="T21" fmla="*/ 493 h 1424"/>
                <a:gd name="T22" fmla="*/ 523 w 1337"/>
                <a:gd name="T23" fmla="*/ 406 h 1424"/>
                <a:gd name="T24" fmla="*/ 523 w 1337"/>
                <a:gd name="T25" fmla="*/ 493 h 1424"/>
                <a:gd name="T26" fmla="*/ 727 w 1337"/>
                <a:gd name="T27" fmla="*/ 465 h 1424"/>
                <a:gd name="T28" fmla="*/ 784 w 1337"/>
                <a:gd name="T29" fmla="*/ 320 h 1424"/>
                <a:gd name="T30" fmla="*/ 843 w 1337"/>
                <a:gd name="T31" fmla="*/ 493 h 1424"/>
                <a:gd name="T32" fmla="*/ 988 w 1337"/>
                <a:gd name="T33" fmla="*/ 522 h 1424"/>
                <a:gd name="T34" fmla="*/ 1017 w 1337"/>
                <a:gd name="T35" fmla="*/ 610 h 1424"/>
                <a:gd name="T36" fmla="*/ 988 w 1337"/>
                <a:gd name="T37" fmla="*/ 813 h 1424"/>
                <a:gd name="T38" fmla="*/ 900 w 1337"/>
                <a:gd name="T39" fmla="*/ 1017 h 1424"/>
                <a:gd name="T40" fmla="*/ 959 w 1337"/>
                <a:gd name="T41" fmla="*/ 1219 h 1424"/>
                <a:gd name="T42" fmla="*/ 959 w 1337"/>
                <a:gd name="T43" fmla="*/ 1219 h 1424"/>
                <a:gd name="T44" fmla="*/ 1220 w 1337"/>
                <a:gd name="T45" fmla="*/ 1394 h 1424"/>
                <a:gd name="T46" fmla="*/ 1336 w 1337"/>
                <a:gd name="T47" fmla="*/ 1423 h 1424"/>
                <a:gd name="T48" fmla="*/ 1249 w 1337"/>
                <a:gd name="T49" fmla="*/ 1307 h 1424"/>
                <a:gd name="T50" fmla="*/ 1249 w 1337"/>
                <a:gd name="T51" fmla="*/ 1278 h 1424"/>
                <a:gd name="T52" fmla="*/ 1191 w 1337"/>
                <a:gd name="T53" fmla="*/ 1162 h 1424"/>
                <a:gd name="T54" fmla="*/ 1191 w 1337"/>
                <a:gd name="T55" fmla="*/ 754 h 1424"/>
                <a:gd name="T56" fmla="*/ 1191 w 1337"/>
                <a:gd name="T57" fmla="*/ 697 h 1424"/>
                <a:gd name="T58" fmla="*/ 1162 w 1337"/>
                <a:gd name="T59" fmla="*/ 406 h 1424"/>
                <a:gd name="T60" fmla="*/ 1074 w 1337"/>
                <a:gd name="T61" fmla="*/ 203 h 1424"/>
                <a:gd name="T62" fmla="*/ 727 w 1337"/>
                <a:gd name="T63" fmla="*/ 29 h 1424"/>
                <a:gd name="T64" fmla="*/ 291 w 1337"/>
                <a:gd name="T65" fmla="*/ 348 h 1424"/>
                <a:gd name="T66" fmla="*/ 262 w 1337"/>
                <a:gd name="T67" fmla="*/ 610 h 1424"/>
                <a:gd name="T68" fmla="*/ 203 w 1337"/>
                <a:gd name="T69" fmla="*/ 1103 h 1424"/>
                <a:gd name="T70" fmla="*/ 116 w 1337"/>
                <a:gd name="T71" fmla="*/ 1249 h 1424"/>
                <a:gd name="T72" fmla="*/ 116 w 1337"/>
                <a:gd name="T73" fmla="*/ 1278 h 1424"/>
                <a:gd name="T74" fmla="*/ 0 w 1337"/>
                <a:gd name="T75" fmla="*/ 1365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37" h="1424">
                  <a:moveTo>
                    <a:pt x="0" y="1365"/>
                  </a:moveTo>
                  <a:lnTo>
                    <a:pt x="0" y="1365"/>
                  </a:lnTo>
                  <a:cubicBezTo>
                    <a:pt x="58" y="1365"/>
                    <a:pt x="116" y="1365"/>
                    <a:pt x="175" y="1365"/>
                  </a:cubicBezTo>
                  <a:cubicBezTo>
                    <a:pt x="262" y="1335"/>
                    <a:pt x="378" y="1307"/>
                    <a:pt x="436" y="1219"/>
                  </a:cubicBezTo>
                  <a:cubicBezTo>
                    <a:pt x="436" y="1219"/>
                    <a:pt x="436" y="1190"/>
                    <a:pt x="464" y="1190"/>
                  </a:cubicBezTo>
                  <a:cubicBezTo>
                    <a:pt x="464" y="1190"/>
                    <a:pt x="464" y="1162"/>
                    <a:pt x="494" y="1132"/>
                  </a:cubicBezTo>
                  <a:lnTo>
                    <a:pt x="494" y="1132"/>
                  </a:lnTo>
                  <a:cubicBezTo>
                    <a:pt x="523" y="1045"/>
                    <a:pt x="494" y="958"/>
                    <a:pt x="436" y="842"/>
                  </a:cubicBezTo>
                  <a:cubicBezTo>
                    <a:pt x="407" y="754"/>
                    <a:pt x="378" y="638"/>
                    <a:pt x="407" y="522"/>
                  </a:cubicBezTo>
                  <a:lnTo>
                    <a:pt x="407" y="493"/>
                  </a:lnTo>
                  <a:cubicBezTo>
                    <a:pt x="464" y="493"/>
                    <a:pt x="464" y="493"/>
                    <a:pt x="464" y="493"/>
                  </a:cubicBezTo>
                  <a:cubicBezTo>
                    <a:pt x="523" y="406"/>
                    <a:pt x="523" y="406"/>
                    <a:pt x="523" y="406"/>
                  </a:cubicBezTo>
                  <a:cubicBezTo>
                    <a:pt x="523" y="493"/>
                    <a:pt x="523" y="493"/>
                    <a:pt x="523" y="493"/>
                  </a:cubicBezTo>
                  <a:cubicBezTo>
                    <a:pt x="727" y="465"/>
                    <a:pt x="727" y="465"/>
                    <a:pt x="727" y="465"/>
                  </a:cubicBezTo>
                  <a:cubicBezTo>
                    <a:pt x="784" y="320"/>
                    <a:pt x="784" y="320"/>
                    <a:pt x="784" y="320"/>
                  </a:cubicBezTo>
                  <a:cubicBezTo>
                    <a:pt x="843" y="493"/>
                    <a:pt x="843" y="493"/>
                    <a:pt x="843" y="493"/>
                  </a:cubicBezTo>
                  <a:cubicBezTo>
                    <a:pt x="988" y="522"/>
                    <a:pt x="988" y="522"/>
                    <a:pt x="988" y="522"/>
                  </a:cubicBezTo>
                  <a:cubicBezTo>
                    <a:pt x="1017" y="552"/>
                    <a:pt x="1017" y="581"/>
                    <a:pt x="1017" y="610"/>
                  </a:cubicBezTo>
                  <a:cubicBezTo>
                    <a:pt x="1017" y="668"/>
                    <a:pt x="1017" y="754"/>
                    <a:pt x="988" y="813"/>
                  </a:cubicBezTo>
                  <a:cubicBezTo>
                    <a:pt x="959" y="900"/>
                    <a:pt x="900" y="958"/>
                    <a:pt x="900" y="1017"/>
                  </a:cubicBezTo>
                  <a:cubicBezTo>
                    <a:pt x="872" y="1103"/>
                    <a:pt x="900" y="1162"/>
                    <a:pt x="959" y="1219"/>
                  </a:cubicBezTo>
                  <a:lnTo>
                    <a:pt x="959" y="1219"/>
                  </a:lnTo>
                  <a:cubicBezTo>
                    <a:pt x="1017" y="1307"/>
                    <a:pt x="1104" y="1365"/>
                    <a:pt x="1220" y="1394"/>
                  </a:cubicBezTo>
                  <a:cubicBezTo>
                    <a:pt x="1249" y="1394"/>
                    <a:pt x="1307" y="1423"/>
                    <a:pt x="1336" y="1423"/>
                  </a:cubicBezTo>
                  <a:cubicBezTo>
                    <a:pt x="1307" y="1423"/>
                    <a:pt x="1278" y="1307"/>
                    <a:pt x="1249" y="1307"/>
                  </a:cubicBezTo>
                  <a:cubicBezTo>
                    <a:pt x="1249" y="1278"/>
                    <a:pt x="1249" y="1278"/>
                    <a:pt x="1249" y="1278"/>
                  </a:cubicBezTo>
                  <a:cubicBezTo>
                    <a:pt x="1220" y="1249"/>
                    <a:pt x="1220" y="1219"/>
                    <a:pt x="1191" y="1162"/>
                  </a:cubicBezTo>
                  <a:cubicBezTo>
                    <a:pt x="1162" y="1045"/>
                    <a:pt x="1191" y="900"/>
                    <a:pt x="1191" y="754"/>
                  </a:cubicBezTo>
                  <a:cubicBezTo>
                    <a:pt x="1191" y="726"/>
                    <a:pt x="1191" y="726"/>
                    <a:pt x="1191" y="697"/>
                  </a:cubicBezTo>
                  <a:cubicBezTo>
                    <a:pt x="1191" y="610"/>
                    <a:pt x="1191" y="522"/>
                    <a:pt x="1162" y="406"/>
                  </a:cubicBezTo>
                  <a:cubicBezTo>
                    <a:pt x="1133" y="348"/>
                    <a:pt x="1104" y="261"/>
                    <a:pt x="1074" y="203"/>
                  </a:cubicBezTo>
                  <a:cubicBezTo>
                    <a:pt x="988" y="87"/>
                    <a:pt x="872" y="0"/>
                    <a:pt x="727" y="29"/>
                  </a:cubicBezTo>
                  <a:cubicBezTo>
                    <a:pt x="523" y="0"/>
                    <a:pt x="378" y="174"/>
                    <a:pt x="291" y="348"/>
                  </a:cubicBezTo>
                  <a:cubicBezTo>
                    <a:pt x="262" y="436"/>
                    <a:pt x="262" y="522"/>
                    <a:pt x="262" y="610"/>
                  </a:cubicBezTo>
                  <a:cubicBezTo>
                    <a:pt x="232" y="784"/>
                    <a:pt x="262" y="958"/>
                    <a:pt x="203" y="1103"/>
                  </a:cubicBezTo>
                  <a:cubicBezTo>
                    <a:pt x="175" y="1162"/>
                    <a:pt x="146" y="1219"/>
                    <a:pt x="116" y="1249"/>
                  </a:cubicBezTo>
                  <a:cubicBezTo>
                    <a:pt x="116" y="1278"/>
                    <a:pt x="116" y="1278"/>
                    <a:pt x="116" y="1278"/>
                  </a:cubicBezTo>
                  <a:cubicBezTo>
                    <a:pt x="87" y="1307"/>
                    <a:pt x="58" y="1365"/>
                    <a:pt x="0" y="1365"/>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mn-lt"/>
                <a:ea typeface="+mn-ea"/>
                <a:cs typeface="+mn-cs"/>
              </a:endParaRPr>
            </a:p>
          </p:txBody>
        </p:sp>
      </p:grpSp>
      <p:sp>
        <p:nvSpPr>
          <p:cNvPr id="220" name="文本框 219">
            <a:extLst>
              <a:ext uri="{FF2B5EF4-FFF2-40B4-BE49-F238E27FC236}">
                <a16:creationId xmlns:a16="http://schemas.microsoft.com/office/drawing/2014/main" id="{5F35724C-7D20-63F3-8E60-A827F9F80E8F}"/>
              </a:ext>
            </a:extLst>
          </p:cNvPr>
          <p:cNvSpPr txBox="1"/>
          <p:nvPr/>
        </p:nvSpPr>
        <p:spPr>
          <a:xfrm>
            <a:off x="3265409" y="6331823"/>
            <a:ext cx="441146"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1"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采购</a:t>
            </a:r>
          </a:p>
        </p:txBody>
      </p:sp>
      <p:sp>
        <p:nvSpPr>
          <p:cNvPr id="221" name="文本框 220">
            <a:extLst>
              <a:ext uri="{FF2B5EF4-FFF2-40B4-BE49-F238E27FC236}">
                <a16:creationId xmlns:a16="http://schemas.microsoft.com/office/drawing/2014/main" id="{440D970F-E4FD-502B-B8D2-80275BC1CD4C}"/>
              </a:ext>
            </a:extLst>
          </p:cNvPr>
          <p:cNvSpPr txBox="1"/>
          <p:nvPr/>
        </p:nvSpPr>
        <p:spPr>
          <a:xfrm>
            <a:off x="4402626" y="6331823"/>
            <a:ext cx="481222"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0" b="1"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TPM</a:t>
            </a:r>
            <a:endParaRPr kumimoji="0" lang="zh-CN" altLang="en-US" sz="1000" b="1"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222" name="文本框 221">
            <a:extLst>
              <a:ext uri="{FF2B5EF4-FFF2-40B4-BE49-F238E27FC236}">
                <a16:creationId xmlns:a16="http://schemas.microsoft.com/office/drawing/2014/main" id="{7A2D587D-2D29-8F9B-5AD1-1A17F6BDD610}"/>
              </a:ext>
            </a:extLst>
          </p:cNvPr>
          <p:cNvSpPr txBox="1"/>
          <p:nvPr/>
        </p:nvSpPr>
        <p:spPr>
          <a:xfrm>
            <a:off x="5579919" y="6331823"/>
            <a:ext cx="441146"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1"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物流</a:t>
            </a:r>
          </a:p>
        </p:txBody>
      </p:sp>
      <p:sp>
        <p:nvSpPr>
          <p:cNvPr id="223" name="文本框 222">
            <a:extLst>
              <a:ext uri="{FF2B5EF4-FFF2-40B4-BE49-F238E27FC236}">
                <a16:creationId xmlns:a16="http://schemas.microsoft.com/office/drawing/2014/main" id="{E3788554-1A6B-6908-4199-C786F10AEE52}"/>
              </a:ext>
            </a:extLst>
          </p:cNvPr>
          <p:cNvSpPr txBox="1"/>
          <p:nvPr/>
        </p:nvSpPr>
        <p:spPr>
          <a:xfrm>
            <a:off x="6717136" y="6331823"/>
            <a:ext cx="441146"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1"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混塔</a:t>
            </a:r>
          </a:p>
        </p:txBody>
      </p:sp>
      <p:sp>
        <p:nvSpPr>
          <p:cNvPr id="224" name="文本框 223">
            <a:extLst>
              <a:ext uri="{FF2B5EF4-FFF2-40B4-BE49-F238E27FC236}">
                <a16:creationId xmlns:a16="http://schemas.microsoft.com/office/drawing/2014/main" id="{CC23EEB3-6D77-B8B2-FCF4-C934E6A1C964}"/>
              </a:ext>
            </a:extLst>
          </p:cNvPr>
          <p:cNvSpPr txBox="1"/>
          <p:nvPr/>
        </p:nvSpPr>
        <p:spPr>
          <a:xfrm>
            <a:off x="7854353" y="6331823"/>
            <a:ext cx="441146"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1"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工服</a:t>
            </a:r>
          </a:p>
        </p:txBody>
      </p:sp>
      <p:sp>
        <p:nvSpPr>
          <p:cNvPr id="225" name="文本框 224">
            <a:extLst>
              <a:ext uri="{FF2B5EF4-FFF2-40B4-BE49-F238E27FC236}">
                <a16:creationId xmlns:a16="http://schemas.microsoft.com/office/drawing/2014/main" id="{63D92339-CB1C-F555-7695-5C30B575D580}"/>
              </a:ext>
            </a:extLst>
          </p:cNvPr>
          <p:cNvSpPr txBox="1"/>
          <p:nvPr/>
        </p:nvSpPr>
        <p:spPr>
          <a:xfrm>
            <a:off x="8991570" y="6331823"/>
            <a:ext cx="441146"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1"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财务</a:t>
            </a:r>
          </a:p>
        </p:txBody>
      </p:sp>
      <p:sp>
        <p:nvSpPr>
          <p:cNvPr id="226" name="文本框 225">
            <a:extLst>
              <a:ext uri="{FF2B5EF4-FFF2-40B4-BE49-F238E27FC236}">
                <a16:creationId xmlns:a16="http://schemas.microsoft.com/office/drawing/2014/main" id="{47E6C1FB-45CF-0690-4EBB-B79BD4A449F5}"/>
              </a:ext>
            </a:extLst>
          </p:cNvPr>
          <p:cNvSpPr txBox="1"/>
          <p:nvPr/>
        </p:nvSpPr>
        <p:spPr>
          <a:xfrm>
            <a:off x="10128788" y="6331823"/>
            <a:ext cx="441146"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1"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商务</a:t>
            </a:r>
          </a:p>
        </p:txBody>
      </p:sp>
      <p:sp>
        <p:nvSpPr>
          <p:cNvPr id="227" name="Rounded Rectangle 285">
            <a:extLst>
              <a:ext uri="{FF2B5EF4-FFF2-40B4-BE49-F238E27FC236}">
                <a16:creationId xmlns:a16="http://schemas.microsoft.com/office/drawing/2014/main" id="{B3537F4C-E1FD-EFD3-F75D-2A24047DE671}"/>
              </a:ext>
            </a:extLst>
          </p:cNvPr>
          <p:cNvSpPr/>
          <p:nvPr/>
        </p:nvSpPr>
        <p:spPr>
          <a:xfrm>
            <a:off x="2638743" y="6169662"/>
            <a:ext cx="8145769" cy="542905"/>
          </a:xfrm>
          <a:prstGeom prst="roundRect">
            <a:avLst>
              <a:gd name="adj" fmla="val 9537"/>
            </a:avLst>
          </a:prstGeom>
          <a:noFill/>
          <a:ln>
            <a:solidFill>
              <a:schemeClr val="tx1">
                <a:lumMod val="75000"/>
                <a:lumOff val="2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US" altLang="zh-CN"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sym typeface=""/>
            </a:endParaRPr>
          </a:p>
        </p:txBody>
      </p:sp>
    </p:spTree>
    <p:extLst>
      <p:ext uri="{BB962C8B-B14F-4D97-AF65-F5344CB8AC3E}">
        <p14:creationId xmlns:p14="http://schemas.microsoft.com/office/powerpoint/2010/main" val="5529578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C0D8977-01B0-8D45-AFB6-42FDCC339420}"/>
              </a:ext>
            </a:extLst>
          </p:cNvPr>
          <p:cNvSpPr>
            <a:spLocks noGrp="1"/>
          </p:cNvSpPr>
          <p:nvPr>
            <p:ph type="title"/>
          </p:nvPr>
        </p:nvSpPr>
        <p:spPr>
          <a:xfrm>
            <a:off x="783590" y="194993"/>
            <a:ext cx="7825105" cy="772160"/>
          </a:xfrm>
        </p:spPr>
        <p:txBody>
          <a:bodyPr/>
          <a:lstStyle/>
          <a:p>
            <a:r>
              <a:rPr kumimoji="1" lang="zh-CN" altLang="en-US" dirty="0"/>
              <a:t>实际成本处理流程</a:t>
            </a:r>
          </a:p>
        </p:txBody>
      </p:sp>
      <p:sp>
        <p:nvSpPr>
          <p:cNvPr id="10" name="Rounded Rectangle 6">
            <a:extLst>
              <a:ext uri="{FF2B5EF4-FFF2-40B4-BE49-F238E27FC236}">
                <a16:creationId xmlns:a16="http://schemas.microsoft.com/office/drawing/2014/main" id="{29BD6058-7208-3E7E-076F-EAA5A4521B52}"/>
              </a:ext>
            </a:extLst>
          </p:cNvPr>
          <p:cNvSpPr/>
          <p:nvPr/>
        </p:nvSpPr>
        <p:spPr>
          <a:xfrm>
            <a:off x="7197613" y="1445437"/>
            <a:ext cx="1545082" cy="2205612"/>
          </a:xfrm>
          <a:prstGeom prst="roundRect">
            <a:avLst>
              <a:gd name="adj" fmla="val 4083"/>
            </a:avLst>
          </a:prstGeom>
          <a:solidFill>
            <a:schemeClr val="accent2">
              <a:lumMod val="20000"/>
              <a:lumOff val="80000"/>
              <a:alpha val="30151"/>
            </a:schemeClr>
          </a:solid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FBFA"/>
              </a:solidFill>
              <a:effectLst/>
              <a:uLnTx/>
              <a:uFillTx/>
              <a:latin typeface="Oracle Sans Tab"/>
              <a:ea typeface="+mn-ea"/>
              <a:cs typeface="+mn-cs"/>
            </a:endParaRPr>
          </a:p>
        </p:txBody>
      </p:sp>
      <p:sp>
        <p:nvSpPr>
          <p:cNvPr id="20" name="Rounded Rectangle 6">
            <a:extLst>
              <a:ext uri="{FF2B5EF4-FFF2-40B4-BE49-F238E27FC236}">
                <a16:creationId xmlns:a16="http://schemas.microsoft.com/office/drawing/2014/main" id="{A2287E35-7677-8E21-6AC0-7321AEB1C116}"/>
              </a:ext>
            </a:extLst>
          </p:cNvPr>
          <p:cNvSpPr/>
          <p:nvPr/>
        </p:nvSpPr>
        <p:spPr>
          <a:xfrm>
            <a:off x="9661003" y="1063095"/>
            <a:ext cx="1823259" cy="1196761"/>
          </a:xfrm>
          <a:prstGeom prst="roundRect">
            <a:avLst>
              <a:gd name="adj" fmla="val 4083"/>
            </a:avLst>
          </a:prstGeom>
          <a:solidFill>
            <a:schemeClr val="bg1">
              <a:lumMod val="95000"/>
            </a:schemeClr>
          </a:solid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CFBFA"/>
              </a:solidFill>
              <a:effectLst/>
              <a:uLnTx/>
              <a:uFillTx/>
              <a:latin typeface="Oracle Sans Tab"/>
              <a:ea typeface="+mn-ea"/>
              <a:cs typeface="+mn-cs"/>
            </a:endParaRPr>
          </a:p>
        </p:txBody>
      </p:sp>
      <p:sp>
        <p:nvSpPr>
          <p:cNvPr id="22" name="文本框 21">
            <a:extLst>
              <a:ext uri="{FF2B5EF4-FFF2-40B4-BE49-F238E27FC236}">
                <a16:creationId xmlns:a16="http://schemas.microsoft.com/office/drawing/2014/main" id="{A114ECB5-CA21-8089-429E-D4A3D3BEA409}"/>
              </a:ext>
            </a:extLst>
          </p:cNvPr>
          <p:cNvSpPr txBox="1"/>
          <p:nvPr/>
        </p:nvSpPr>
        <p:spPr>
          <a:xfrm>
            <a:off x="9836258" y="1095573"/>
            <a:ext cx="1693743"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000000">
                    <a:lumMod val="65000"/>
                    <a:lumOff val="35000"/>
                  </a:srgbClr>
                </a:solidFill>
                <a:effectLst/>
                <a:uLnTx/>
                <a:uFillTx/>
                <a:latin typeface="Microsoft YaHei" panose="020B0503020204020204" pitchFamily="34" charset="-122"/>
                <a:ea typeface="Microsoft YaHei" panose="020B0503020204020204" pitchFamily="34" charset="-122"/>
                <a:cs typeface="+mn-cs"/>
                <a:sym typeface=""/>
              </a:rPr>
              <a:t>数据中台（</a:t>
            </a:r>
            <a:r>
              <a:rPr kumimoji="0" lang="en-US" altLang="zh-CN" sz="1200" b="1" i="0" u="none" strike="noStrike" kern="1200" cap="none" spc="0" normalizeH="0" baseline="0" noProof="0" dirty="0">
                <a:ln>
                  <a:noFill/>
                </a:ln>
                <a:solidFill>
                  <a:srgbClr val="000000">
                    <a:lumMod val="65000"/>
                    <a:lumOff val="35000"/>
                  </a:srgbClr>
                </a:solidFill>
                <a:effectLst/>
                <a:uLnTx/>
                <a:uFillTx/>
                <a:latin typeface="Microsoft YaHei" panose="020B0503020204020204" pitchFamily="34" charset="-122"/>
                <a:ea typeface="Microsoft YaHei" panose="020B0503020204020204" pitchFamily="34" charset="-122"/>
                <a:cs typeface="+mn-cs"/>
                <a:sym typeface=""/>
              </a:rPr>
              <a:t>SAP</a:t>
            </a:r>
            <a:r>
              <a:rPr kumimoji="0" lang="zh-CN" altLang="en-US" sz="1200" b="1" i="0" u="none" strike="noStrike" kern="1200" cap="none" spc="0" normalizeH="0" baseline="0" noProof="0" dirty="0">
                <a:ln>
                  <a:noFill/>
                </a:ln>
                <a:solidFill>
                  <a:srgbClr val="000000">
                    <a:lumMod val="65000"/>
                    <a:lumOff val="35000"/>
                  </a:srgbClr>
                </a:solidFill>
                <a:effectLst/>
                <a:uLnTx/>
                <a:uFillTx/>
                <a:latin typeface="Microsoft YaHei" panose="020B0503020204020204" pitchFamily="34" charset="-122"/>
                <a:ea typeface="Microsoft YaHei" panose="020B0503020204020204" pitchFamily="34" charset="-122"/>
                <a:cs typeface="+mn-cs"/>
                <a:sym typeface=""/>
              </a:rPr>
              <a:t> ）</a:t>
            </a:r>
          </a:p>
        </p:txBody>
      </p:sp>
      <p:sp>
        <p:nvSpPr>
          <p:cNvPr id="23" name="Rounded Rectangle 285">
            <a:extLst>
              <a:ext uri="{FF2B5EF4-FFF2-40B4-BE49-F238E27FC236}">
                <a16:creationId xmlns:a16="http://schemas.microsoft.com/office/drawing/2014/main" id="{46340537-8C17-6B36-11DD-B2CA358BCF04}"/>
              </a:ext>
            </a:extLst>
          </p:cNvPr>
          <p:cNvSpPr/>
          <p:nvPr/>
        </p:nvSpPr>
        <p:spPr>
          <a:xfrm>
            <a:off x="9768098" y="1780547"/>
            <a:ext cx="765748" cy="335812"/>
          </a:xfrm>
          <a:prstGeom prst="roundRect">
            <a:avLst>
              <a:gd name="adj" fmla="val 9537"/>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实际账务数据</a:t>
            </a:r>
            <a:endParaRPr kumimoji="0" lang="en-US" altLang="zh-CN"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26" name="Rounded Rectangle 285">
            <a:extLst>
              <a:ext uri="{FF2B5EF4-FFF2-40B4-BE49-F238E27FC236}">
                <a16:creationId xmlns:a16="http://schemas.microsoft.com/office/drawing/2014/main" id="{CFDB7B9D-80BD-C9DA-6419-F4944240F169}"/>
              </a:ext>
            </a:extLst>
          </p:cNvPr>
          <p:cNvSpPr/>
          <p:nvPr/>
        </p:nvSpPr>
        <p:spPr>
          <a:xfrm>
            <a:off x="10628362" y="1780547"/>
            <a:ext cx="765748" cy="335812"/>
          </a:xfrm>
          <a:prstGeom prst="roundRect">
            <a:avLst>
              <a:gd name="adj" fmla="val 9537"/>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项目需求清单</a:t>
            </a:r>
            <a:endParaRPr kumimoji="0" lang="en-US" altLang="zh-CN"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27" name="Rounded Rectangle 285">
            <a:extLst>
              <a:ext uri="{FF2B5EF4-FFF2-40B4-BE49-F238E27FC236}">
                <a16:creationId xmlns:a16="http://schemas.microsoft.com/office/drawing/2014/main" id="{27260D06-3A29-4B21-5D5C-B2B87B2ADDF6}"/>
              </a:ext>
            </a:extLst>
          </p:cNvPr>
          <p:cNvSpPr/>
          <p:nvPr/>
        </p:nvSpPr>
        <p:spPr>
          <a:xfrm>
            <a:off x="9772847" y="1408362"/>
            <a:ext cx="765748" cy="335812"/>
          </a:xfrm>
          <a:prstGeom prst="roundRect">
            <a:avLst>
              <a:gd name="adj" fmla="val 9537"/>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项目</a:t>
            </a:r>
            <a:r>
              <a:rPr kumimoji="0" lang="en-US" altLang="zh-CN"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WBS</a:t>
            </a:r>
            <a:r>
              <a:rPr kumimoji="0" lang="zh-CN" altLang="en-US"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主数据</a:t>
            </a:r>
            <a:endParaRPr kumimoji="0" lang="en-US" altLang="zh-CN"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28" name="Rounded Rectangle 285">
            <a:extLst>
              <a:ext uri="{FF2B5EF4-FFF2-40B4-BE49-F238E27FC236}">
                <a16:creationId xmlns:a16="http://schemas.microsoft.com/office/drawing/2014/main" id="{75F762E1-DF2D-276B-C5BB-C27A9B737331}"/>
              </a:ext>
            </a:extLst>
          </p:cNvPr>
          <p:cNvSpPr/>
          <p:nvPr/>
        </p:nvSpPr>
        <p:spPr>
          <a:xfrm>
            <a:off x="10628361" y="1408362"/>
            <a:ext cx="765748" cy="335812"/>
          </a:xfrm>
          <a:prstGeom prst="roundRect">
            <a:avLst>
              <a:gd name="adj" fmla="val 9537"/>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物料主数据</a:t>
            </a:r>
            <a:endParaRPr kumimoji="0" lang="en-US" altLang="zh-CN"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30" name="Rounded Rectangle 285">
            <a:extLst>
              <a:ext uri="{FF2B5EF4-FFF2-40B4-BE49-F238E27FC236}">
                <a16:creationId xmlns:a16="http://schemas.microsoft.com/office/drawing/2014/main" id="{DFF09F1B-93FA-EE67-10C7-82C1BBF0176F}"/>
              </a:ext>
            </a:extLst>
          </p:cNvPr>
          <p:cNvSpPr/>
          <p:nvPr/>
        </p:nvSpPr>
        <p:spPr>
          <a:xfrm>
            <a:off x="8751491" y="6180269"/>
            <a:ext cx="1208650" cy="339813"/>
          </a:xfrm>
          <a:prstGeom prst="roundRect">
            <a:avLst>
              <a:gd name="adj" fmla="val 953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项目费率</a:t>
            </a:r>
            <a:endParaRPr kumimoji="0" lang="en-US" altLang="zh-CN"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34" name="Rounded Rectangle 285">
            <a:extLst>
              <a:ext uri="{FF2B5EF4-FFF2-40B4-BE49-F238E27FC236}">
                <a16:creationId xmlns:a16="http://schemas.microsoft.com/office/drawing/2014/main" id="{CF401C5A-EB09-BAEF-59BC-847E67EE1829}"/>
              </a:ext>
            </a:extLst>
          </p:cNvPr>
          <p:cNvSpPr/>
          <p:nvPr/>
        </p:nvSpPr>
        <p:spPr>
          <a:xfrm>
            <a:off x="7275573" y="6179336"/>
            <a:ext cx="1208650" cy="339813"/>
          </a:xfrm>
          <a:prstGeom prst="roundRect">
            <a:avLst>
              <a:gd name="adj" fmla="val 953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项目合同价格</a:t>
            </a:r>
            <a:endParaRPr kumimoji="0" lang="en-US" altLang="zh-CN"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43" name="Rounded Rectangle 285">
            <a:extLst>
              <a:ext uri="{FF2B5EF4-FFF2-40B4-BE49-F238E27FC236}">
                <a16:creationId xmlns:a16="http://schemas.microsoft.com/office/drawing/2014/main" id="{4F46B27A-0855-E0C1-519F-3AACFFF93218}"/>
              </a:ext>
            </a:extLst>
          </p:cNvPr>
          <p:cNvSpPr/>
          <p:nvPr/>
        </p:nvSpPr>
        <p:spPr>
          <a:xfrm>
            <a:off x="7383906" y="1973888"/>
            <a:ext cx="1208650" cy="339813"/>
          </a:xfrm>
          <a:prstGeom prst="roundRect">
            <a:avLst>
              <a:gd name="adj" fmla="val 9537"/>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2.</a:t>
            </a:r>
            <a:r>
              <a:rPr kumimoji="0" lang="zh-CN" altLang="en-US"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结转、差异数据抵消</a:t>
            </a:r>
            <a:endParaRPr kumimoji="0" lang="en-US" altLang="zh-CN"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44" name="Rounded Rectangle 285">
            <a:extLst>
              <a:ext uri="{FF2B5EF4-FFF2-40B4-BE49-F238E27FC236}">
                <a16:creationId xmlns:a16="http://schemas.microsoft.com/office/drawing/2014/main" id="{7D43E279-5C89-3BD3-DE79-89EC4421C587}"/>
              </a:ext>
            </a:extLst>
          </p:cNvPr>
          <p:cNvSpPr/>
          <p:nvPr/>
        </p:nvSpPr>
        <p:spPr>
          <a:xfrm>
            <a:off x="7383906" y="2387862"/>
            <a:ext cx="1208650" cy="339813"/>
          </a:xfrm>
          <a:prstGeom prst="roundRect">
            <a:avLst>
              <a:gd name="adj" fmla="val 9537"/>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3.</a:t>
            </a:r>
            <a:r>
              <a:rPr kumimoji="0" lang="zh-CN" altLang="en-US"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第三方购销抵消</a:t>
            </a:r>
            <a:endParaRPr kumimoji="0" lang="en-US" altLang="zh-CN"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endParaRPr>
          </a:p>
        </p:txBody>
      </p:sp>
      <p:cxnSp>
        <p:nvCxnSpPr>
          <p:cNvPr id="46" name="连接符: 肘形 21">
            <a:extLst>
              <a:ext uri="{FF2B5EF4-FFF2-40B4-BE49-F238E27FC236}">
                <a16:creationId xmlns:a16="http://schemas.microsoft.com/office/drawing/2014/main" id="{F41AF6F2-F941-12E8-7A63-132E3E083BB3}"/>
              </a:ext>
            </a:extLst>
          </p:cNvPr>
          <p:cNvCxnSpPr>
            <a:cxnSpLocks/>
          </p:cNvCxnSpPr>
          <p:nvPr/>
        </p:nvCxnSpPr>
        <p:spPr>
          <a:xfrm rot="10800000">
            <a:off x="2783206" y="6316982"/>
            <a:ext cx="2235573" cy="1"/>
          </a:xfrm>
          <a:prstGeom prst="bentConnector3">
            <a:avLst>
              <a:gd name="adj1" fmla="val 50000"/>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7" name="连接符: 肘形 21">
            <a:extLst>
              <a:ext uri="{FF2B5EF4-FFF2-40B4-BE49-F238E27FC236}">
                <a16:creationId xmlns:a16="http://schemas.microsoft.com/office/drawing/2014/main" id="{C8C37DBD-143D-F3F5-7E5C-AEEA3B76AE1E}"/>
              </a:ext>
            </a:extLst>
          </p:cNvPr>
          <p:cNvCxnSpPr>
            <a:cxnSpLocks/>
            <a:stCxn id="214" idx="1"/>
            <a:endCxn id="215" idx="3"/>
          </p:cNvCxnSpPr>
          <p:nvPr/>
        </p:nvCxnSpPr>
        <p:spPr>
          <a:xfrm rot="10800000">
            <a:off x="6258233" y="5010165"/>
            <a:ext cx="878335" cy="2100"/>
          </a:xfrm>
          <a:prstGeom prst="bentConnector3">
            <a:avLst>
              <a:gd name="adj1" fmla="val 50000"/>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9" name="Rounded Rectangle 6">
            <a:extLst>
              <a:ext uri="{FF2B5EF4-FFF2-40B4-BE49-F238E27FC236}">
                <a16:creationId xmlns:a16="http://schemas.microsoft.com/office/drawing/2014/main" id="{CA670294-AB9F-517A-2D9F-C8B78D3B7BB7}"/>
              </a:ext>
            </a:extLst>
          </p:cNvPr>
          <p:cNvSpPr/>
          <p:nvPr/>
        </p:nvSpPr>
        <p:spPr>
          <a:xfrm>
            <a:off x="7168810" y="6114573"/>
            <a:ext cx="2898386" cy="479969"/>
          </a:xfrm>
          <a:prstGeom prst="roundRect">
            <a:avLst>
              <a:gd name="adj" fmla="val 4083"/>
            </a:avLst>
          </a:pr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FBFA"/>
              </a:solidFill>
              <a:effectLst/>
              <a:uLnTx/>
              <a:uFillTx/>
              <a:latin typeface="Oracle Sans Tab"/>
              <a:ea typeface="+mn-ea"/>
              <a:cs typeface="+mn-cs"/>
            </a:endParaRPr>
          </a:p>
        </p:txBody>
      </p:sp>
      <p:sp>
        <p:nvSpPr>
          <p:cNvPr id="50" name="Rounded Rectangle 285">
            <a:extLst>
              <a:ext uri="{FF2B5EF4-FFF2-40B4-BE49-F238E27FC236}">
                <a16:creationId xmlns:a16="http://schemas.microsoft.com/office/drawing/2014/main" id="{3B98E8B1-F495-61B8-0832-EE9BFFE060A4}"/>
              </a:ext>
            </a:extLst>
          </p:cNvPr>
          <p:cNvSpPr/>
          <p:nvPr/>
        </p:nvSpPr>
        <p:spPr>
          <a:xfrm>
            <a:off x="5061367" y="6147073"/>
            <a:ext cx="1208650" cy="339813"/>
          </a:xfrm>
          <a:prstGeom prst="roundRect">
            <a:avLst>
              <a:gd name="adj" fmla="val 9537"/>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费用分摊规则</a:t>
            </a:r>
            <a:endParaRPr kumimoji="0" lang="en-US" altLang="zh-CN"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55" name="Rounded Rectangle 285">
            <a:extLst>
              <a:ext uri="{FF2B5EF4-FFF2-40B4-BE49-F238E27FC236}">
                <a16:creationId xmlns:a16="http://schemas.microsoft.com/office/drawing/2014/main" id="{3ED8C914-F023-DCCF-F76C-09C48731F203}"/>
              </a:ext>
            </a:extLst>
          </p:cNvPr>
          <p:cNvSpPr/>
          <p:nvPr/>
        </p:nvSpPr>
        <p:spPr>
          <a:xfrm>
            <a:off x="7469703" y="1105625"/>
            <a:ext cx="921619" cy="337017"/>
          </a:xfrm>
          <a:prstGeom prst="roundRect">
            <a:avLst>
              <a:gd name="adj" fmla="val 953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1"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数据提取处理</a:t>
            </a:r>
            <a:endParaRPr kumimoji="0" lang="en-US" altLang="zh-CN" sz="800" b="0" i="1"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cxnSp>
        <p:nvCxnSpPr>
          <p:cNvPr id="62" name="连接符: 肘形 21">
            <a:extLst>
              <a:ext uri="{FF2B5EF4-FFF2-40B4-BE49-F238E27FC236}">
                <a16:creationId xmlns:a16="http://schemas.microsoft.com/office/drawing/2014/main" id="{0A5BE68A-CC67-A63C-C374-1BACD79D7249}"/>
              </a:ext>
            </a:extLst>
          </p:cNvPr>
          <p:cNvCxnSpPr>
            <a:cxnSpLocks/>
            <a:stCxn id="156" idx="1"/>
            <a:endCxn id="110" idx="3"/>
          </p:cNvCxnSpPr>
          <p:nvPr/>
        </p:nvCxnSpPr>
        <p:spPr>
          <a:xfrm rot="10800000">
            <a:off x="2825795" y="1511747"/>
            <a:ext cx="2209415" cy="907920"/>
          </a:xfrm>
          <a:prstGeom prst="bentConnector3">
            <a:avLst>
              <a:gd name="adj1" fmla="val 50000"/>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7" name="Rectangle 4">
            <a:extLst>
              <a:ext uri="{FF2B5EF4-FFF2-40B4-BE49-F238E27FC236}">
                <a16:creationId xmlns:a16="http://schemas.microsoft.com/office/drawing/2014/main" id="{D283AD64-ECCD-061F-9E00-87A50A26C812}"/>
              </a:ext>
            </a:extLst>
          </p:cNvPr>
          <p:cNvSpPr>
            <a:spLocks noChangeArrowheads="1"/>
          </p:cNvSpPr>
          <p:nvPr/>
        </p:nvSpPr>
        <p:spPr bwMode="auto">
          <a:xfrm>
            <a:off x="614483" y="1374625"/>
            <a:ext cx="821085" cy="3077296"/>
          </a:xfrm>
          <a:prstGeom prst="roundRect">
            <a:avLst>
              <a:gd name="adj" fmla="val 6610"/>
            </a:avLst>
          </a:prstGeom>
          <a:solidFill>
            <a:schemeClr val="accent5">
              <a:lumMod val="60000"/>
              <a:lumOff val="40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srgbClr val="000000"/>
                </a:solidFill>
                <a:effectLst/>
                <a:uLnTx/>
                <a:uFillTx/>
                <a:latin typeface="Microsoft YaHei" panose="020B0503020204020204" pitchFamily="34" charset="-122"/>
                <a:ea typeface="Microsoft YaHei" panose="020B0503020204020204" pitchFamily="34" charset="-122"/>
                <a:cs typeface="+mn-cs"/>
              </a:rPr>
              <a:t>产品成本</a:t>
            </a:r>
            <a:endParaRPr kumimoji="0" lang="en-GB"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108" name="Rectangle 4">
            <a:extLst>
              <a:ext uri="{FF2B5EF4-FFF2-40B4-BE49-F238E27FC236}">
                <a16:creationId xmlns:a16="http://schemas.microsoft.com/office/drawing/2014/main" id="{5D7D9BD0-6A4F-D9D2-E569-CF83DD354CB6}"/>
              </a:ext>
            </a:extLst>
          </p:cNvPr>
          <p:cNvSpPr>
            <a:spLocks noChangeArrowheads="1"/>
          </p:cNvSpPr>
          <p:nvPr/>
        </p:nvSpPr>
        <p:spPr bwMode="auto">
          <a:xfrm>
            <a:off x="614483" y="4579321"/>
            <a:ext cx="821085" cy="1073908"/>
          </a:xfrm>
          <a:prstGeom prst="roundRect">
            <a:avLst>
              <a:gd name="adj" fmla="val 6610"/>
            </a:avLst>
          </a:prstGeom>
          <a:solidFill>
            <a:schemeClr val="accent5">
              <a:lumMod val="40000"/>
              <a:lumOff val="60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srgbClr val="000000"/>
                </a:solidFill>
                <a:effectLst/>
                <a:uLnTx/>
                <a:uFillTx/>
                <a:latin typeface="Microsoft YaHei" panose="020B0503020204020204" pitchFamily="34" charset="-122"/>
                <a:ea typeface="Microsoft YaHei" panose="020B0503020204020204" pitchFamily="34" charset="-122"/>
                <a:cs typeface="+mn-cs"/>
              </a:rPr>
              <a:t>项目成本</a:t>
            </a:r>
            <a:endParaRPr kumimoji="0" lang="en-GB"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109" name="Rectangle 4">
            <a:extLst>
              <a:ext uri="{FF2B5EF4-FFF2-40B4-BE49-F238E27FC236}">
                <a16:creationId xmlns:a16="http://schemas.microsoft.com/office/drawing/2014/main" id="{2E4800BB-FFD9-BBD6-9313-9B5C5902C08B}"/>
              </a:ext>
            </a:extLst>
          </p:cNvPr>
          <p:cNvSpPr>
            <a:spLocks noChangeArrowheads="1"/>
          </p:cNvSpPr>
          <p:nvPr/>
        </p:nvSpPr>
        <p:spPr bwMode="auto">
          <a:xfrm>
            <a:off x="621327" y="5779420"/>
            <a:ext cx="821085" cy="674677"/>
          </a:xfrm>
          <a:prstGeom prst="roundRect">
            <a:avLst>
              <a:gd name="adj" fmla="val 6610"/>
            </a:avLst>
          </a:prstGeom>
          <a:solidFill>
            <a:schemeClr val="accent5">
              <a:lumMod val="20000"/>
              <a:lumOff val="80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srgbClr val="000000"/>
                </a:solidFill>
                <a:effectLst/>
                <a:uLnTx/>
                <a:uFillTx/>
                <a:latin typeface="Microsoft YaHei" panose="020B0503020204020204" pitchFamily="34" charset="-122"/>
                <a:ea typeface="Microsoft YaHei" panose="020B0503020204020204" pitchFamily="34" charset="-122"/>
                <a:cs typeface="+mn-cs"/>
              </a:rPr>
              <a:t>项目费用</a:t>
            </a:r>
            <a:endParaRPr kumimoji="0" lang="en-GB"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110" name="Rectangle 4">
            <a:extLst>
              <a:ext uri="{FF2B5EF4-FFF2-40B4-BE49-F238E27FC236}">
                <a16:creationId xmlns:a16="http://schemas.microsoft.com/office/drawing/2014/main" id="{BCC34826-5567-BE66-8C33-C7297E7069C4}"/>
              </a:ext>
            </a:extLst>
          </p:cNvPr>
          <p:cNvSpPr>
            <a:spLocks noChangeArrowheads="1"/>
          </p:cNvSpPr>
          <p:nvPr/>
        </p:nvSpPr>
        <p:spPr bwMode="auto">
          <a:xfrm>
            <a:off x="1497135" y="1374625"/>
            <a:ext cx="1328659" cy="274244"/>
          </a:xfrm>
          <a:prstGeom prst="roundRect">
            <a:avLst>
              <a:gd name="adj" fmla="val 5895"/>
            </a:avLst>
          </a:prstGeom>
          <a:solidFill>
            <a:schemeClr val="accent5">
              <a:lumMod val="60000"/>
              <a:lumOff val="40000"/>
            </a:schemeClr>
          </a:solidFill>
          <a:ln w="3175">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srgbClr val="000000"/>
                </a:solidFill>
                <a:effectLst/>
                <a:uLnTx/>
                <a:uFillTx/>
                <a:latin typeface="Microsoft YaHei" panose="020B0503020204020204" pitchFamily="34" charset="-122"/>
                <a:ea typeface="Microsoft YaHei" panose="020B0503020204020204" pitchFamily="34" charset="-122"/>
                <a:cs typeface="+mn-cs"/>
              </a:rPr>
              <a:t>主机成本</a:t>
            </a:r>
            <a:endParaRPr kumimoji="0" lang="en-GB"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111" name="Rectangle 4">
            <a:extLst>
              <a:ext uri="{FF2B5EF4-FFF2-40B4-BE49-F238E27FC236}">
                <a16:creationId xmlns:a16="http://schemas.microsoft.com/office/drawing/2014/main" id="{0A4DFAA8-CC34-AA79-A724-28267E2ED2A3}"/>
              </a:ext>
            </a:extLst>
          </p:cNvPr>
          <p:cNvSpPr>
            <a:spLocks noChangeArrowheads="1"/>
          </p:cNvSpPr>
          <p:nvPr/>
        </p:nvSpPr>
        <p:spPr bwMode="auto">
          <a:xfrm>
            <a:off x="1497135" y="1775061"/>
            <a:ext cx="1328659" cy="274244"/>
          </a:xfrm>
          <a:prstGeom prst="roundRect">
            <a:avLst>
              <a:gd name="adj" fmla="val 5895"/>
            </a:avLst>
          </a:prstGeom>
          <a:solidFill>
            <a:schemeClr val="accent5">
              <a:lumMod val="60000"/>
              <a:lumOff val="40000"/>
            </a:schemeClr>
          </a:solidFill>
          <a:ln w="3175">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srgbClr val="000000"/>
                </a:solidFill>
                <a:effectLst/>
                <a:uLnTx/>
                <a:uFillTx/>
                <a:latin typeface="Microsoft YaHei" panose="020B0503020204020204" pitchFamily="34" charset="-122"/>
                <a:ea typeface="Microsoft YaHei" panose="020B0503020204020204" pitchFamily="34" charset="-122"/>
                <a:cs typeface="+mn-cs"/>
              </a:rPr>
              <a:t>附加配置</a:t>
            </a:r>
            <a:endParaRPr kumimoji="0" lang="en-GB"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112" name="Rectangle 4">
            <a:extLst>
              <a:ext uri="{FF2B5EF4-FFF2-40B4-BE49-F238E27FC236}">
                <a16:creationId xmlns:a16="http://schemas.microsoft.com/office/drawing/2014/main" id="{485AF6E5-3D86-350B-E674-216D52EBEB4B}"/>
              </a:ext>
            </a:extLst>
          </p:cNvPr>
          <p:cNvSpPr>
            <a:spLocks noChangeArrowheads="1"/>
          </p:cNvSpPr>
          <p:nvPr/>
        </p:nvSpPr>
        <p:spPr bwMode="auto">
          <a:xfrm>
            <a:off x="1497136" y="2175497"/>
            <a:ext cx="1328658" cy="274244"/>
          </a:xfrm>
          <a:prstGeom prst="roundRect">
            <a:avLst>
              <a:gd name="adj" fmla="val 5895"/>
            </a:avLst>
          </a:prstGeom>
          <a:solidFill>
            <a:schemeClr val="accent5">
              <a:lumMod val="60000"/>
              <a:lumOff val="40000"/>
            </a:schemeClr>
          </a:solidFill>
          <a:ln w="3175">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srgbClr val="000000"/>
                </a:solidFill>
                <a:effectLst/>
                <a:uLnTx/>
                <a:uFillTx/>
                <a:latin typeface="Microsoft YaHei" panose="020B0503020204020204" pitchFamily="34" charset="-122"/>
                <a:ea typeface="Microsoft YaHei" panose="020B0503020204020204" pitchFamily="34" charset="-122"/>
                <a:cs typeface="+mn-cs"/>
              </a:rPr>
              <a:t>塔筒</a:t>
            </a:r>
            <a:endParaRPr kumimoji="0" lang="en-GB"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113" name="Rectangle 4">
            <a:extLst>
              <a:ext uri="{FF2B5EF4-FFF2-40B4-BE49-F238E27FC236}">
                <a16:creationId xmlns:a16="http://schemas.microsoft.com/office/drawing/2014/main" id="{B2671394-D417-3A14-7BBC-E569DBF04D96}"/>
              </a:ext>
            </a:extLst>
          </p:cNvPr>
          <p:cNvSpPr>
            <a:spLocks noChangeArrowheads="1"/>
          </p:cNvSpPr>
          <p:nvPr/>
        </p:nvSpPr>
        <p:spPr bwMode="auto">
          <a:xfrm>
            <a:off x="1497135" y="2575933"/>
            <a:ext cx="1328659" cy="274244"/>
          </a:xfrm>
          <a:prstGeom prst="roundRect">
            <a:avLst>
              <a:gd name="adj" fmla="val 5895"/>
            </a:avLst>
          </a:prstGeom>
          <a:solidFill>
            <a:schemeClr val="accent5">
              <a:lumMod val="60000"/>
              <a:lumOff val="40000"/>
            </a:schemeClr>
          </a:solidFill>
          <a:ln w="3175">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循环物料</a:t>
            </a:r>
            <a:endParaRPr kumimoji="0" lang="en-GB" altLang="zh-CN"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114" name="Rectangle 4">
            <a:extLst>
              <a:ext uri="{FF2B5EF4-FFF2-40B4-BE49-F238E27FC236}">
                <a16:creationId xmlns:a16="http://schemas.microsoft.com/office/drawing/2014/main" id="{C32AC73A-221A-D4E4-C5BB-4087FFF1DE87}"/>
              </a:ext>
            </a:extLst>
          </p:cNvPr>
          <p:cNvSpPr>
            <a:spLocks noChangeArrowheads="1"/>
          </p:cNvSpPr>
          <p:nvPr/>
        </p:nvSpPr>
        <p:spPr bwMode="auto">
          <a:xfrm>
            <a:off x="1497135" y="2976369"/>
            <a:ext cx="1328659" cy="274244"/>
          </a:xfrm>
          <a:prstGeom prst="roundRect">
            <a:avLst>
              <a:gd name="adj" fmla="val 5895"/>
            </a:avLst>
          </a:prstGeom>
          <a:solidFill>
            <a:schemeClr val="accent5">
              <a:lumMod val="60000"/>
              <a:lumOff val="40000"/>
            </a:schemeClr>
          </a:solidFill>
          <a:ln w="3175">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制造费用</a:t>
            </a:r>
            <a:endParaRPr kumimoji="0" lang="en-GB" altLang="zh-CN"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115" name="Rectangle 4">
            <a:extLst>
              <a:ext uri="{FF2B5EF4-FFF2-40B4-BE49-F238E27FC236}">
                <a16:creationId xmlns:a16="http://schemas.microsoft.com/office/drawing/2014/main" id="{4FF0F723-225F-691D-037C-912E2D693074}"/>
              </a:ext>
            </a:extLst>
          </p:cNvPr>
          <p:cNvSpPr>
            <a:spLocks noChangeArrowheads="1"/>
          </p:cNvSpPr>
          <p:nvPr/>
        </p:nvSpPr>
        <p:spPr bwMode="auto">
          <a:xfrm>
            <a:off x="1497135" y="3376805"/>
            <a:ext cx="1328659" cy="274244"/>
          </a:xfrm>
          <a:prstGeom prst="roundRect">
            <a:avLst>
              <a:gd name="adj" fmla="val 5895"/>
            </a:avLst>
          </a:prstGeom>
          <a:solidFill>
            <a:schemeClr val="accent5">
              <a:lumMod val="60000"/>
              <a:lumOff val="40000"/>
            </a:schemeClr>
          </a:solidFill>
          <a:ln w="3175">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运费</a:t>
            </a:r>
            <a:endParaRPr kumimoji="0" lang="en-GB"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116" name="Rectangle 4">
            <a:extLst>
              <a:ext uri="{FF2B5EF4-FFF2-40B4-BE49-F238E27FC236}">
                <a16:creationId xmlns:a16="http://schemas.microsoft.com/office/drawing/2014/main" id="{12BD8B86-9F0B-E81F-32D7-0514986A00C7}"/>
              </a:ext>
            </a:extLst>
          </p:cNvPr>
          <p:cNvSpPr>
            <a:spLocks noChangeArrowheads="1"/>
          </p:cNvSpPr>
          <p:nvPr/>
        </p:nvSpPr>
        <p:spPr bwMode="auto">
          <a:xfrm>
            <a:off x="1497135" y="3777241"/>
            <a:ext cx="1328659" cy="274244"/>
          </a:xfrm>
          <a:prstGeom prst="roundRect">
            <a:avLst>
              <a:gd name="adj" fmla="val 5895"/>
            </a:avLst>
          </a:prstGeom>
          <a:solidFill>
            <a:schemeClr val="accent5">
              <a:lumMod val="40000"/>
              <a:lumOff val="60000"/>
            </a:schemeClr>
          </a:solidFill>
          <a:ln w="3175">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工程期安装调试</a:t>
            </a:r>
          </a:p>
        </p:txBody>
      </p:sp>
      <p:sp>
        <p:nvSpPr>
          <p:cNvPr id="117" name="Rectangle 4">
            <a:extLst>
              <a:ext uri="{FF2B5EF4-FFF2-40B4-BE49-F238E27FC236}">
                <a16:creationId xmlns:a16="http://schemas.microsoft.com/office/drawing/2014/main" id="{87CF5686-99C9-7C81-AAE1-26B11CE6C7F3}"/>
              </a:ext>
            </a:extLst>
          </p:cNvPr>
          <p:cNvSpPr>
            <a:spLocks noChangeArrowheads="1"/>
          </p:cNvSpPr>
          <p:nvPr/>
        </p:nvSpPr>
        <p:spPr bwMode="auto">
          <a:xfrm>
            <a:off x="1497135" y="4578113"/>
            <a:ext cx="1328659" cy="274244"/>
          </a:xfrm>
          <a:prstGeom prst="roundRect">
            <a:avLst>
              <a:gd name="adj" fmla="val 5895"/>
            </a:avLst>
          </a:prstGeom>
          <a:solidFill>
            <a:schemeClr val="accent5">
              <a:lumMod val="40000"/>
              <a:lumOff val="60000"/>
            </a:schemeClr>
          </a:solidFill>
          <a:ln w="3175">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三包成本</a:t>
            </a:r>
            <a:endParaRPr kumimoji="0" lang="en-GB"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118" name="Rectangle 4">
            <a:extLst>
              <a:ext uri="{FF2B5EF4-FFF2-40B4-BE49-F238E27FC236}">
                <a16:creationId xmlns:a16="http://schemas.microsoft.com/office/drawing/2014/main" id="{F193345F-75B9-1F08-1FB3-8B5E98CEF7E0}"/>
              </a:ext>
            </a:extLst>
          </p:cNvPr>
          <p:cNvSpPr>
            <a:spLocks noChangeArrowheads="1"/>
          </p:cNvSpPr>
          <p:nvPr/>
        </p:nvSpPr>
        <p:spPr bwMode="auto">
          <a:xfrm>
            <a:off x="1497135" y="4978549"/>
            <a:ext cx="1328659" cy="274244"/>
          </a:xfrm>
          <a:prstGeom prst="roundRect">
            <a:avLst>
              <a:gd name="adj" fmla="val 5895"/>
            </a:avLst>
          </a:prstGeom>
          <a:solidFill>
            <a:schemeClr val="accent5">
              <a:lumMod val="40000"/>
              <a:lumOff val="60000"/>
            </a:schemeClr>
          </a:solidFill>
          <a:ln w="3175">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研发费用</a:t>
            </a:r>
            <a:r>
              <a:rPr kumimoji="0" lang="en-US" altLang="zh-CN"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a:t>
            </a: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直接</a:t>
            </a:r>
            <a:endParaRPr kumimoji="0" lang="en-GB"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119" name="Rectangle 4">
            <a:extLst>
              <a:ext uri="{FF2B5EF4-FFF2-40B4-BE49-F238E27FC236}">
                <a16:creationId xmlns:a16="http://schemas.microsoft.com/office/drawing/2014/main" id="{1214F903-FE23-DDE8-81B3-5E5AA8E86B6B}"/>
              </a:ext>
            </a:extLst>
          </p:cNvPr>
          <p:cNvSpPr>
            <a:spLocks noChangeArrowheads="1"/>
          </p:cNvSpPr>
          <p:nvPr/>
        </p:nvSpPr>
        <p:spPr bwMode="auto">
          <a:xfrm>
            <a:off x="1497135" y="5378985"/>
            <a:ext cx="1328659" cy="274244"/>
          </a:xfrm>
          <a:prstGeom prst="roundRect">
            <a:avLst>
              <a:gd name="adj" fmla="val 5895"/>
            </a:avLst>
          </a:prstGeom>
          <a:solidFill>
            <a:schemeClr val="accent5">
              <a:lumMod val="20000"/>
              <a:lumOff val="80000"/>
            </a:schemeClr>
          </a:solidFill>
          <a:ln w="3175">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zh-CN" sz="1000" b="0" i="0" u="none" strike="noStrike" kern="1200" cap="none" spc="0" normalizeH="0" baseline="0" noProof="0" dirty="0" err="1">
                <a:ln>
                  <a:noFill/>
                </a:ln>
                <a:solidFill>
                  <a:srgbClr val="000000"/>
                </a:solidFill>
                <a:effectLst/>
                <a:uLnTx/>
                <a:uFillTx/>
                <a:latin typeface="Microsoft YaHei" panose="020B0503020204020204" pitchFamily="34" charset="-122"/>
                <a:ea typeface="Microsoft YaHei" panose="020B0503020204020204" pitchFamily="34" charset="-122"/>
                <a:cs typeface="+mn-cs"/>
              </a:rPr>
              <a:t>项目直接费用</a:t>
            </a:r>
            <a:endParaRPr kumimoji="0" lang="en-GB" altLang="zh-CN"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120" name="Rectangle 4">
            <a:extLst>
              <a:ext uri="{FF2B5EF4-FFF2-40B4-BE49-F238E27FC236}">
                <a16:creationId xmlns:a16="http://schemas.microsoft.com/office/drawing/2014/main" id="{5754FC43-2817-3B9F-457F-90526959F520}"/>
              </a:ext>
            </a:extLst>
          </p:cNvPr>
          <p:cNvSpPr>
            <a:spLocks noChangeArrowheads="1"/>
          </p:cNvSpPr>
          <p:nvPr/>
        </p:nvSpPr>
        <p:spPr bwMode="auto">
          <a:xfrm>
            <a:off x="1497135" y="5779421"/>
            <a:ext cx="1328659" cy="274244"/>
          </a:xfrm>
          <a:prstGeom prst="roundRect">
            <a:avLst>
              <a:gd name="adj" fmla="val 5895"/>
            </a:avLst>
          </a:prstGeom>
          <a:solidFill>
            <a:schemeClr val="accent5">
              <a:lumMod val="20000"/>
              <a:lumOff val="80000"/>
            </a:schemeClr>
          </a:solidFill>
          <a:ln w="3175">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srgbClr val="000000"/>
                </a:solidFill>
                <a:effectLst/>
                <a:uLnTx/>
                <a:uFillTx/>
                <a:latin typeface="Microsoft YaHei" panose="020B0503020204020204" pitchFamily="34" charset="-122"/>
                <a:ea typeface="Microsoft YaHei" panose="020B0503020204020204" pitchFamily="34" charset="-122"/>
                <a:cs typeface="+mn-cs"/>
              </a:rPr>
              <a:t>项目财务费用</a:t>
            </a:r>
            <a:endParaRPr kumimoji="0" lang="en-GB"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121" name="Rectangle 4">
            <a:extLst>
              <a:ext uri="{FF2B5EF4-FFF2-40B4-BE49-F238E27FC236}">
                <a16:creationId xmlns:a16="http://schemas.microsoft.com/office/drawing/2014/main" id="{836DD308-BD66-8BB2-F96C-C1353F3A6B35}"/>
              </a:ext>
            </a:extLst>
          </p:cNvPr>
          <p:cNvSpPr>
            <a:spLocks noChangeArrowheads="1"/>
          </p:cNvSpPr>
          <p:nvPr/>
        </p:nvSpPr>
        <p:spPr bwMode="auto">
          <a:xfrm>
            <a:off x="1497135" y="6179857"/>
            <a:ext cx="1328659" cy="274244"/>
          </a:xfrm>
          <a:prstGeom prst="roundRect">
            <a:avLst>
              <a:gd name="adj" fmla="val 5895"/>
            </a:avLst>
          </a:prstGeom>
          <a:solidFill>
            <a:schemeClr val="accent5">
              <a:lumMod val="20000"/>
              <a:lumOff val="80000"/>
            </a:schemeClr>
          </a:solidFill>
          <a:ln w="3175">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srgbClr val="000000"/>
                </a:solidFill>
                <a:effectLst/>
                <a:uLnTx/>
                <a:uFillTx/>
                <a:latin typeface="Microsoft YaHei" panose="020B0503020204020204" pitchFamily="34" charset="-122"/>
                <a:ea typeface="Microsoft YaHei" panose="020B0503020204020204" pitchFamily="34" charset="-122"/>
                <a:cs typeface="+mn-cs"/>
              </a:rPr>
              <a:t>销管费用分摊</a:t>
            </a:r>
            <a:endParaRPr kumimoji="0" lang="en-GB"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122" name="Rectangle 4">
            <a:extLst>
              <a:ext uri="{FF2B5EF4-FFF2-40B4-BE49-F238E27FC236}">
                <a16:creationId xmlns:a16="http://schemas.microsoft.com/office/drawing/2014/main" id="{FF4A0174-D530-2352-5206-FB70432FC2DD}"/>
              </a:ext>
            </a:extLst>
          </p:cNvPr>
          <p:cNvSpPr>
            <a:spLocks noChangeArrowheads="1"/>
          </p:cNvSpPr>
          <p:nvPr/>
        </p:nvSpPr>
        <p:spPr bwMode="auto">
          <a:xfrm>
            <a:off x="614483" y="1012724"/>
            <a:ext cx="2209690" cy="327635"/>
          </a:xfrm>
          <a:prstGeom prst="roundRect">
            <a:avLst>
              <a:gd name="adj" fmla="val 6610"/>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GB" sz="1200" b="0" i="0" u="none" strike="noStrike" kern="1200" cap="none" spc="0" normalizeH="0" baseline="0" noProof="0" dirty="0" err="1">
                <a:ln>
                  <a:noFill/>
                </a:ln>
                <a:solidFill>
                  <a:srgbClr val="FFFFFF"/>
                </a:solidFill>
                <a:effectLst/>
                <a:uLnTx/>
                <a:uFillTx/>
                <a:latin typeface="Microsoft YaHei" panose="020B0503020204020204" pitchFamily="34" charset="-122"/>
                <a:ea typeface="Microsoft YaHei" panose="020B0503020204020204" pitchFamily="34" charset="-122"/>
                <a:cs typeface="+mn-cs"/>
              </a:rPr>
              <a:t>项目</a:t>
            </a:r>
            <a:r>
              <a:rPr kumimoji="1" lang="zh-CN" altLang="en-US" sz="12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实际</a:t>
            </a:r>
            <a:r>
              <a:rPr kumimoji="1" lang="en-GB" sz="1200" b="0" i="0" u="none" strike="noStrike" kern="1200" cap="none" spc="0" normalizeH="0" baseline="0" noProof="0" dirty="0" err="1">
                <a:ln>
                  <a:noFill/>
                </a:ln>
                <a:solidFill>
                  <a:srgbClr val="FFFFFF"/>
                </a:solidFill>
                <a:effectLst/>
                <a:uLnTx/>
                <a:uFillTx/>
                <a:latin typeface="Microsoft YaHei" panose="020B0503020204020204" pitchFamily="34" charset="-122"/>
                <a:ea typeface="Microsoft YaHei" panose="020B0503020204020204" pitchFamily="34" charset="-122"/>
                <a:cs typeface="+mn-cs"/>
              </a:rPr>
              <a:t>成本构成</a:t>
            </a:r>
            <a:endParaRPr kumimoji="1" lang="en-GB" sz="12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132" name="Rectangle 4">
            <a:extLst>
              <a:ext uri="{FF2B5EF4-FFF2-40B4-BE49-F238E27FC236}">
                <a16:creationId xmlns:a16="http://schemas.microsoft.com/office/drawing/2014/main" id="{12BD8B86-9F0B-E81F-32D7-0514986A00C7}"/>
              </a:ext>
            </a:extLst>
          </p:cNvPr>
          <p:cNvSpPr>
            <a:spLocks noChangeArrowheads="1"/>
          </p:cNvSpPr>
          <p:nvPr/>
        </p:nvSpPr>
        <p:spPr bwMode="auto">
          <a:xfrm>
            <a:off x="1489345" y="4177677"/>
            <a:ext cx="1328659" cy="274244"/>
          </a:xfrm>
          <a:prstGeom prst="roundRect">
            <a:avLst>
              <a:gd name="adj" fmla="val 5895"/>
            </a:avLst>
          </a:prstGeom>
          <a:solidFill>
            <a:schemeClr val="accent5">
              <a:lumMod val="40000"/>
              <a:lumOff val="60000"/>
            </a:schemeClr>
          </a:solidFill>
          <a:ln w="3175">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质量损失成本</a:t>
            </a:r>
            <a:r>
              <a:rPr kumimoji="0" lang="en-US" altLang="zh-CN"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-NCC</a:t>
            </a:r>
          </a:p>
        </p:txBody>
      </p:sp>
      <p:sp>
        <p:nvSpPr>
          <p:cNvPr id="134" name="Rounded Rectangle 6">
            <a:extLst>
              <a:ext uri="{FF2B5EF4-FFF2-40B4-BE49-F238E27FC236}">
                <a16:creationId xmlns:a16="http://schemas.microsoft.com/office/drawing/2014/main" id="{A2287E35-7677-8E21-6AC0-7321AEB1C116}"/>
              </a:ext>
            </a:extLst>
          </p:cNvPr>
          <p:cNvSpPr/>
          <p:nvPr/>
        </p:nvSpPr>
        <p:spPr>
          <a:xfrm>
            <a:off x="9689224" y="2570164"/>
            <a:ext cx="1823259" cy="1196761"/>
          </a:xfrm>
          <a:prstGeom prst="roundRect">
            <a:avLst>
              <a:gd name="adj" fmla="val 4083"/>
            </a:avLst>
          </a:prstGeom>
          <a:solidFill>
            <a:schemeClr val="accent1">
              <a:lumMod val="20000"/>
              <a:lumOff val="80000"/>
            </a:schemeClr>
          </a:solid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CFBFA"/>
              </a:solidFill>
              <a:effectLst/>
              <a:uLnTx/>
              <a:uFillTx/>
              <a:latin typeface="Oracle Sans Tab"/>
              <a:ea typeface="+mn-ea"/>
              <a:cs typeface="+mn-cs"/>
            </a:endParaRPr>
          </a:p>
        </p:txBody>
      </p:sp>
      <p:sp>
        <p:nvSpPr>
          <p:cNvPr id="135" name="文本框 134">
            <a:extLst>
              <a:ext uri="{FF2B5EF4-FFF2-40B4-BE49-F238E27FC236}">
                <a16:creationId xmlns:a16="http://schemas.microsoft.com/office/drawing/2014/main" id="{A114ECB5-CA21-8089-429E-D4A3D3BEA409}"/>
              </a:ext>
            </a:extLst>
          </p:cNvPr>
          <p:cNvSpPr txBox="1"/>
          <p:nvPr/>
        </p:nvSpPr>
        <p:spPr>
          <a:xfrm>
            <a:off x="9864479" y="2602642"/>
            <a:ext cx="1693743"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000000">
                    <a:lumMod val="65000"/>
                    <a:lumOff val="35000"/>
                  </a:srgbClr>
                </a:solidFill>
                <a:effectLst/>
                <a:uLnTx/>
                <a:uFillTx/>
                <a:latin typeface="Microsoft YaHei" panose="020B0503020204020204" pitchFamily="34" charset="-122"/>
                <a:ea typeface="Microsoft YaHei" panose="020B0503020204020204" pitchFamily="34" charset="-122"/>
                <a:cs typeface="+mn-cs"/>
                <a:sym typeface=""/>
              </a:rPr>
              <a:t>配置信息</a:t>
            </a:r>
          </a:p>
        </p:txBody>
      </p:sp>
      <p:sp>
        <p:nvSpPr>
          <p:cNvPr id="136" name="Rounded Rectangle 285">
            <a:extLst>
              <a:ext uri="{FF2B5EF4-FFF2-40B4-BE49-F238E27FC236}">
                <a16:creationId xmlns:a16="http://schemas.microsoft.com/office/drawing/2014/main" id="{46340537-8C17-6B36-11DD-B2CA358BCF04}"/>
              </a:ext>
            </a:extLst>
          </p:cNvPr>
          <p:cNvSpPr/>
          <p:nvPr/>
        </p:nvSpPr>
        <p:spPr>
          <a:xfrm>
            <a:off x="9796319" y="3287616"/>
            <a:ext cx="765748" cy="335812"/>
          </a:xfrm>
          <a:prstGeom prst="roundRect">
            <a:avLst>
              <a:gd name="adj" fmla="val 9537"/>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第三方购销</a:t>
            </a:r>
            <a:endParaRPr kumimoji="0" lang="en-US" altLang="zh-CN"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137" name="Rounded Rectangle 285">
            <a:extLst>
              <a:ext uri="{FF2B5EF4-FFF2-40B4-BE49-F238E27FC236}">
                <a16:creationId xmlns:a16="http://schemas.microsoft.com/office/drawing/2014/main" id="{CFDB7B9D-80BD-C9DA-6419-F4944240F169}"/>
              </a:ext>
            </a:extLst>
          </p:cNvPr>
          <p:cNvSpPr/>
          <p:nvPr/>
        </p:nvSpPr>
        <p:spPr>
          <a:xfrm>
            <a:off x="10656583" y="3287616"/>
            <a:ext cx="765748" cy="335812"/>
          </a:xfrm>
          <a:prstGeom prst="roundRect">
            <a:avLst>
              <a:gd name="adj" fmla="val 9537"/>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跨项目调拨</a:t>
            </a:r>
            <a:endParaRPr kumimoji="0" lang="en-US" altLang="zh-CN"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138" name="Rounded Rectangle 285">
            <a:extLst>
              <a:ext uri="{FF2B5EF4-FFF2-40B4-BE49-F238E27FC236}">
                <a16:creationId xmlns:a16="http://schemas.microsoft.com/office/drawing/2014/main" id="{27260D06-3A29-4B21-5D5C-B2B87B2ADDF6}"/>
              </a:ext>
            </a:extLst>
          </p:cNvPr>
          <p:cNvSpPr/>
          <p:nvPr/>
        </p:nvSpPr>
        <p:spPr>
          <a:xfrm>
            <a:off x="9801068" y="2915431"/>
            <a:ext cx="765748" cy="335812"/>
          </a:xfrm>
          <a:prstGeom prst="roundRect">
            <a:avLst>
              <a:gd name="adj" fmla="val 9537"/>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成本项映射表</a:t>
            </a:r>
            <a:endParaRPr kumimoji="0" lang="en-US" altLang="zh-CN"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139" name="Rounded Rectangle 285">
            <a:extLst>
              <a:ext uri="{FF2B5EF4-FFF2-40B4-BE49-F238E27FC236}">
                <a16:creationId xmlns:a16="http://schemas.microsoft.com/office/drawing/2014/main" id="{75F762E1-DF2D-276B-C5BB-C27A9B737331}"/>
              </a:ext>
            </a:extLst>
          </p:cNvPr>
          <p:cNvSpPr/>
          <p:nvPr/>
        </p:nvSpPr>
        <p:spPr>
          <a:xfrm>
            <a:off x="10656582" y="2915431"/>
            <a:ext cx="765748" cy="335812"/>
          </a:xfrm>
          <a:prstGeom prst="roundRect">
            <a:avLst>
              <a:gd name="adj" fmla="val 9537"/>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单台计算公式</a:t>
            </a:r>
            <a:endParaRPr kumimoji="0" lang="en-US" altLang="zh-CN"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cxnSp>
        <p:nvCxnSpPr>
          <p:cNvPr id="140" name="连接符: 肘形 21">
            <a:extLst>
              <a:ext uri="{FF2B5EF4-FFF2-40B4-BE49-F238E27FC236}">
                <a16:creationId xmlns:a16="http://schemas.microsoft.com/office/drawing/2014/main" id="{0A5BE68A-CC67-A63C-C374-1BACD79D7249}"/>
              </a:ext>
            </a:extLst>
          </p:cNvPr>
          <p:cNvCxnSpPr>
            <a:cxnSpLocks/>
            <a:stCxn id="134" idx="1"/>
          </p:cNvCxnSpPr>
          <p:nvPr/>
        </p:nvCxnSpPr>
        <p:spPr>
          <a:xfrm rot="10800000">
            <a:off x="8768144" y="2494187"/>
            <a:ext cx="921081" cy="674358"/>
          </a:xfrm>
          <a:prstGeom prst="bentConnector3">
            <a:avLst>
              <a:gd name="adj1" fmla="val 50000"/>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3" name="连接符: 肘形 21">
            <a:extLst>
              <a:ext uri="{FF2B5EF4-FFF2-40B4-BE49-F238E27FC236}">
                <a16:creationId xmlns:a16="http://schemas.microsoft.com/office/drawing/2014/main" id="{0A5BE68A-CC67-A63C-C374-1BACD79D7249}"/>
              </a:ext>
            </a:extLst>
          </p:cNvPr>
          <p:cNvCxnSpPr>
            <a:cxnSpLocks/>
            <a:stCxn id="20" idx="1"/>
          </p:cNvCxnSpPr>
          <p:nvPr/>
        </p:nvCxnSpPr>
        <p:spPr>
          <a:xfrm rot="10800000" flipV="1">
            <a:off x="8768143" y="1661475"/>
            <a:ext cx="892861" cy="832711"/>
          </a:xfrm>
          <a:prstGeom prst="bentConnector3">
            <a:avLst>
              <a:gd name="adj1" fmla="val 49015"/>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52" name="Rounded Rectangle 285">
            <a:extLst>
              <a:ext uri="{FF2B5EF4-FFF2-40B4-BE49-F238E27FC236}">
                <a16:creationId xmlns:a16="http://schemas.microsoft.com/office/drawing/2014/main" id="{7D43E279-5C89-3BD3-DE79-89EC4421C587}"/>
              </a:ext>
            </a:extLst>
          </p:cNvPr>
          <p:cNvSpPr/>
          <p:nvPr/>
        </p:nvSpPr>
        <p:spPr>
          <a:xfrm>
            <a:off x="7383906" y="2801836"/>
            <a:ext cx="1208650" cy="339813"/>
          </a:xfrm>
          <a:prstGeom prst="roundRect">
            <a:avLst>
              <a:gd name="adj" fmla="val 9537"/>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4.</a:t>
            </a:r>
            <a:r>
              <a:rPr kumimoji="0" lang="zh-CN" altLang="en-US"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明细映射成本项</a:t>
            </a:r>
            <a:endParaRPr kumimoji="0" lang="en-US" altLang="zh-CN"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153" name="Rounded Rectangle 285">
            <a:extLst>
              <a:ext uri="{FF2B5EF4-FFF2-40B4-BE49-F238E27FC236}">
                <a16:creationId xmlns:a16="http://schemas.microsoft.com/office/drawing/2014/main" id="{7D43E279-5C89-3BD3-DE79-89EC4421C587}"/>
              </a:ext>
            </a:extLst>
          </p:cNvPr>
          <p:cNvSpPr/>
          <p:nvPr/>
        </p:nvSpPr>
        <p:spPr>
          <a:xfrm>
            <a:off x="7386546" y="3215809"/>
            <a:ext cx="1208650" cy="339813"/>
          </a:xfrm>
          <a:prstGeom prst="roundRect">
            <a:avLst>
              <a:gd name="adj" fmla="val 9537"/>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5.</a:t>
            </a:r>
            <a:r>
              <a:rPr kumimoji="0" lang="zh-CN" altLang="en-US"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明细单台成本计算</a:t>
            </a:r>
            <a:endParaRPr kumimoji="0" lang="en-US" altLang="zh-CN"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154" name="Rounded Rectangle 285">
            <a:extLst>
              <a:ext uri="{FF2B5EF4-FFF2-40B4-BE49-F238E27FC236}">
                <a16:creationId xmlns:a16="http://schemas.microsoft.com/office/drawing/2014/main" id="{DFF09F1B-93FA-EE67-10C7-82C1BBF0176F}"/>
              </a:ext>
            </a:extLst>
          </p:cNvPr>
          <p:cNvSpPr/>
          <p:nvPr/>
        </p:nvSpPr>
        <p:spPr>
          <a:xfrm>
            <a:off x="5135206" y="2438812"/>
            <a:ext cx="1281341" cy="339813"/>
          </a:xfrm>
          <a:prstGeom prst="roundRect">
            <a:avLst>
              <a:gd name="adj" fmla="val 953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项目明细单台成本</a:t>
            </a:r>
            <a:endParaRPr kumimoji="0" lang="en-US" altLang="zh-CN"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155" name="Rounded Rectangle 285">
            <a:extLst>
              <a:ext uri="{FF2B5EF4-FFF2-40B4-BE49-F238E27FC236}">
                <a16:creationId xmlns:a16="http://schemas.microsoft.com/office/drawing/2014/main" id="{CF401C5A-EB09-BAEF-59BC-847E67EE1829}"/>
              </a:ext>
            </a:extLst>
          </p:cNvPr>
          <p:cNvSpPr/>
          <p:nvPr/>
        </p:nvSpPr>
        <p:spPr>
          <a:xfrm>
            <a:off x="5128854" y="2005115"/>
            <a:ext cx="1296579" cy="339813"/>
          </a:xfrm>
          <a:prstGeom prst="roundRect">
            <a:avLst>
              <a:gd name="adj" fmla="val 953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项目明细成本</a:t>
            </a:r>
            <a:endParaRPr kumimoji="0" lang="en-US" altLang="zh-CN"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156" name="Rounded Rectangle 6">
            <a:extLst>
              <a:ext uri="{FF2B5EF4-FFF2-40B4-BE49-F238E27FC236}">
                <a16:creationId xmlns:a16="http://schemas.microsoft.com/office/drawing/2014/main" id="{CA670294-AB9F-517A-2D9F-C8B78D3B7BB7}"/>
              </a:ext>
            </a:extLst>
          </p:cNvPr>
          <p:cNvSpPr/>
          <p:nvPr/>
        </p:nvSpPr>
        <p:spPr>
          <a:xfrm>
            <a:off x="5035209" y="1921917"/>
            <a:ext cx="1514188" cy="995499"/>
          </a:xfrm>
          <a:prstGeom prst="roundRect">
            <a:avLst>
              <a:gd name="adj" fmla="val 4083"/>
            </a:avLst>
          </a:pr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FBFA"/>
              </a:solidFill>
              <a:effectLst/>
              <a:uLnTx/>
              <a:uFillTx/>
              <a:latin typeface="Oracle Sans Tab"/>
              <a:ea typeface="+mn-ea"/>
              <a:cs typeface="+mn-cs"/>
            </a:endParaRPr>
          </a:p>
        </p:txBody>
      </p:sp>
      <p:cxnSp>
        <p:nvCxnSpPr>
          <p:cNvPr id="157" name="直线箭头连接符 93">
            <a:extLst>
              <a:ext uri="{FF2B5EF4-FFF2-40B4-BE49-F238E27FC236}">
                <a16:creationId xmlns:a16="http://schemas.microsoft.com/office/drawing/2014/main" id="{AE0CFF5F-4716-4933-2378-E2460993DFF3}"/>
              </a:ext>
            </a:extLst>
          </p:cNvPr>
          <p:cNvCxnSpPr>
            <a:cxnSpLocks/>
            <a:endCxn id="156" idx="3"/>
          </p:cNvCxnSpPr>
          <p:nvPr/>
        </p:nvCxnSpPr>
        <p:spPr>
          <a:xfrm flipH="1" flipV="1">
            <a:off x="6549397" y="2419667"/>
            <a:ext cx="648216" cy="1"/>
          </a:xfrm>
          <a:prstGeom prst="straightConnector1">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3" name="连接符: 肘形 21">
            <a:extLst>
              <a:ext uri="{FF2B5EF4-FFF2-40B4-BE49-F238E27FC236}">
                <a16:creationId xmlns:a16="http://schemas.microsoft.com/office/drawing/2014/main" id="{0A5BE68A-CC67-A63C-C374-1BACD79D7249}"/>
              </a:ext>
            </a:extLst>
          </p:cNvPr>
          <p:cNvCxnSpPr>
            <a:cxnSpLocks/>
            <a:stCxn id="156" idx="1"/>
            <a:endCxn id="111" idx="3"/>
          </p:cNvCxnSpPr>
          <p:nvPr/>
        </p:nvCxnSpPr>
        <p:spPr>
          <a:xfrm rot="10800000">
            <a:off x="2825795" y="1912183"/>
            <a:ext cx="2209415" cy="507484"/>
          </a:xfrm>
          <a:prstGeom prst="bentConnector3">
            <a:avLst>
              <a:gd name="adj1" fmla="val 50000"/>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6" name="连接符: 肘形 21">
            <a:extLst>
              <a:ext uri="{FF2B5EF4-FFF2-40B4-BE49-F238E27FC236}">
                <a16:creationId xmlns:a16="http://schemas.microsoft.com/office/drawing/2014/main" id="{0A5BE68A-CC67-A63C-C374-1BACD79D7249}"/>
              </a:ext>
            </a:extLst>
          </p:cNvPr>
          <p:cNvCxnSpPr>
            <a:cxnSpLocks/>
            <a:stCxn id="156" idx="1"/>
            <a:endCxn id="112" idx="3"/>
          </p:cNvCxnSpPr>
          <p:nvPr/>
        </p:nvCxnSpPr>
        <p:spPr>
          <a:xfrm rot="10800000">
            <a:off x="2825795" y="2312619"/>
            <a:ext cx="2209415" cy="107048"/>
          </a:xfrm>
          <a:prstGeom prst="bentConnector3">
            <a:avLst>
              <a:gd name="adj1" fmla="val 50000"/>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9" name="连接符: 肘形 21">
            <a:extLst>
              <a:ext uri="{FF2B5EF4-FFF2-40B4-BE49-F238E27FC236}">
                <a16:creationId xmlns:a16="http://schemas.microsoft.com/office/drawing/2014/main" id="{0A5BE68A-CC67-A63C-C374-1BACD79D7249}"/>
              </a:ext>
            </a:extLst>
          </p:cNvPr>
          <p:cNvCxnSpPr>
            <a:cxnSpLocks/>
            <a:stCxn id="156" idx="1"/>
            <a:endCxn id="113" idx="3"/>
          </p:cNvCxnSpPr>
          <p:nvPr/>
        </p:nvCxnSpPr>
        <p:spPr>
          <a:xfrm rot="10800000" flipV="1">
            <a:off x="2825795" y="2419667"/>
            <a:ext cx="2209415" cy="293388"/>
          </a:xfrm>
          <a:prstGeom prst="bentConnector3">
            <a:avLst>
              <a:gd name="adj1" fmla="val 50000"/>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2" name="连接符: 肘形 21">
            <a:extLst>
              <a:ext uri="{FF2B5EF4-FFF2-40B4-BE49-F238E27FC236}">
                <a16:creationId xmlns:a16="http://schemas.microsoft.com/office/drawing/2014/main" id="{0A5BE68A-CC67-A63C-C374-1BACD79D7249}"/>
              </a:ext>
            </a:extLst>
          </p:cNvPr>
          <p:cNvCxnSpPr>
            <a:cxnSpLocks/>
            <a:stCxn id="156" idx="1"/>
            <a:endCxn id="114" idx="3"/>
          </p:cNvCxnSpPr>
          <p:nvPr/>
        </p:nvCxnSpPr>
        <p:spPr>
          <a:xfrm rot="10800000" flipV="1">
            <a:off x="2825795" y="2419667"/>
            <a:ext cx="2209415" cy="693824"/>
          </a:xfrm>
          <a:prstGeom prst="bentConnector3">
            <a:avLst>
              <a:gd name="adj1" fmla="val 50000"/>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6" name="连接符: 肘形 21">
            <a:extLst>
              <a:ext uri="{FF2B5EF4-FFF2-40B4-BE49-F238E27FC236}">
                <a16:creationId xmlns:a16="http://schemas.microsoft.com/office/drawing/2014/main" id="{0A5BE68A-CC67-A63C-C374-1BACD79D7249}"/>
              </a:ext>
            </a:extLst>
          </p:cNvPr>
          <p:cNvCxnSpPr>
            <a:cxnSpLocks/>
            <a:stCxn id="156" idx="1"/>
            <a:endCxn id="115" idx="3"/>
          </p:cNvCxnSpPr>
          <p:nvPr/>
        </p:nvCxnSpPr>
        <p:spPr>
          <a:xfrm rot="10800000" flipV="1">
            <a:off x="2825795" y="2419667"/>
            <a:ext cx="2209415" cy="1094260"/>
          </a:xfrm>
          <a:prstGeom prst="bentConnector3">
            <a:avLst>
              <a:gd name="adj1" fmla="val 50000"/>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9" name="连接符: 肘形 21">
            <a:extLst>
              <a:ext uri="{FF2B5EF4-FFF2-40B4-BE49-F238E27FC236}">
                <a16:creationId xmlns:a16="http://schemas.microsoft.com/office/drawing/2014/main" id="{0A5BE68A-CC67-A63C-C374-1BACD79D7249}"/>
              </a:ext>
            </a:extLst>
          </p:cNvPr>
          <p:cNvCxnSpPr>
            <a:cxnSpLocks/>
            <a:stCxn id="156" idx="1"/>
            <a:endCxn id="116" idx="3"/>
          </p:cNvCxnSpPr>
          <p:nvPr/>
        </p:nvCxnSpPr>
        <p:spPr>
          <a:xfrm rot="10800000" flipV="1">
            <a:off x="2825795" y="2419667"/>
            <a:ext cx="2209415" cy="1494696"/>
          </a:xfrm>
          <a:prstGeom prst="bentConnector3">
            <a:avLst>
              <a:gd name="adj1" fmla="val 50000"/>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2" name="连接符: 肘形 21">
            <a:extLst>
              <a:ext uri="{FF2B5EF4-FFF2-40B4-BE49-F238E27FC236}">
                <a16:creationId xmlns:a16="http://schemas.microsoft.com/office/drawing/2014/main" id="{0A5BE68A-CC67-A63C-C374-1BACD79D7249}"/>
              </a:ext>
            </a:extLst>
          </p:cNvPr>
          <p:cNvCxnSpPr>
            <a:cxnSpLocks/>
            <a:stCxn id="156" idx="1"/>
            <a:endCxn id="132" idx="3"/>
          </p:cNvCxnSpPr>
          <p:nvPr/>
        </p:nvCxnSpPr>
        <p:spPr>
          <a:xfrm rot="10800000" flipV="1">
            <a:off x="2818005" y="2419667"/>
            <a:ext cx="2217205" cy="1895132"/>
          </a:xfrm>
          <a:prstGeom prst="bentConnector3">
            <a:avLst>
              <a:gd name="adj1" fmla="val 50000"/>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5" name="连接符: 肘形 21">
            <a:extLst>
              <a:ext uri="{FF2B5EF4-FFF2-40B4-BE49-F238E27FC236}">
                <a16:creationId xmlns:a16="http://schemas.microsoft.com/office/drawing/2014/main" id="{0A5BE68A-CC67-A63C-C374-1BACD79D7249}"/>
              </a:ext>
            </a:extLst>
          </p:cNvPr>
          <p:cNvCxnSpPr>
            <a:cxnSpLocks/>
            <a:stCxn id="156" idx="1"/>
            <a:endCxn id="117" idx="3"/>
          </p:cNvCxnSpPr>
          <p:nvPr/>
        </p:nvCxnSpPr>
        <p:spPr>
          <a:xfrm rot="10800000" flipV="1">
            <a:off x="2825795" y="2419667"/>
            <a:ext cx="2209415" cy="2295568"/>
          </a:xfrm>
          <a:prstGeom prst="bentConnector3">
            <a:avLst>
              <a:gd name="adj1" fmla="val 50000"/>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8" name="连接符: 肘形 21">
            <a:extLst>
              <a:ext uri="{FF2B5EF4-FFF2-40B4-BE49-F238E27FC236}">
                <a16:creationId xmlns:a16="http://schemas.microsoft.com/office/drawing/2014/main" id="{0A5BE68A-CC67-A63C-C374-1BACD79D7249}"/>
              </a:ext>
            </a:extLst>
          </p:cNvPr>
          <p:cNvCxnSpPr>
            <a:cxnSpLocks/>
            <a:stCxn id="156" idx="1"/>
            <a:endCxn id="119" idx="3"/>
          </p:cNvCxnSpPr>
          <p:nvPr/>
        </p:nvCxnSpPr>
        <p:spPr>
          <a:xfrm rot="10800000" flipV="1">
            <a:off x="2825795" y="2419667"/>
            <a:ext cx="2209415" cy="3096440"/>
          </a:xfrm>
          <a:prstGeom prst="bentConnector3">
            <a:avLst>
              <a:gd name="adj1" fmla="val 50000"/>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1" name="连接符: 肘形 21">
            <a:extLst>
              <a:ext uri="{FF2B5EF4-FFF2-40B4-BE49-F238E27FC236}">
                <a16:creationId xmlns:a16="http://schemas.microsoft.com/office/drawing/2014/main" id="{0A5BE68A-CC67-A63C-C374-1BACD79D7249}"/>
              </a:ext>
            </a:extLst>
          </p:cNvPr>
          <p:cNvCxnSpPr>
            <a:cxnSpLocks/>
            <a:stCxn id="156" idx="1"/>
            <a:endCxn id="120" idx="3"/>
          </p:cNvCxnSpPr>
          <p:nvPr/>
        </p:nvCxnSpPr>
        <p:spPr>
          <a:xfrm rot="10800000" flipV="1">
            <a:off x="2825795" y="2419667"/>
            <a:ext cx="2209415" cy="3496876"/>
          </a:xfrm>
          <a:prstGeom prst="bentConnector3">
            <a:avLst>
              <a:gd name="adj1" fmla="val 50000"/>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4" name="Rounded Rectangle 285">
            <a:extLst>
              <a:ext uri="{FF2B5EF4-FFF2-40B4-BE49-F238E27FC236}">
                <a16:creationId xmlns:a16="http://schemas.microsoft.com/office/drawing/2014/main" id="{4F46B27A-0855-E0C1-519F-3AACFFF93218}"/>
              </a:ext>
            </a:extLst>
          </p:cNvPr>
          <p:cNvSpPr/>
          <p:nvPr/>
        </p:nvSpPr>
        <p:spPr>
          <a:xfrm>
            <a:off x="7386546" y="1559914"/>
            <a:ext cx="1208650" cy="339813"/>
          </a:xfrm>
          <a:prstGeom prst="roundRect">
            <a:avLst>
              <a:gd name="adj" fmla="val 9537"/>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1.</a:t>
            </a:r>
            <a:r>
              <a:rPr kumimoji="0" lang="zh-CN" altLang="en-US"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账务数据标准过滤</a:t>
            </a:r>
            <a:endParaRPr kumimoji="0" lang="en-US" altLang="zh-CN"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212" name="Rounded Rectangle 285">
            <a:extLst>
              <a:ext uri="{FF2B5EF4-FFF2-40B4-BE49-F238E27FC236}">
                <a16:creationId xmlns:a16="http://schemas.microsoft.com/office/drawing/2014/main" id="{DFF09F1B-93FA-EE67-10C7-82C1BBF0176F}"/>
              </a:ext>
            </a:extLst>
          </p:cNvPr>
          <p:cNvSpPr/>
          <p:nvPr/>
        </p:nvSpPr>
        <p:spPr>
          <a:xfrm>
            <a:off x="8719248" y="4837976"/>
            <a:ext cx="1208650" cy="339813"/>
          </a:xfrm>
          <a:prstGeom prst="roundRect">
            <a:avLst>
              <a:gd name="adj" fmla="val 953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机型台数</a:t>
            </a:r>
            <a:endParaRPr kumimoji="0" lang="en-US" altLang="zh-CN"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213" name="Rounded Rectangle 285">
            <a:extLst>
              <a:ext uri="{FF2B5EF4-FFF2-40B4-BE49-F238E27FC236}">
                <a16:creationId xmlns:a16="http://schemas.microsoft.com/office/drawing/2014/main" id="{CF401C5A-EB09-BAEF-59BC-847E67EE1829}"/>
              </a:ext>
            </a:extLst>
          </p:cNvPr>
          <p:cNvSpPr/>
          <p:nvPr/>
        </p:nvSpPr>
        <p:spPr>
          <a:xfrm>
            <a:off x="7243330" y="4837043"/>
            <a:ext cx="1208650" cy="339813"/>
          </a:xfrm>
          <a:prstGeom prst="roundRect">
            <a:avLst>
              <a:gd name="adj" fmla="val 953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分摊单台研发费用</a:t>
            </a:r>
            <a:endParaRPr kumimoji="0" lang="en-US" altLang="zh-CN"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214" name="Rounded Rectangle 6">
            <a:extLst>
              <a:ext uri="{FF2B5EF4-FFF2-40B4-BE49-F238E27FC236}">
                <a16:creationId xmlns:a16="http://schemas.microsoft.com/office/drawing/2014/main" id="{CA670294-AB9F-517A-2D9F-C8B78D3B7BB7}"/>
              </a:ext>
            </a:extLst>
          </p:cNvPr>
          <p:cNvSpPr/>
          <p:nvPr/>
        </p:nvSpPr>
        <p:spPr>
          <a:xfrm>
            <a:off x="7136567" y="4772280"/>
            <a:ext cx="2898386" cy="479969"/>
          </a:xfrm>
          <a:prstGeom prst="roundRect">
            <a:avLst>
              <a:gd name="adj" fmla="val 4083"/>
            </a:avLst>
          </a:pr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FBFA"/>
              </a:solidFill>
              <a:effectLst/>
              <a:uLnTx/>
              <a:uFillTx/>
              <a:latin typeface="Oracle Sans Tab"/>
              <a:ea typeface="+mn-ea"/>
              <a:cs typeface="+mn-cs"/>
            </a:endParaRPr>
          </a:p>
        </p:txBody>
      </p:sp>
      <p:sp>
        <p:nvSpPr>
          <p:cNvPr id="215" name="Rounded Rectangle 285">
            <a:extLst>
              <a:ext uri="{FF2B5EF4-FFF2-40B4-BE49-F238E27FC236}">
                <a16:creationId xmlns:a16="http://schemas.microsoft.com/office/drawing/2014/main" id="{3B98E8B1-F495-61B8-0832-EE9BFFE060A4}"/>
              </a:ext>
            </a:extLst>
          </p:cNvPr>
          <p:cNvSpPr/>
          <p:nvPr/>
        </p:nvSpPr>
        <p:spPr>
          <a:xfrm>
            <a:off x="5049582" y="4840258"/>
            <a:ext cx="1208650" cy="339813"/>
          </a:xfrm>
          <a:prstGeom prst="roundRect">
            <a:avLst>
              <a:gd name="adj" fmla="val 9537"/>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费用分摊规则</a:t>
            </a:r>
            <a:endParaRPr kumimoji="0" lang="en-US" altLang="zh-CN"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endParaRPr>
          </a:p>
        </p:txBody>
      </p:sp>
      <p:cxnSp>
        <p:nvCxnSpPr>
          <p:cNvPr id="221" name="连接符: 肘形 21">
            <a:extLst>
              <a:ext uri="{FF2B5EF4-FFF2-40B4-BE49-F238E27FC236}">
                <a16:creationId xmlns:a16="http://schemas.microsoft.com/office/drawing/2014/main" id="{C8C37DBD-143D-F3F5-7E5C-AEEA3B76AE1E}"/>
              </a:ext>
            </a:extLst>
          </p:cNvPr>
          <p:cNvCxnSpPr>
            <a:cxnSpLocks/>
            <a:stCxn id="49" idx="1"/>
            <a:endCxn id="50" idx="3"/>
          </p:cNvCxnSpPr>
          <p:nvPr/>
        </p:nvCxnSpPr>
        <p:spPr>
          <a:xfrm rot="10800000">
            <a:off x="6270018" y="6316980"/>
            <a:ext cx="898793" cy="37578"/>
          </a:xfrm>
          <a:prstGeom prst="bentConnector3">
            <a:avLst>
              <a:gd name="adj1" fmla="val 50000"/>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3" name="连接符: 肘形 21">
            <a:extLst>
              <a:ext uri="{FF2B5EF4-FFF2-40B4-BE49-F238E27FC236}">
                <a16:creationId xmlns:a16="http://schemas.microsoft.com/office/drawing/2014/main" id="{C8C37DBD-143D-F3F5-7E5C-AEEA3B76AE1E}"/>
              </a:ext>
            </a:extLst>
          </p:cNvPr>
          <p:cNvCxnSpPr>
            <a:cxnSpLocks/>
            <a:stCxn id="215" idx="1"/>
            <a:endCxn id="118" idx="3"/>
          </p:cNvCxnSpPr>
          <p:nvPr/>
        </p:nvCxnSpPr>
        <p:spPr>
          <a:xfrm rot="10800000" flipV="1">
            <a:off x="2825794" y="5010165"/>
            <a:ext cx="2223788" cy="105506"/>
          </a:xfrm>
          <a:prstGeom prst="bentConnector3">
            <a:avLst>
              <a:gd name="adj1" fmla="val 50000"/>
            </a:avLst>
          </a:prstGeom>
          <a:ln>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9" name="连接符: 肘形 21">
            <a:extLst>
              <a:ext uri="{FF2B5EF4-FFF2-40B4-BE49-F238E27FC236}">
                <a16:creationId xmlns:a16="http://schemas.microsoft.com/office/drawing/2014/main" id="{C8C37DBD-143D-F3F5-7E5C-AEEA3B76AE1E}"/>
              </a:ext>
            </a:extLst>
          </p:cNvPr>
          <p:cNvCxnSpPr>
            <a:cxnSpLocks/>
            <a:stCxn id="232" idx="1"/>
            <a:endCxn id="233" idx="3"/>
          </p:cNvCxnSpPr>
          <p:nvPr/>
        </p:nvCxnSpPr>
        <p:spPr>
          <a:xfrm rot="10800000" flipV="1">
            <a:off x="6261158" y="5788921"/>
            <a:ext cx="895920" cy="120988"/>
          </a:xfrm>
          <a:prstGeom prst="bentConnector3">
            <a:avLst>
              <a:gd name="adj1" fmla="val 50000"/>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30" name="Rounded Rectangle 285">
            <a:extLst>
              <a:ext uri="{FF2B5EF4-FFF2-40B4-BE49-F238E27FC236}">
                <a16:creationId xmlns:a16="http://schemas.microsoft.com/office/drawing/2014/main" id="{DFF09F1B-93FA-EE67-10C7-82C1BBF0176F}"/>
              </a:ext>
            </a:extLst>
          </p:cNvPr>
          <p:cNvSpPr/>
          <p:nvPr/>
        </p:nvSpPr>
        <p:spPr>
          <a:xfrm>
            <a:off x="8739760" y="5614632"/>
            <a:ext cx="1208650" cy="339813"/>
          </a:xfrm>
          <a:prstGeom prst="roundRect">
            <a:avLst>
              <a:gd name="adj" fmla="val 953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首付款计划</a:t>
            </a:r>
            <a:endParaRPr kumimoji="0" lang="en-US" altLang="zh-CN"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231" name="Rounded Rectangle 285">
            <a:extLst>
              <a:ext uri="{FF2B5EF4-FFF2-40B4-BE49-F238E27FC236}">
                <a16:creationId xmlns:a16="http://schemas.microsoft.com/office/drawing/2014/main" id="{CF401C5A-EB09-BAEF-59BC-847E67EE1829}"/>
              </a:ext>
            </a:extLst>
          </p:cNvPr>
          <p:cNvSpPr/>
          <p:nvPr/>
        </p:nvSpPr>
        <p:spPr>
          <a:xfrm>
            <a:off x="7263842" y="5613699"/>
            <a:ext cx="1208650" cy="339813"/>
          </a:xfrm>
          <a:prstGeom prst="roundRect">
            <a:avLst>
              <a:gd name="adj" fmla="val 953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项目款项</a:t>
            </a:r>
            <a:endParaRPr kumimoji="0" lang="en-US" altLang="zh-CN"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232" name="Rounded Rectangle 6">
            <a:extLst>
              <a:ext uri="{FF2B5EF4-FFF2-40B4-BE49-F238E27FC236}">
                <a16:creationId xmlns:a16="http://schemas.microsoft.com/office/drawing/2014/main" id="{CA670294-AB9F-517A-2D9F-C8B78D3B7BB7}"/>
              </a:ext>
            </a:extLst>
          </p:cNvPr>
          <p:cNvSpPr/>
          <p:nvPr/>
        </p:nvSpPr>
        <p:spPr>
          <a:xfrm>
            <a:off x="7157078" y="5548936"/>
            <a:ext cx="4272921" cy="479969"/>
          </a:xfrm>
          <a:prstGeom prst="roundRect">
            <a:avLst>
              <a:gd name="adj" fmla="val 4083"/>
            </a:avLst>
          </a:pr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FBFA"/>
              </a:solidFill>
              <a:effectLst/>
              <a:uLnTx/>
              <a:uFillTx/>
              <a:latin typeface="Oracle Sans Tab"/>
              <a:ea typeface="+mn-ea"/>
              <a:cs typeface="+mn-cs"/>
            </a:endParaRPr>
          </a:p>
        </p:txBody>
      </p:sp>
      <p:sp>
        <p:nvSpPr>
          <p:cNvPr id="233" name="Rounded Rectangle 285">
            <a:extLst>
              <a:ext uri="{FF2B5EF4-FFF2-40B4-BE49-F238E27FC236}">
                <a16:creationId xmlns:a16="http://schemas.microsoft.com/office/drawing/2014/main" id="{3B98E8B1-F495-61B8-0832-EE9BFFE060A4}"/>
              </a:ext>
            </a:extLst>
          </p:cNvPr>
          <p:cNvSpPr/>
          <p:nvPr/>
        </p:nvSpPr>
        <p:spPr>
          <a:xfrm>
            <a:off x="5052508" y="5740002"/>
            <a:ext cx="1208650" cy="339813"/>
          </a:xfrm>
          <a:prstGeom prst="roundRect">
            <a:avLst>
              <a:gd name="adj" fmla="val 9537"/>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资金成本计算规则</a:t>
            </a:r>
            <a:endParaRPr kumimoji="0" lang="en-US" altLang="zh-CN"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235" name="Rounded Rectangle 285">
            <a:extLst>
              <a:ext uri="{FF2B5EF4-FFF2-40B4-BE49-F238E27FC236}">
                <a16:creationId xmlns:a16="http://schemas.microsoft.com/office/drawing/2014/main" id="{DFF09F1B-93FA-EE67-10C7-82C1BBF0176F}"/>
              </a:ext>
            </a:extLst>
          </p:cNvPr>
          <p:cNvSpPr/>
          <p:nvPr/>
        </p:nvSpPr>
        <p:spPr>
          <a:xfrm>
            <a:off x="10128049" y="5619014"/>
            <a:ext cx="1208650" cy="339813"/>
          </a:xfrm>
          <a:prstGeom prst="roundRect">
            <a:avLst>
              <a:gd name="adj" fmla="val 953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质保信息</a:t>
            </a:r>
            <a:endParaRPr kumimoji="0" lang="en-US" altLang="zh-CN"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cxnSp>
        <p:nvCxnSpPr>
          <p:cNvPr id="236" name="连接符: 肘形 21">
            <a:extLst>
              <a:ext uri="{FF2B5EF4-FFF2-40B4-BE49-F238E27FC236}">
                <a16:creationId xmlns:a16="http://schemas.microsoft.com/office/drawing/2014/main" id="{F41AF6F2-F941-12E8-7A63-132E3E083BB3}"/>
              </a:ext>
            </a:extLst>
          </p:cNvPr>
          <p:cNvCxnSpPr>
            <a:cxnSpLocks/>
            <a:stCxn id="233" idx="1"/>
            <a:endCxn id="120" idx="3"/>
          </p:cNvCxnSpPr>
          <p:nvPr/>
        </p:nvCxnSpPr>
        <p:spPr>
          <a:xfrm rot="10800000" flipV="1">
            <a:off x="2825794" y="5909909"/>
            <a:ext cx="2226714" cy="6634"/>
          </a:xfrm>
          <a:prstGeom prst="bentConnector3">
            <a:avLst>
              <a:gd name="adj1" fmla="val 50000"/>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03799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130D29-D045-4640-E6F6-5D9018A08541}"/>
              </a:ext>
            </a:extLst>
          </p:cNvPr>
          <p:cNvSpPr>
            <a:spLocks noGrp="1"/>
          </p:cNvSpPr>
          <p:nvPr>
            <p:ph type="title"/>
          </p:nvPr>
        </p:nvSpPr>
        <p:spPr>
          <a:xfrm>
            <a:off x="783590" y="194993"/>
            <a:ext cx="7825105" cy="772160"/>
          </a:xfrm>
        </p:spPr>
        <p:txBody>
          <a:bodyPr/>
          <a:lstStyle/>
          <a:p>
            <a:r>
              <a:rPr kumimoji="1" lang="zh-CN" altLang="en-US" dirty="0"/>
              <a:t>预测成本处理流程</a:t>
            </a:r>
          </a:p>
        </p:txBody>
      </p:sp>
      <p:sp>
        <p:nvSpPr>
          <p:cNvPr id="3" name="Rectangle 4">
            <a:extLst>
              <a:ext uri="{FF2B5EF4-FFF2-40B4-BE49-F238E27FC236}">
                <a16:creationId xmlns:a16="http://schemas.microsoft.com/office/drawing/2014/main" id="{D283AD64-ECCD-061F-9E00-87A50A26C812}"/>
              </a:ext>
            </a:extLst>
          </p:cNvPr>
          <p:cNvSpPr>
            <a:spLocks noChangeArrowheads="1"/>
          </p:cNvSpPr>
          <p:nvPr/>
        </p:nvSpPr>
        <p:spPr bwMode="auto">
          <a:xfrm>
            <a:off x="614483" y="1273024"/>
            <a:ext cx="821085" cy="3231308"/>
          </a:xfrm>
          <a:prstGeom prst="roundRect">
            <a:avLst>
              <a:gd name="adj" fmla="val 6610"/>
            </a:avLst>
          </a:prstGeom>
          <a:solidFill>
            <a:schemeClr val="accent5">
              <a:lumMod val="60000"/>
              <a:lumOff val="40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srgbClr val="000000"/>
                </a:solidFill>
                <a:effectLst/>
                <a:uLnTx/>
                <a:uFillTx/>
                <a:latin typeface="Microsoft YaHei" panose="020B0503020204020204" pitchFamily="34" charset="-122"/>
                <a:ea typeface="Microsoft YaHei" panose="020B0503020204020204" pitchFamily="34" charset="-122"/>
                <a:cs typeface="+mn-cs"/>
              </a:rPr>
              <a:t>产品成本</a:t>
            </a:r>
            <a:endParaRPr kumimoji="0" lang="en-GB"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4" name="Rectangle 4">
            <a:extLst>
              <a:ext uri="{FF2B5EF4-FFF2-40B4-BE49-F238E27FC236}">
                <a16:creationId xmlns:a16="http://schemas.microsoft.com/office/drawing/2014/main" id="{5D7D9BD0-6A4F-D9D2-E569-CF83DD354CB6}"/>
              </a:ext>
            </a:extLst>
          </p:cNvPr>
          <p:cNvSpPr>
            <a:spLocks noChangeArrowheads="1"/>
          </p:cNvSpPr>
          <p:nvPr/>
        </p:nvSpPr>
        <p:spPr bwMode="auto">
          <a:xfrm>
            <a:off x="614483" y="4599720"/>
            <a:ext cx="821085" cy="951907"/>
          </a:xfrm>
          <a:prstGeom prst="roundRect">
            <a:avLst>
              <a:gd name="adj" fmla="val 6610"/>
            </a:avLst>
          </a:prstGeom>
          <a:solidFill>
            <a:schemeClr val="accent5">
              <a:lumMod val="40000"/>
              <a:lumOff val="60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srgbClr val="000000"/>
                </a:solidFill>
                <a:effectLst/>
                <a:uLnTx/>
                <a:uFillTx/>
                <a:latin typeface="Microsoft YaHei" panose="020B0503020204020204" pitchFamily="34" charset="-122"/>
                <a:ea typeface="Microsoft YaHei" panose="020B0503020204020204" pitchFamily="34" charset="-122"/>
                <a:cs typeface="+mn-cs"/>
              </a:rPr>
              <a:t>项目成本</a:t>
            </a:r>
            <a:endParaRPr kumimoji="0" lang="en-GB"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5" name="Rectangle 4">
            <a:extLst>
              <a:ext uri="{FF2B5EF4-FFF2-40B4-BE49-F238E27FC236}">
                <a16:creationId xmlns:a16="http://schemas.microsoft.com/office/drawing/2014/main" id="{2E4800BB-FFD9-BBD6-9313-9B5C5902C08B}"/>
              </a:ext>
            </a:extLst>
          </p:cNvPr>
          <p:cNvSpPr>
            <a:spLocks noChangeArrowheads="1"/>
          </p:cNvSpPr>
          <p:nvPr/>
        </p:nvSpPr>
        <p:spPr bwMode="auto">
          <a:xfrm>
            <a:off x="621327" y="5677819"/>
            <a:ext cx="821085" cy="674677"/>
          </a:xfrm>
          <a:prstGeom prst="roundRect">
            <a:avLst>
              <a:gd name="adj" fmla="val 6610"/>
            </a:avLst>
          </a:prstGeom>
          <a:solidFill>
            <a:schemeClr val="accent5">
              <a:lumMod val="20000"/>
              <a:lumOff val="80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srgbClr val="000000"/>
                </a:solidFill>
                <a:effectLst/>
                <a:uLnTx/>
                <a:uFillTx/>
                <a:latin typeface="Microsoft YaHei" panose="020B0503020204020204" pitchFamily="34" charset="-122"/>
                <a:ea typeface="Microsoft YaHei" panose="020B0503020204020204" pitchFamily="34" charset="-122"/>
                <a:cs typeface="+mn-cs"/>
              </a:rPr>
              <a:t>项目费用</a:t>
            </a:r>
            <a:endParaRPr kumimoji="0" lang="en-GB"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6" name="Rectangle 4">
            <a:extLst>
              <a:ext uri="{FF2B5EF4-FFF2-40B4-BE49-F238E27FC236}">
                <a16:creationId xmlns:a16="http://schemas.microsoft.com/office/drawing/2014/main" id="{BCC34826-5567-BE66-8C33-C7297E7069C4}"/>
              </a:ext>
            </a:extLst>
          </p:cNvPr>
          <p:cNvSpPr>
            <a:spLocks noChangeArrowheads="1"/>
          </p:cNvSpPr>
          <p:nvPr/>
        </p:nvSpPr>
        <p:spPr bwMode="auto">
          <a:xfrm>
            <a:off x="1497135" y="1273024"/>
            <a:ext cx="1328659" cy="274244"/>
          </a:xfrm>
          <a:prstGeom prst="roundRect">
            <a:avLst>
              <a:gd name="adj" fmla="val 5895"/>
            </a:avLst>
          </a:prstGeom>
          <a:solidFill>
            <a:schemeClr val="accent5">
              <a:lumMod val="60000"/>
              <a:lumOff val="40000"/>
            </a:schemeClr>
          </a:solidFill>
          <a:ln w="3175">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srgbClr val="000000"/>
                </a:solidFill>
                <a:effectLst/>
                <a:uLnTx/>
                <a:uFillTx/>
                <a:latin typeface="Microsoft YaHei" panose="020B0503020204020204" pitchFamily="34" charset="-122"/>
                <a:ea typeface="Microsoft YaHei" panose="020B0503020204020204" pitchFamily="34" charset="-122"/>
                <a:cs typeface="+mn-cs"/>
              </a:rPr>
              <a:t>主机成本</a:t>
            </a:r>
            <a:endParaRPr kumimoji="0" lang="en-GB"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7" name="Rectangle 4">
            <a:extLst>
              <a:ext uri="{FF2B5EF4-FFF2-40B4-BE49-F238E27FC236}">
                <a16:creationId xmlns:a16="http://schemas.microsoft.com/office/drawing/2014/main" id="{0A4DFAA8-CC34-AA79-A724-28267E2ED2A3}"/>
              </a:ext>
            </a:extLst>
          </p:cNvPr>
          <p:cNvSpPr>
            <a:spLocks noChangeArrowheads="1"/>
          </p:cNvSpPr>
          <p:nvPr/>
        </p:nvSpPr>
        <p:spPr bwMode="auto">
          <a:xfrm>
            <a:off x="1497135" y="1642657"/>
            <a:ext cx="1328659" cy="274244"/>
          </a:xfrm>
          <a:prstGeom prst="roundRect">
            <a:avLst>
              <a:gd name="adj" fmla="val 5895"/>
            </a:avLst>
          </a:prstGeom>
          <a:solidFill>
            <a:schemeClr val="accent5">
              <a:lumMod val="60000"/>
              <a:lumOff val="40000"/>
            </a:schemeClr>
          </a:solidFill>
          <a:ln w="3175">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srgbClr val="000000"/>
                </a:solidFill>
                <a:effectLst/>
                <a:uLnTx/>
                <a:uFillTx/>
                <a:latin typeface="Microsoft YaHei" panose="020B0503020204020204" pitchFamily="34" charset="-122"/>
                <a:ea typeface="Microsoft YaHei" panose="020B0503020204020204" pitchFamily="34" charset="-122"/>
                <a:cs typeface="+mn-cs"/>
              </a:rPr>
              <a:t>附加配置</a:t>
            </a:r>
            <a:endParaRPr kumimoji="0" lang="en-GB"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8" name="Rectangle 4">
            <a:extLst>
              <a:ext uri="{FF2B5EF4-FFF2-40B4-BE49-F238E27FC236}">
                <a16:creationId xmlns:a16="http://schemas.microsoft.com/office/drawing/2014/main" id="{485AF6E5-3D86-350B-E674-216D52EBEB4B}"/>
              </a:ext>
            </a:extLst>
          </p:cNvPr>
          <p:cNvSpPr>
            <a:spLocks noChangeArrowheads="1"/>
          </p:cNvSpPr>
          <p:nvPr/>
        </p:nvSpPr>
        <p:spPr bwMode="auto">
          <a:xfrm>
            <a:off x="1497136" y="2012290"/>
            <a:ext cx="1328658" cy="274244"/>
          </a:xfrm>
          <a:prstGeom prst="roundRect">
            <a:avLst>
              <a:gd name="adj" fmla="val 5895"/>
            </a:avLst>
          </a:prstGeom>
          <a:solidFill>
            <a:schemeClr val="accent5">
              <a:lumMod val="60000"/>
              <a:lumOff val="40000"/>
            </a:schemeClr>
          </a:solidFill>
          <a:ln w="3175">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srgbClr val="000000"/>
                </a:solidFill>
                <a:effectLst/>
                <a:uLnTx/>
                <a:uFillTx/>
                <a:latin typeface="Microsoft YaHei" panose="020B0503020204020204" pitchFamily="34" charset="-122"/>
                <a:ea typeface="Microsoft YaHei" panose="020B0503020204020204" pitchFamily="34" charset="-122"/>
                <a:cs typeface="+mn-cs"/>
              </a:rPr>
              <a:t>塔筒</a:t>
            </a:r>
            <a:endParaRPr kumimoji="0" lang="en-GB"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9" name="Rectangle 4">
            <a:extLst>
              <a:ext uri="{FF2B5EF4-FFF2-40B4-BE49-F238E27FC236}">
                <a16:creationId xmlns:a16="http://schemas.microsoft.com/office/drawing/2014/main" id="{B2671394-D417-3A14-7BBC-E569DBF04D96}"/>
              </a:ext>
            </a:extLst>
          </p:cNvPr>
          <p:cNvSpPr>
            <a:spLocks noChangeArrowheads="1"/>
          </p:cNvSpPr>
          <p:nvPr/>
        </p:nvSpPr>
        <p:spPr bwMode="auto">
          <a:xfrm>
            <a:off x="1497135" y="2381923"/>
            <a:ext cx="1328659" cy="274244"/>
          </a:xfrm>
          <a:prstGeom prst="roundRect">
            <a:avLst>
              <a:gd name="adj" fmla="val 5895"/>
            </a:avLst>
          </a:prstGeom>
          <a:solidFill>
            <a:schemeClr val="accent5">
              <a:lumMod val="60000"/>
              <a:lumOff val="40000"/>
            </a:schemeClr>
          </a:solidFill>
          <a:ln w="3175">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循环物料</a:t>
            </a:r>
            <a:endParaRPr kumimoji="0" lang="en-GB" altLang="zh-CN"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10" name="Rectangle 4">
            <a:extLst>
              <a:ext uri="{FF2B5EF4-FFF2-40B4-BE49-F238E27FC236}">
                <a16:creationId xmlns:a16="http://schemas.microsoft.com/office/drawing/2014/main" id="{C32AC73A-221A-D4E4-C5BB-4087FFF1DE87}"/>
              </a:ext>
            </a:extLst>
          </p:cNvPr>
          <p:cNvSpPr>
            <a:spLocks noChangeArrowheads="1"/>
          </p:cNvSpPr>
          <p:nvPr/>
        </p:nvSpPr>
        <p:spPr bwMode="auto">
          <a:xfrm>
            <a:off x="1497135" y="2751556"/>
            <a:ext cx="1328659" cy="274244"/>
          </a:xfrm>
          <a:prstGeom prst="roundRect">
            <a:avLst>
              <a:gd name="adj" fmla="val 5895"/>
            </a:avLst>
          </a:prstGeom>
          <a:solidFill>
            <a:schemeClr val="accent5">
              <a:lumMod val="60000"/>
              <a:lumOff val="40000"/>
            </a:schemeClr>
          </a:solidFill>
          <a:ln w="3175">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制造费用</a:t>
            </a:r>
            <a:endParaRPr kumimoji="0" lang="en-GB" altLang="zh-CN"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11" name="Rectangle 4">
            <a:extLst>
              <a:ext uri="{FF2B5EF4-FFF2-40B4-BE49-F238E27FC236}">
                <a16:creationId xmlns:a16="http://schemas.microsoft.com/office/drawing/2014/main" id="{4FF0F723-225F-691D-037C-912E2D693074}"/>
              </a:ext>
            </a:extLst>
          </p:cNvPr>
          <p:cNvSpPr>
            <a:spLocks noChangeArrowheads="1"/>
          </p:cNvSpPr>
          <p:nvPr/>
        </p:nvSpPr>
        <p:spPr bwMode="auto">
          <a:xfrm>
            <a:off x="1497135" y="3121189"/>
            <a:ext cx="1328659" cy="274244"/>
          </a:xfrm>
          <a:prstGeom prst="roundRect">
            <a:avLst>
              <a:gd name="adj" fmla="val 5895"/>
            </a:avLst>
          </a:prstGeom>
          <a:solidFill>
            <a:schemeClr val="accent5">
              <a:lumMod val="60000"/>
              <a:lumOff val="40000"/>
            </a:schemeClr>
          </a:solidFill>
          <a:ln w="3175">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运费</a:t>
            </a:r>
            <a:endParaRPr kumimoji="0" lang="en-GB"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12" name="Rectangle 4">
            <a:extLst>
              <a:ext uri="{FF2B5EF4-FFF2-40B4-BE49-F238E27FC236}">
                <a16:creationId xmlns:a16="http://schemas.microsoft.com/office/drawing/2014/main" id="{12BD8B86-9F0B-E81F-32D7-0514986A00C7}"/>
              </a:ext>
            </a:extLst>
          </p:cNvPr>
          <p:cNvSpPr>
            <a:spLocks noChangeArrowheads="1"/>
          </p:cNvSpPr>
          <p:nvPr/>
        </p:nvSpPr>
        <p:spPr bwMode="auto">
          <a:xfrm>
            <a:off x="1497135" y="3490822"/>
            <a:ext cx="1328659" cy="274244"/>
          </a:xfrm>
          <a:prstGeom prst="roundRect">
            <a:avLst>
              <a:gd name="adj" fmla="val 5895"/>
            </a:avLst>
          </a:prstGeom>
          <a:solidFill>
            <a:schemeClr val="accent5">
              <a:lumMod val="40000"/>
              <a:lumOff val="60000"/>
            </a:schemeClr>
          </a:solidFill>
          <a:ln w="3175">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工程期安装调试</a:t>
            </a:r>
          </a:p>
        </p:txBody>
      </p:sp>
      <p:sp>
        <p:nvSpPr>
          <p:cNvPr id="13" name="Rectangle 4">
            <a:extLst>
              <a:ext uri="{FF2B5EF4-FFF2-40B4-BE49-F238E27FC236}">
                <a16:creationId xmlns:a16="http://schemas.microsoft.com/office/drawing/2014/main" id="{87CF5686-99C9-7C81-AAE1-26B11CE6C7F3}"/>
              </a:ext>
            </a:extLst>
          </p:cNvPr>
          <p:cNvSpPr>
            <a:spLocks noChangeArrowheads="1"/>
          </p:cNvSpPr>
          <p:nvPr/>
        </p:nvSpPr>
        <p:spPr bwMode="auto">
          <a:xfrm>
            <a:off x="1497135" y="4599721"/>
            <a:ext cx="1328659" cy="274244"/>
          </a:xfrm>
          <a:prstGeom prst="roundRect">
            <a:avLst>
              <a:gd name="adj" fmla="val 5895"/>
            </a:avLst>
          </a:prstGeom>
          <a:solidFill>
            <a:schemeClr val="accent5">
              <a:lumMod val="40000"/>
              <a:lumOff val="60000"/>
            </a:schemeClr>
          </a:solidFill>
          <a:ln w="3175">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三包成本</a:t>
            </a:r>
            <a:endParaRPr kumimoji="0" lang="en-GB"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14" name="Rectangle 4">
            <a:extLst>
              <a:ext uri="{FF2B5EF4-FFF2-40B4-BE49-F238E27FC236}">
                <a16:creationId xmlns:a16="http://schemas.microsoft.com/office/drawing/2014/main" id="{F193345F-75B9-1F08-1FB3-8B5E98CEF7E0}"/>
              </a:ext>
            </a:extLst>
          </p:cNvPr>
          <p:cNvSpPr>
            <a:spLocks noChangeArrowheads="1"/>
          </p:cNvSpPr>
          <p:nvPr/>
        </p:nvSpPr>
        <p:spPr bwMode="auto">
          <a:xfrm>
            <a:off x="1497135" y="4969354"/>
            <a:ext cx="1328659" cy="274244"/>
          </a:xfrm>
          <a:prstGeom prst="roundRect">
            <a:avLst>
              <a:gd name="adj" fmla="val 5895"/>
            </a:avLst>
          </a:prstGeom>
          <a:solidFill>
            <a:schemeClr val="accent5">
              <a:lumMod val="40000"/>
              <a:lumOff val="60000"/>
            </a:schemeClr>
          </a:solidFill>
          <a:ln w="3175">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研发费用</a:t>
            </a:r>
            <a:r>
              <a:rPr kumimoji="0" lang="en-US" altLang="zh-CN"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a:t>
            </a: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直接</a:t>
            </a:r>
            <a:endParaRPr kumimoji="0" lang="en-GB"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15" name="Rectangle 4">
            <a:extLst>
              <a:ext uri="{FF2B5EF4-FFF2-40B4-BE49-F238E27FC236}">
                <a16:creationId xmlns:a16="http://schemas.microsoft.com/office/drawing/2014/main" id="{1214F903-FE23-DDE8-81B3-5E5AA8E86B6B}"/>
              </a:ext>
            </a:extLst>
          </p:cNvPr>
          <p:cNvSpPr>
            <a:spLocks noChangeArrowheads="1"/>
          </p:cNvSpPr>
          <p:nvPr/>
        </p:nvSpPr>
        <p:spPr bwMode="auto">
          <a:xfrm>
            <a:off x="1497135" y="5338987"/>
            <a:ext cx="1328659" cy="274244"/>
          </a:xfrm>
          <a:prstGeom prst="roundRect">
            <a:avLst>
              <a:gd name="adj" fmla="val 5895"/>
            </a:avLst>
          </a:prstGeom>
          <a:solidFill>
            <a:schemeClr val="accent5">
              <a:lumMod val="20000"/>
              <a:lumOff val="80000"/>
            </a:schemeClr>
          </a:solidFill>
          <a:ln w="3175">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zh-CN" sz="1000" b="0" i="0" u="none" strike="noStrike" kern="1200" cap="none" spc="0" normalizeH="0" baseline="0" noProof="0" dirty="0" err="1">
                <a:ln>
                  <a:noFill/>
                </a:ln>
                <a:solidFill>
                  <a:srgbClr val="000000"/>
                </a:solidFill>
                <a:effectLst/>
                <a:uLnTx/>
                <a:uFillTx/>
                <a:latin typeface="Microsoft YaHei" panose="020B0503020204020204" pitchFamily="34" charset="-122"/>
                <a:ea typeface="Microsoft YaHei" panose="020B0503020204020204" pitchFamily="34" charset="-122"/>
                <a:cs typeface="+mn-cs"/>
              </a:rPr>
              <a:t>项目直接费用</a:t>
            </a:r>
            <a:endParaRPr kumimoji="0" lang="en-GB" altLang="zh-CN"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16" name="Rectangle 4">
            <a:extLst>
              <a:ext uri="{FF2B5EF4-FFF2-40B4-BE49-F238E27FC236}">
                <a16:creationId xmlns:a16="http://schemas.microsoft.com/office/drawing/2014/main" id="{5754FC43-2817-3B9F-457F-90526959F520}"/>
              </a:ext>
            </a:extLst>
          </p:cNvPr>
          <p:cNvSpPr>
            <a:spLocks noChangeArrowheads="1"/>
          </p:cNvSpPr>
          <p:nvPr/>
        </p:nvSpPr>
        <p:spPr bwMode="auto">
          <a:xfrm>
            <a:off x="1497135" y="5708620"/>
            <a:ext cx="1328659" cy="274244"/>
          </a:xfrm>
          <a:prstGeom prst="roundRect">
            <a:avLst>
              <a:gd name="adj" fmla="val 5895"/>
            </a:avLst>
          </a:prstGeom>
          <a:solidFill>
            <a:schemeClr val="accent5">
              <a:lumMod val="20000"/>
              <a:lumOff val="80000"/>
            </a:schemeClr>
          </a:solidFill>
          <a:ln w="3175">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srgbClr val="000000"/>
                </a:solidFill>
                <a:effectLst/>
                <a:uLnTx/>
                <a:uFillTx/>
                <a:latin typeface="Microsoft YaHei" panose="020B0503020204020204" pitchFamily="34" charset="-122"/>
                <a:ea typeface="Microsoft YaHei" panose="020B0503020204020204" pitchFamily="34" charset="-122"/>
                <a:cs typeface="+mn-cs"/>
              </a:rPr>
              <a:t>项目财务费用</a:t>
            </a:r>
            <a:endParaRPr kumimoji="0" lang="en-GB"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17" name="Rectangle 4">
            <a:extLst>
              <a:ext uri="{FF2B5EF4-FFF2-40B4-BE49-F238E27FC236}">
                <a16:creationId xmlns:a16="http://schemas.microsoft.com/office/drawing/2014/main" id="{836DD308-BD66-8BB2-F96C-C1353F3A6B35}"/>
              </a:ext>
            </a:extLst>
          </p:cNvPr>
          <p:cNvSpPr>
            <a:spLocks noChangeArrowheads="1"/>
          </p:cNvSpPr>
          <p:nvPr/>
        </p:nvSpPr>
        <p:spPr bwMode="auto">
          <a:xfrm>
            <a:off x="1497135" y="6078256"/>
            <a:ext cx="1328659" cy="274244"/>
          </a:xfrm>
          <a:prstGeom prst="roundRect">
            <a:avLst>
              <a:gd name="adj" fmla="val 5895"/>
            </a:avLst>
          </a:prstGeom>
          <a:solidFill>
            <a:schemeClr val="accent5">
              <a:lumMod val="20000"/>
              <a:lumOff val="80000"/>
            </a:schemeClr>
          </a:solidFill>
          <a:ln w="3175">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srgbClr val="000000"/>
                </a:solidFill>
                <a:effectLst/>
                <a:uLnTx/>
                <a:uFillTx/>
                <a:latin typeface="Microsoft YaHei" panose="020B0503020204020204" pitchFamily="34" charset="-122"/>
                <a:ea typeface="Microsoft YaHei" panose="020B0503020204020204" pitchFamily="34" charset="-122"/>
                <a:cs typeface="+mn-cs"/>
              </a:rPr>
              <a:t>销管费用分摊</a:t>
            </a:r>
            <a:endParaRPr kumimoji="0" lang="en-GB"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18" name="Rectangle 4">
            <a:extLst>
              <a:ext uri="{FF2B5EF4-FFF2-40B4-BE49-F238E27FC236}">
                <a16:creationId xmlns:a16="http://schemas.microsoft.com/office/drawing/2014/main" id="{FF4A0174-D530-2352-5206-FB70432FC2DD}"/>
              </a:ext>
            </a:extLst>
          </p:cNvPr>
          <p:cNvSpPr>
            <a:spLocks noChangeArrowheads="1"/>
          </p:cNvSpPr>
          <p:nvPr/>
        </p:nvSpPr>
        <p:spPr bwMode="auto">
          <a:xfrm>
            <a:off x="614483" y="911123"/>
            <a:ext cx="2209690" cy="327635"/>
          </a:xfrm>
          <a:prstGeom prst="roundRect">
            <a:avLst>
              <a:gd name="adj" fmla="val 6610"/>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预测实际</a:t>
            </a:r>
            <a:r>
              <a:rPr kumimoji="1" lang="en-GB" sz="1200" b="0" i="0" u="none" strike="noStrike" kern="1200" cap="none" spc="0" normalizeH="0" baseline="0" noProof="0" dirty="0" err="1">
                <a:ln>
                  <a:noFill/>
                </a:ln>
                <a:solidFill>
                  <a:srgbClr val="FFFFFF"/>
                </a:solidFill>
                <a:effectLst/>
                <a:uLnTx/>
                <a:uFillTx/>
                <a:latin typeface="Microsoft YaHei" panose="020B0503020204020204" pitchFamily="34" charset="-122"/>
                <a:ea typeface="Microsoft YaHei" panose="020B0503020204020204" pitchFamily="34" charset="-122"/>
                <a:cs typeface="+mn-cs"/>
              </a:rPr>
              <a:t>成本构成</a:t>
            </a:r>
            <a:endParaRPr kumimoji="1" lang="en-GB" sz="12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19" name="Rectangle 4">
            <a:extLst>
              <a:ext uri="{FF2B5EF4-FFF2-40B4-BE49-F238E27FC236}">
                <a16:creationId xmlns:a16="http://schemas.microsoft.com/office/drawing/2014/main" id="{12BD8B86-9F0B-E81F-32D7-0514986A00C7}"/>
              </a:ext>
            </a:extLst>
          </p:cNvPr>
          <p:cNvSpPr>
            <a:spLocks noChangeArrowheads="1"/>
          </p:cNvSpPr>
          <p:nvPr/>
        </p:nvSpPr>
        <p:spPr bwMode="auto">
          <a:xfrm>
            <a:off x="1489345" y="3860455"/>
            <a:ext cx="1328659" cy="274244"/>
          </a:xfrm>
          <a:prstGeom prst="roundRect">
            <a:avLst>
              <a:gd name="adj" fmla="val 5895"/>
            </a:avLst>
          </a:prstGeom>
          <a:solidFill>
            <a:schemeClr val="accent5">
              <a:lumMod val="40000"/>
              <a:lumOff val="60000"/>
            </a:schemeClr>
          </a:solidFill>
          <a:ln w="3175">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质量损失成本</a:t>
            </a:r>
            <a:r>
              <a:rPr kumimoji="0" lang="en-US" altLang="zh-CN"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-NCC</a:t>
            </a:r>
          </a:p>
        </p:txBody>
      </p:sp>
      <p:sp>
        <p:nvSpPr>
          <p:cNvPr id="20" name="Rectangle 4">
            <a:extLst>
              <a:ext uri="{FF2B5EF4-FFF2-40B4-BE49-F238E27FC236}">
                <a16:creationId xmlns:a16="http://schemas.microsoft.com/office/drawing/2014/main" id="{12BD8B86-9F0B-E81F-32D7-0514986A00C7}"/>
              </a:ext>
            </a:extLst>
          </p:cNvPr>
          <p:cNvSpPr>
            <a:spLocks noChangeArrowheads="1"/>
          </p:cNvSpPr>
          <p:nvPr/>
        </p:nvSpPr>
        <p:spPr bwMode="auto">
          <a:xfrm>
            <a:off x="1497136" y="4230088"/>
            <a:ext cx="1328659" cy="274244"/>
          </a:xfrm>
          <a:prstGeom prst="roundRect">
            <a:avLst>
              <a:gd name="adj" fmla="val 5895"/>
            </a:avLst>
          </a:prstGeom>
          <a:solidFill>
            <a:schemeClr val="accent5">
              <a:lumMod val="40000"/>
              <a:lumOff val="60000"/>
            </a:schemeClr>
          </a:solidFill>
          <a:ln w="3175">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不可预见费</a:t>
            </a:r>
            <a:endParaRPr kumimoji="0" lang="en-US" altLang="zh-CN"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21" name="Rounded Rectangle 6">
            <a:extLst>
              <a:ext uri="{FF2B5EF4-FFF2-40B4-BE49-F238E27FC236}">
                <a16:creationId xmlns:a16="http://schemas.microsoft.com/office/drawing/2014/main" id="{29BD6058-7208-3E7E-076F-EAA5A4521B52}"/>
              </a:ext>
            </a:extLst>
          </p:cNvPr>
          <p:cNvSpPr/>
          <p:nvPr/>
        </p:nvSpPr>
        <p:spPr>
          <a:xfrm>
            <a:off x="7848244" y="970655"/>
            <a:ext cx="1545082" cy="2205612"/>
          </a:xfrm>
          <a:prstGeom prst="roundRect">
            <a:avLst>
              <a:gd name="adj" fmla="val 4083"/>
            </a:avLst>
          </a:prstGeom>
          <a:solidFill>
            <a:schemeClr val="accent2">
              <a:lumMod val="20000"/>
              <a:lumOff val="80000"/>
              <a:alpha val="30151"/>
            </a:schemeClr>
          </a:solid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FBFA"/>
              </a:solidFill>
              <a:effectLst/>
              <a:uLnTx/>
              <a:uFillTx/>
              <a:latin typeface="Oracle Sans Tab"/>
              <a:ea typeface="+mn-ea"/>
              <a:cs typeface="+mn-cs"/>
            </a:endParaRPr>
          </a:p>
        </p:txBody>
      </p:sp>
      <p:sp>
        <p:nvSpPr>
          <p:cNvPr id="22" name="Rounded Rectangle 6">
            <a:extLst>
              <a:ext uri="{FF2B5EF4-FFF2-40B4-BE49-F238E27FC236}">
                <a16:creationId xmlns:a16="http://schemas.microsoft.com/office/drawing/2014/main" id="{A2287E35-7677-8E21-6AC0-7321AEB1C116}"/>
              </a:ext>
            </a:extLst>
          </p:cNvPr>
          <p:cNvSpPr/>
          <p:nvPr/>
        </p:nvSpPr>
        <p:spPr>
          <a:xfrm>
            <a:off x="9951149" y="588313"/>
            <a:ext cx="1823259" cy="1196761"/>
          </a:xfrm>
          <a:prstGeom prst="roundRect">
            <a:avLst>
              <a:gd name="adj" fmla="val 4083"/>
            </a:avLst>
          </a:prstGeom>
          <a:solidFill>
            <a:schemeClr val="bg1">
              <a:lumMod val="95000"/>
            </a:schemeClr>
          </a:solid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CFBFA"/>
              </a:solidFill>
              <a:effectLst/>
              <a:uLnTx/>
              <a:uFillTx/>
              <a:latin typeface="Oracle Sans Tab"/>
              <a:ea typeface="+mn-ea"/>
              <a:cs typeface="+mn-cs"/>
            </a:endParaRPr>
          </a:p>
        </p:txBody>
      </p:sp>
      <p:sp>
        <p:nvSpPr>
          <p:cNvPr id="23" name="文本框 22">
            <a:extLst>
              <a:ext uri="{FF2B5EF4-FFF2-40B4-BE49-F238E27FC236}">
                <a16:creationId xmlns:a16="http://schemas.microsoft.com/office/drawing/2014/main" id="{A114ECB5-CA21-8089-429E-D4A3D3BEA409}"/>
              </a:ext>
            </a:extLst>
          </p:cNvPr>
          <p:cNvSpPr txBox="1"/>
          <p:nvPr/>
        </p:nvSpPr>
        <p:spPr>
          <a:xfrm>
            <a:off x="10126404" y="620791"/>
            <a:ext cx="1693743"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000000">
                    <a:lumMod val="65000"/>
                    <a:lumOff val="35000"/>
                  </a:srgbClr>
                </a:solidFill>
                <a:effectLst/>
                <a:uLnTx/>
                <a:uFillTx/>
                <a:latin typeface="Microsoft YaHei" panose="020B0503020204020204" pitchFamily="34" charset="-122"/>
                <a:ea typeface="Microsoft YaHei" panose="020B0503020204020204" pitchFamily="34" charset="-122"/>
                <a:cs typeface="+mn-cs"/>
                <a:sym typeface=""/>
              </a:rPr>
              <a:t>数据中台（</a:t>
            </a:r>
            <a:r>
              <a:rPr kumimoji="0" lang="en-US" altLang="zh-CN" sz="1200" b="1" i="0" u="none" strike="noStrike" kern="1200" cap="none" spc="0" normalizeH="0" baseline="0" noProof="0" dirty="0">
                <a:ln>
                  <a:noFill/>
                </a:ln>
                <a:solidFill>
                  <a:srgbClr val="000000">
                    <a:lumMod val="65000"/>
                    <a:lumOff val="35000"/>
                  </a:srgbClr>
                </a:solidFill>
                <a:effectLst/>
                <a:uLnTx/>
                <a:uFillTx/>
                <a:latin typeface="Microsoft YaHei" panose="020B0503020204020204" pitchFamily="34" charset="-122"/>
                <a:ea typeface="Microsoft YaHei" panose="020B0503020204020204" pitchFamily="34" charset="-122"/>
                <a:cs typeface="+mn-cs"/>
                <a:sym typeface=""/>
              </a:rPr>
              <a:t>SAP</a:t>
            </a:r>
            <a:r>
              <a:rPr kumimoji="0" lang="zh-CN" altLang="en-US" sz="1200" b="1" i="0" u="none" strike="noStrike" kern="1200" cap="none" spc="0" normalizeH="0" baseline="0" noProof="0" dirty="0">
                <a:ln>
                  <a:noFill/>
                </a:ln>
                <a:solidFill>
                  <a:srgbClr val="000000">
                    <a:lumMod val="65000"/>
                    <a:lumOff val="35000"/>
                  </a:srgbClr>
                </a:solidFill>
                <a:effectLst/>
                <a:uLnTx/>
                <a:uFillTx/>
                <a:latin typeface="Microsoft YaHei" panose="020B0503020204020204" pitchFamily="34" charset="-122"/>
                <a:ea typeface="Microsoft YaHei" panose="020B0503020204020204" pitchFamily="34" charset="-122"/>
                <a:cs typeface="+mn-cs"/>
                <a:sym typeface=""/>
              </a:rPr>
              <a:t> ）</a:t>
            </a:r>
          </a:p>
        </p:txBody>
      </p:sp>
      <p:sp>
        <p:nvSpPr>
          <p:cNvPr id="24" name="Rounded Rectangle 285">
            <a:extLst>
              <a:ext uri="{FF2B5EF4-FFF2-40B4-BE49-F238E27FC236}">
                <a16:creationId xmlns:a16="http://schemas.microsoft.com/office/drawing/2014/main" id="{46340537-8C17-6B36-11DD-B2CA358BCF04}"/>
              </a:ext>
            </a:extLst>
          </p:cNvPr>
          <p:cNvSpPr/>
          <p:nvPr/>
        </p:nvSpPr>
        <p:spPr>
          <a:xfrm>
            <a:off x="10058244" y="1305765"/>
            <a:ext cx="765748" cy="335812"/>
          </a:xfrm>
          <a:prstGeom prst="roundRect">
            <a:avLst>
              <a:gd name="adj" fmla="val 9537"/>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实际账务数据</a:t>
            </a:r>
            <a:endParaRPr kumimoji="0" lang="en-US" altLang="zh-CN"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25" name="Rounded Rectangle 285">
            <a:extLst>
              <a:ext uri="{FF2B5EF4-FFF2-40B4-BE49-F238E27FC236}">
                <a16:creationId xmlns:a16="http://schemas.microsoft.com/office/drawing/2014/main" id="{CFDB7B9D-80BD-C9DA-6419-F4944240F169}"/>
              </a:ext>
            </a:extLst>
          </p:cNvPr>
          <p:cNvSpPr/>
          <p:nvPr/>
        </p:nvSpPr>
        <p:spPr>
          <a:xfrm>
            <a:off x="10918508" y="1305765"/>
            <a:ext cx="765748" cy="335812"/>
          </a:xfrm>
          <a:prstGeom prst="roundRect">
            <a:avLst>
              <a:gd name="adj" fmla="val 9537"/>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项目需求清单</a:t>
            </a:r>
            <a:endParaRPr kumimoji="0" lang="en-US" altLang="zh-CN"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26" name="Rounded Rectangle 285">
            <a:extLst>
              <a:ext uri="{FF2B5EF4-FFF2-40B4-BE49-F238E27FC236}">
                <a16:creationId xmlns:a16="http://schemas.microsoft.com/office/drawing/2014/main" id="{27260D06-3A29-4B21-5D5C-B2B87B2ADDF6}"/>
              </a:ext>
            </a:extLst>
          </p:cNvPr>
          <p:cNvSpPr/>
          <p:nvPr/>
        </p:nvSpPr>
        <p:spPr>
          <a:xfrm>
            <a:off x="10062993" y="933580"/>
            <a:ext cx="765748" cy="335812"/>
          </a:xfrm>
          <a:prstGeom prst="roundRect">
            <a:avLst>
              <a:gd name="adj" fmla="val 9537"/>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项目</a:t>
            </a:r>
            <a:r>
              <a:rPr kumimoji="0" lang="en-US" altLang="zh-CN"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WBS</a:t>
            </a:r>
            <a:r>
              <a:rPr kumimoji="0" lang="zh-CN" altLang="en-US"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主数据</a:t>
            </a:r>
            <a:endParaRPr kumimoji="0" lang="en-US" altLang="zh-CN"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27" name="Rounded Rectangle 285">
            <a:extLst>
              <a:ext uri="{FF2B5EF4-FFF2-40B4-BE49-F238E27FC236}">
                <a16:creationId xmlns:a16="http://schemas.microsoft.com/office/drawing/2014/main" id="{75F762E1-DF2D-276B-C5BB-C27A9B737331}"/>
              </a:ext>
            </a:extLst>
          </p:cNvPr>
          <p:cNvSpPr/>
          <p:nvPr/>
        </p:nvSpPr>
        <p:spPr>
          <a:xfrm>
            <a:off x="10918507" y="933580"/>
            <a:ext cx="765748" cy="335812"/>
          </a:xfrm>
          <a:prstGeom prst="roundRect">
            <a:avLst>
              <a:gd name="adj" fmla="val 9537"/>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物料主数据</a:t>
            </a:r>
            <a:endParaRPr kumimoji="0" lang="en-US" altLang="zh-CN"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28" name="Rounded Rectangle 285">
            <a:extLst>
              <a:ext uri="{FF2B5EF4-FFF2-40B4-BE49-F238E27FC236}">
                <a16:creationId xmlns:a16="http://schemas.microsoft.com/office/drawing/2014/main" id="{DFF09F1B-93FA-EE67-10C7-82C1BBF0176F}"/>
              </a:ext>
            </a:extLst>
          </p:cNvPr>
          <p:cNvSpPr/>
          <p:nvPr/>
        </p:nvSpPr>
        <p:spPr>
          <a:xfrm>
            <a:off x="7916215" y="6417659"/>
            <a:ext cx="1208650" cy="339813"/>
          </a:xfrm>
          <a:prstGeom prst="roundRect">
            <a:avLst>
              <a:gd name="adj" fmla="val 953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项目销管费率</a:t>
            </a:r>
            <a:endParaRPr kumimoji="0" lang="en-US" altLang="zh-CN"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29" name="Rounded Rectangle 285">
            <a:extLst>
              <a:ext uri="{FF2B5EF4-FFF2-40B4-BE49-F238E27FC236}">
                <a16:creationId xmlns:a16="http://schemas.microsoft.com/office/drawing/2014/main" id="{CF401C5A-EB09-BAEF-59BC-847E67EE1829}"/>
              </a:ext>
            </a:extLst>
          </p:cNvPr>
          <p:cNvSpPr/>
          <p:nvPr/>
        </p:nvSpPr>
        <p:spPr>
          <a:xfrm>
            <a:off x="6440297" y="6416726"/>
            <a:ext cx="1208650" cy="339813"/>
          </a:xfrm>
          <a:prstGeom prst="roundRect">
            <a:avLst>
              <a:gd name="adj" fmla="val 953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项目合同价格</a:t>
            </a:r>
            <a:endParaRPr kumimoji="0" lang="en-US" altLang="zh-CN"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30" name="Rounded Rectangle 285">
            <a:extLst>
              <a:ext uri="{FF2B5EF4-FFF2-40B4-BE49-F238E27FC236}">
                <a16:creationId xmlns:a16="http://schemas.microsoft.com/office/drawing/2014/main" id="{4F46B27A-0855-E0C1-519F-3AACFFF93218}"/>
              </a:ext>
            </a:extLst>
          </p:cNvPr>
          <p:cNvSpPr/>
          <p:nvPr/>
        </p:nvSpPr>
        <p:spPr>
          <a:xfrm>
            <a:off x="8034537" y="1499106"/>
            <a:ext cx="1208650" cy="339813"/>
          </a:xfrm>
          <a:prstGeom prst="roundRect">
            <a:avLst>
              <a:gd name="adj" fmla="val 9537"/>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2.</a:t>
            </a:r>
            <a:r>
              <a:rPr kumimoji="0" lang="zh-CN" altLang="en-US"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结转、差异数据抵消</a:t>
            </a:r>
            <a:endParaRPr kumimoji="0" lang="en-US" altLang="zh-CN"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31" name="Rounded Rectangle 285">
            <a:extLst>
              <a:ext uri="{FF2B5EF4-FFF2-40B4-BE49-F238E27FC236}">
                <a16:creationId xmlns:a16="http://schemas.microsoft.com/office/drawing/2014/main" id="{7D43E279-5C89-3BD3-DE79-89EC4421C587}"/>
              </a:ext>
            </a:extLst>
          </p:cNvPr>
          <p:cNvSpPr/>
          <p:nvPr/>
        </p:nvSpPr>
        <p:spPr>
          <a:xfrm>
            <a:off x="8034537" y="1913080"/>
            <a:ext cx="1208650" cy="339813"/>
          </a:xfrm>
          <a:prstGeom prst="roundRect">
            <a:avLst>
              <a:gd name="adj" fmla="val 9537"/>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3.</a:t>
            </a:r>
            <a:r>
              <a:rPr kumimoji="0" lang="zh-CN" altLang="en-US"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第三方购销抵消</a:t>
            </a:r>
            <a:endParaRPr kumimoji="0" lang="en-US" altLang="zh-CN"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endParaRPr>
          </a:p>
        </p:txBody>
      </p:sp>
      <p:cxnSp>
        <p:nvCxnSpPr>
          <p:cNvPr id="32" name="连接符: 肘形 21">
            <a:extLst>
              <a:ext uri="{FF2B5EF4-FFF2-40B4-BE49-F238E27FC236}">
                <a16:creationId xmlns:a16="http://schemas.microsoft.com/office/drawing/2014/main" id="{F41AF6F2-F941-12E8-7A63-132E3E083BB3}"/>
              </a:ext>
            </a:extLst>
          </p:cNvPr>
          <p:cNvCxnSpPr>
            <a:cxnSpLocks/>
            <a:stCxn id="35" idx="1"/>
            <a:endCxn id="17" idx="3"/>
          </p:cNvCxnSpPr>
          <p:nvPr/>
        </p:nvCxnSpPr>
        <p:spPr>
          <a:xfrm rot="10800000">
            <a:off x="2825794" y="6215379"/>
            <a:ext cx="1429612" cy="374159"/>
          </a:xfrm>
          <a:prstGeom prst="bentConnector3">
            <a:avLst>
              <a:gd name="adj1" fmla="val 50000"/>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3" name="连接符: 肘形 21">
            <a:extLst>
              <a:ext uri="{FF2B5EF4-FFF2-40B4-BE49-F238E27FC236}">
                <a16:creationId xmlns:a16="http://schemas.microsoft.com/office/drawing/2014/main" id="{C8C37DBD-143D-F3F5-7E5C-AEEA3B76AE1E}"/>
              </a:ext>
            </a:extLst>
          </p:cNvPr>
          <p:cNvCxnSpPr>
            <a:cxnSpLocks/>
            <a:stCxn id="65" idx="1"/>
            <a:endCxn id="66" idx="3"/>
          </p:cNvCxnSpPr>
          <p:nvPr/>
        </p:nvCxnSpPr>
        <p:spPr>
          <a:xfrm rot="10800000">
            <a:off x="5464057" y="5010166"/>
            <a:ext cx="846037" cy="2109"/>
          </a:xfrm>
          <a:prstGeom prst="bentConnector3">
            <a:avLst>
              <a:gd name="adj1" fmla="val 50000"/>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4" name="Rounded Rectangle 6">
            <a:extLst>
              <a:ext uri="{FF2B5EF4-FFF2-40B4-BE49-F238E27FC236}">
                <a16:creationId xmlns:a16="http://schemas.microsoft.com/office/drawing/2014/main" id="{CA670294-AB9F-517A-2D9F-C8B78D3B7BB7}"/>
              </a:ext>
            </a:extLst>
          </p:cNvPr>
          <p:cNvSpPr/>
          <p:nvPr/>
        </p:nvSpPr>
        <p:spPr>
          <a:xfrm>
            <a:off x="6333534" y="6351963"/>
            <a:ext cx="2898386" cy="479969"/>
          </a:xfrm>
          <a:prstGeom prst="roundRect">
            <a:avLst>
              <a:gd name="adj" fmla="val 4083"/>
            </a:avLst>
          </a:pr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FBFA"/>
              </a:solidFill>
              <a:effectLst/>
              <a:uLnTx/>
              <a:uFillTx/>
              <a:latin typeface="Oracle Sans Tab"/>
              <a:ea typeface="+mn-ea"/>
              <a:cs typeface="+mn-cs"/>
            </a:endParaRPr>
          </a:p>
        </p:txBody>
      </p:sp>
      <p:sp>
        <p:nvSpPr>
          <p:cNvPr id="35" name="Rounded Rectangle 285">
            <a:extLst>
              <a:ext uri="{FF2B5EF4-FFF2-40B4-BE49-F238E27FC236}">
                <a16:creationId xmlns:a16="http://schemas.microsoft.com/office/drawing/2014/main" id="{3B98E8B1-F495-61B8-0832-EE9BFFE060A4}"/>
              </a:ext>
            </a:extLst>
          </p:cNvPr>
          <p:cNvSpPr/>
          <p:nvPr/>
        </p:nvSpPr>
        <p:spPr>
          <a:xfrm>
            <a:off x="4255406" y="6419630"/>
            <a:ext cx="1208650" cy="339813"/>
          </a:xfrm>
          <a:prstGeom prst="roundRect">
            <a:avLst>
              <a:gd name="adj" fmla="val 9537"/>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费用分摊规则</a:t>
            </a:r>
            <a:endParaRPr kumimoji="0" lang="en-US" altLang="zh-CN"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36" name="Rounded Rectangle 285">
            <a:extLst>
              <a:ext uri="{FF2B5EF4-FFF2-40B4-BE49-F238E27FC236}">
                <a16:creationId xmlns:a16="http://schemas.microsoft.com/office/drawing/2014/main" id="{3ED8C914-F023-DCCF-F76C-09C48731F203}"/>
              </a:ext>
            </a:extLst>
          </p:cNvPr>
          <p:cNvSpPr/>
          <p:nvPr/>
        </p:nvSpPr>
        <p:spPr>
          <a:xfrm>
            <a:off x="8120334" y="630843"/>
            <a:ext cx="921619" cy="337017"/>
          </a:xfrm>
          <a:prstGeom prst="roundRect">
            <a:avLst>
              <a:gd name="adj" fmla="val 953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1"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数据提取处理</a:t>
            </a:r>
            <a:endParaRPr kumimoji="0" lang="en-US" altLang="zh-CN" sz="800" b="0" i="1"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cxnSp>
        <p:nvCxnSpPr>
          <p:cNvPr id="37" name="连接符: 肘形 21">
            <a:extLst>
              <a:ext uri="{FF2B5EF4-FFF2-40B4-BE49-F238E27FC236}">
                <a16:creationId xmlns:a16="http://schemas.microsoft.com/office/drawing/2014/main" id="{0A5BE68A-CC67-A63C-C374-1BACD79D7249}"/>
              </a:ext>
            </a:extLst>
          </p:cNvPr>
          <p:cNvCxnSpPr>
            <a:cxnSpLocks/>
            <a:stCxn id="105" idx="1"/>
            <a:endCxn id="6" idx="3"/>
          </p:cNvCxnSpPr>
          <p:nvPr/>
        </p:nvCxnSpPr>
        <p:spPr>
          <a:xfrm rot="10800000">
            <a:off x="2825795" y="1410147"/>
            <a:ext cx="1432169" cy="994867"/>
          </a:xfrm>
          <a:prstGeom prst="bentConnector3">
            <a:avLst>
              <a:gd name="adj1" fmla="val 50000"/>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8" name="Rounded Rectangle 6">
            <a:extLst>
              <a:ext uri="{FF2B5EF4-FFF2-40B4-BE49-F238E27FC236}">
                <a16:creationId xmlns:a16="http://schemas.microsoft.com/office/drawing/2014/main" id="{A2287E35-7677-8E21-6AC0-7321AEB1C116}"/>
              </a:ext>
            </a:extLst>
          </p:cNvPr>
          <p:cNvSpPr/>
          <p:nvPr/>
        </p:nvSpPr>
        <p:spPr>
          <a:xfrm>
            <a:off x="9979370" y="2095382"/>
            <a:ext cx="1823259" cy="1196761"/>
          </a:xfrm>
          <a:prstGeom prst="roundRect">
            <a:avLst>
              <a:gd name="adj" fmla="val 4083"/>
            </a:avLst>
          </a:prstGeom>
          <a:solidFill>
            <a:schemeClr val="accent1">
              <a:lumMod val="20000"/>
              <a:lumOff val="80000"/>
            </a:schemeClr>
          </a:solid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CFBFA"/>
              </a:solidFill>
              <a:effectLst/>
              <a:uLnTx/>
              <a:uFillTx/>
              <a:latin typeface="Oracle Sans Tab"/>
              <a:ea typeface="+mn-ea"/>
              <a:cs typeface="+mn-cs"/>
            </a:endParaRPr>
          </a:p>
        </p:txBody>
      </p:sp>
      <p:sp>
        <p:nvSpPr>
          <p:cNvPr id="39" name="文本框 38">
            <a:extLst>
              <a:ext uri="{FF2B5EF4-FFF2-40B4-BE49-F238E27FC236}">
                <a16:creationId xmlns:a16="http://schemas.microsoft.com/office/drawing/2014/main" id="{A114ECB5-CA21-8089-429E-D4A3D3BEA409}"/>
              </a:ext>
            </a:extLst>
          </p:cNvPr>
          <p:cNvSpPr txBox="1"/>
          <p:nvPr/>
        </p:nvSpPr>
        <p:spPr>
          <a:xfrm>
            <a:off x="10154625" y="2127860"/>
            <a:ext cx="1693743"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000000">
                    <a:lumMod val="65000"/>
                    <a:lumOff val="35000"/>
                  </a:srgbClr>
                </a:solidFill>
                <a:effectLst/>
                <a:uLnTx/>
                <a:uFillTx/>
                <a:latin typeface="Microsoft YaHei" panose="020B0503020204020204" pitchFamily="34" charset="-122"/>
                <a:ea typeface="Microsoft YaHei" panose="020B0503020204020204" pitchFamily="34" charset="-122"/>
                <a:cs typeface="+mn-cs"/>
                <a:sym typeface=""/>
              </a:rPr>
              <a:t>配置信息</a:t>
            </a:r>
          </a:p>
        </p:txBody>
      </p:sp>
      <p:sp>
        <p:nvSpPr>
          <p:cNvPr id="40" name="Rounded Rectangle 285">
            <a:extLst>
              <a:ext uri="{FF2B5EF4-FFF2-40B4-BE49-F238E27FC236}">
                <a16:creationId xmlns:a16="http://schemas.microsoft.com/office/drawing/2014/main" id="{46340537-8C17-6B36-11DD-B2CA358BCF04}"/>
              </a:ext>
            </a:extLst>
          </p:cNvPr>
          <p:cNvSpPr/>
          <p:nvPr/>
        </p:nvSpPr>
        <p:spPr>
          <a:xfrm>
            <a:off x="10086465" y="2812834"/>
            <a:ext cx="765748" cy="335812"/>
          </a:xfrm>
          <a:prstGeom prst="roundRect">
            <a:avLst>
              <a:gd name="adj" fmla="val 9537"/>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第三方购销</a:t>
            </a:r>
            <a:endParaRPr kumimoji="0" lang="en-US" altLang="zh-CN"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41" name="Rounded Rectangle 285">
            <a:extLst>
              <a:ext uri="{FF2B5EF4-FFF2-40B4-BE49-F238E27FC236}">
                <a16:creationId xmlns:a16="http://schemas.microsoft.com/office/drawing/2014/main" id="{CFDB7B9D-80BD-C9DA-6419-F4944240F169}"/>
              </a:ext>
            </a:extLst>
          </p:cNvPr>
          <p:cNvSpPr/>
          <p:nvPr/>
        </p:nvSpPr>
        <p:spPr>
          <a:xfrm>
            <a:off x="10946729" y="2812834"/>
            <a:ext cx="765748" cy="335812"/>
          </a:xfrm>
          <a:prstGeom prst="roundRect">
            <a:avLst>
              <a:gd name="adj" fmla="val 9537"/>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跨项目调拨</a:t>
            </a:r>
            <a:endParaRPr kumimoji="0" lang="en-US" altLang="zh-CN"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42" name="Rounded Rectangle 285">
            <a:extLst>
              <a:ext uri="{FF2B5EF4-FFF2-40B4-BE49-F238E27FC236}">
                <a16:creationId xmlns:a16="http://schemas.microsoft.com/office/drawing/2014/main" id="{27260D06-3A29-4B21-5D5C-B2B87B2ADDF6}"/>
              </a:ext>
            </a:extLst>
          </p:cNvPr>
          <p:cNvSpPr/>
          <p:nvPr/>
        </p:nvSpPr>
        <p:spPr>
          <a:xfrm>
            <a:off x="10091214" y="2440649"/>
            <a:ext cx="765748" cy="335812"/>
          </a:xfrm>
          <a:prstGeom prst="roundRect">
            <a:avLst>
              <a:gd name="adj" fmla="val 9537"/>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成本项映射表</a:t>
            </a:r>
            <a:endParaRPr kumimoji="0" lang="en-US" altLang="zh-CN"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43" name="Rounded Rectangle 285">
            <a:extLst>
              <a:ext uri="{FF2B5EF4-FFF2-40B4-BE49-F238E27FC236}">
                <a16:creationId xmlns:a16="http://schemas.microsoft.com/office/drawing/2014/main" id="{75F762E1-DF2D-276B-C5BB-C27A9B737331}"/>
              </a:ext>
            </a:extLst>
          </p:cNvPr>
          <p:cNvSpPr/>
          <p:nvPr/>
        </p:nvSpPr>
        <p:spPr>
          <a:xfrm>
            <a:off x="10946728" y="2440649"/>
            <a:ext cx="765748" cy="335812"/>
          </a:xfrm>
          <a:prstGeom prst="roundRect">
            <a:avLst>
              <a:gd name="adj" fmla="val 9537"/>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单台计算公式</a:t>
            </a:r>
            <a:endParaRPr kumimoji="0" lang="en-US" altLang="zh-CN"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cxnSp>
        <p:nvCxnSpPr>
          <p:cNvPr id="44" name="连接符: 肘形 21">
            <a:extLst>
              <a:ext uri="{FF2B5EF4-FFF2-40B4-BE49-F238E27FC236}">
                <a16:creationId xmlns:a16="http://schemas.microsoft.com/office/drawing/2014/main" id="{0A5BE68A-CC67-A63C-C374-1BACD79D7249}"/>
              </a:ext>
            </a:extLst>
          </p:cNvPr>
          <p:cNvCxnSpPr>
            <a:cxnSpLocks/>
            <a:stCxn id="38" idx="1"/>
            <a:endCxn id="21" idx="3"/>
          </p:cNvCxnSpPr>
          <p:nvPr/>
        </p:nvCxnSpPr>
        <p:spPr>
          <a:xfrm rot="10800000">
            <a:off x="9393326" y="2073461"/>
            <a:ext cx="586044" cy="620302"/>
          </a:xfrm>
          <a:prstGeom prst="bentConnector3">
            <a:avLst>
              <a:gd name="adj1" fmla="val 51500"/>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5" name="连接符: 肘形 21">
            <a:extLst>
              <a:ext uri="{FF2B5EF4-FFF2-40B4-BE49-F238E27FC236}">
                <a16:creationId xmlns:a16="http://schemas.microsoft.com/office/drawing/2014/main" id="{0A5BE68A-CC67-A63C-C374-1BACD79D7249}"/>
              </a:ext>
            </a:extLst>
          </p:cNvPr>
          <p:cNvCxnSpPr>
            <a:cxnSpLocks/>
            <a:stCxn id="22" idx="1"/>
            <a:endCxn id="21" idx="3"/>
          </p:cNvCxnSpPr>
          <p:nvPr/>
        </p:nvCxnSpPr>
        <p:spPr>
          <a:xfrm rot="10800000" flipV="1">
            <a:off x="9393327" y="1186693"/>
            <a:ext cx="557823" cy="886767"/>
          </a:xfrm>
          <a:prstGeom prst="bentConnector3">
            <a:avLst>
              <a:gd name="adj1" fmla="val 50000"/>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6" name="Rounded Rectangle 285">
            <a:extLst>
              <a:ext uri="{FF2B5EF4-FFF2-40B4-BE49-F238E27FC236}">
                <a16:creationId xmlns:a16="http://schemas.microsoft.com/office/drawing/2014/main" id="{7D43E279-5C89-3BD3-DE79-89EC4421C587}"/>
              </a:ext>
            </a:extLst>
          </p:cNvPr>
          <p:cNvSpPr/>
          <p:nvPr/>
        </p:nvSpPr>
        <p:spPr>
          <a:xfrm>
            <a:off x="8034537" y="2327054"/>
            <a:ext cx="1208650" cy="339813"/>
          </a:xfrm>
          <a:prstGeom prst="roundRect">
            <a:avLst>
              <a:gd name="adj" fmla="val 9537"/>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4.</a:t>
            </a:r>
            <a:r>
              <a:rPr kumimoji="0" lang="zh-CN" altLang="en-US"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明细映射成本项</a:t>
            </a:r>
            <a:endParaRPr kumimoji="0" lang="en-US" altLang="zh-CN"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47" name="Rounded Rectangle 285">
            <a:extLst>
              <a:ext uri="{FF2B5EF4-FFF2-40B4-BE49-F238E27FC236}">
                <a16:creationId xmlns:a16="http://schemas.microsoft.com/office/drawing/2014/main" id="{7D43E279-5C89-3BD3-DE79-89EC4421C587}"/>
              </a:ext>
            </a:extLst>
          </p:cNvPr>
          <p:cNvSpPr/>
          <p:nvPr/>
        </p:nvSpPr>
        <p:spPr>
          <a:xfrm>
            <a:off x="8037177" y="2741027"/>
            <a:ext cx="1208650" cy="339813"/>
          </a:xfrm>
          <a:prstGeom prst="roundRect">
            <a:avLst>
              <a:gd name="adj" fmla="val 9537"/>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5.</a:t>
            </a:r>
            <a:r>
              <a:rPr kumimoji="0" lang="zh-CN" altLang="en-US"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明细单台成本计算</a:t>
            </a:r>
            <a:endParaRPr kumimoji="0" lang="en-US" altLang="zh-CN"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48" name="Rounded Rectangle 285">
            <a:extLst>
              <a:ext uri="{FF2B5EF4-FFF2-40B4-BE49-F238E27FC236}">
                <a16:creationId xmlns:a16="http://schemas.microsoft.com/office/drawing/2014/main" id="{DFF09F1B-93FA-EE67-10C7-82C1BBF0176F}"/>
              </a:ext>
            </a:extLst>
          </p:cNvPr>
          <p:cNvSpPr/>
          <p:nvPr/>
        </p:nvSpPr>
        <p:spPr>
          <a:xfrm>
            <a:off x="6409594" y="2412436"/>
            <a:ext cx="1079612" cy="339813"/>
          </a:xfrm>
          <a:prstGeom prst="roundRect">
            <a:avLst>
              <a:gd name="adj" fmla="val 953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项目明细实际成本</a:t>
            </a:r>
            <a:endParaRPr kumimoji="0" lang="en-US" altLang="zh-CN"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49" name="Rounded Rectangle 285">
            <a:extLst>
              <a:ext uri="{FF2B5EF4-FFF2-40B4-BE49-F238E27FC236}">
                <a16:creationId xmlns:a16="http://schemas.microsoft.com/office/drawing/2014/main" id="{CF401C5A-EB09-BAEF-59BC-847E67EE1829}"/>
              </a:ext>
            </a:extLst>
          </p:cNvPr>
          <p:cNvSpPr/>
          <p:nvPr/>
        </p:nvSpPr>
        <p:spPr>
          <a:xfrm>
            <a:off x="6409594" y="1978739"/>
            <a:ext cx="1088498" cy="339813"/>
          </a:xfrm>
          <a:prstGeom prst="roundRect">
            <a:avLst>
              <a:gd name="adj" fmla="val 953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项目明细实际单台成本</a:t>
            </a:r>
            <a:endParaRPr kumimoji="0" lang="en-US" altLang="zh-CN"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50" name="Rounded Rectangle 6">
            <a:extLst>
              <a:ext uri="{FF2B5EF4-FFF2-40B4-BE49-F238E27FC236}">
                <a16:creationId xmlns:a16="http://schemas.microsoft.com/office/drawing/2014/main" id="{CA670294-AB9F-517A-2D9F-C8B78D3B7BB7}"/>
              </a:ext>
            </a:extLst>
          </p:cNvPr>
          <p:cNvSpPr/>
          <p:nvPr/>
        </p:nvSpPr>
        <p:spPr>
          <a:xfrm>
            <a:off x="6303640" y="1895541"/>
            <a:ext cx="1318416" cy="995499"/>
          </a:xfrm>
          <a:prstGeom prst="roundRect">
            <a:avLst>
              <a:gd name="adj" fmla="val 4083"/>
            </a:avLst>
          </a:pr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FBFA"/>
              </a:solidFill>
              <a:effectLst/>
              <a:uLnTx/>
              <a:uFillTx/>
              <a:latin typeface="Oracle Sans Tab"/>
              <a:ea typeface="+mn-ea"/>
              <a:cs typeface="+mn-cs"/>
            </a:endParaRPr>
          </a:p>
        </p:txBody>
      </p:sp>
      <p:cxnSp>
        <p:nvCxnSpPr>
          <p:cNvPr id="51" name="直线箭头连接符 93">
            <a:extLst>
              <a:ext uri="{FF2B5EF4-FFF2-40B4-BE49-F238E27FC236}">
                <a16:creationId xmlns:a16="http://schemas.microsoft.com/office/drawing/2014/main" id="{AE0CFF5F-4716-4933-2378-E2460993DFF3}"/>
              </a:ext>
            </a:extLst>
          </p:cNvPr>
          <p:cNvCxnSpPr>
            <a:cxnSpLocks/>
            <a:endCxn id="50" idx="3"/>
          </p:cNvCxnSpPr>
          <p:nvPr/>
        </p:nvCxnSpPr>
        <p:spPr>
          <a:xfrm flipH="1">
            <a:off x="7622056" y="2393291"/>
            <a:ext cx="208604" cy="0"/>
          </a:xfrm>
          <a:prstGeom prst="straightConnector1">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2" name="连接符: 肘形 21">
            <a:extLst>
              <a:ext uri="{FF2B5EF4-FFF2-40B4-BE49-F238E27FC236}">
                <a16:creationId xmlns:a16="http://schemas.microsoft.com/office/drawing/2014/main" id="{0A5BE68A-CC67-A63C-C374-1BACD79D7249}"/>
              </a:ext>
            </a:extLst>
          </p:cNvPr>
          <p:cNvCxnSpPr>
            <a:cxnSpLocks/>
            <a:stCxn id="105" idx="1"/>
            <a:endCxn id="7" idx="3"/>
          </p:cNvCxnSpPr>
          <p:nvPr/>
        </p:nvCxnSpPr>
        <p:spPr>
          <a:xfrm rot="10800000">
            <a:off x="2825795" y="1779779"/>
            <a:ext cx="1432169" cy="625234"/>
          </a:xfrm>
          <a:prstGeom prst="bentConnector3">
            <a:avLst>
              <a:gd name="adj1" fmla="val 50000"/>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3" name="连接符: 肘形 21">
            <a:extLst>
              <a:ext uri="{FF2B5EF4-FFF2-40B4-BE49-F238E27FC236}">
                <a16:creationId xmlns:a16="http://schemas.microsoft.com/office/drawing/2014/main" id="{0A5BE68A-CC67-A63C-C374-1BACD79D7249}"/>
              </a:ext>
            </a:extLst>
          </p:cNvPr>
          <p:cNvCxnSpPr>
            <a:cxnSpLocks/>
            <a:stCxn id="105" idx="1"/>
            <a:endCxn id="8" idx="3"/>
          </p:cNvCxnSpPr>
          <p:nvPr/>
        </p:nvCxnSpPr>
        <p:spPr>
          <a:xfrm rot="10800000">
            <a:off x="2825795" y="2149413"/>
            <a:ext cx="1432169" cy="255601"/>
          </a:xfrm>
          <a:prstGeom prst="bentConnector3">
            <a:avLst>
              <a:gd name="adj1" fmla="val 50000"/>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5" name="连接符: 肘形 21">
            <a:extLst>
              <a:ext uri="{FF2B5EF4-FFF2-40B4-BE49-F238E27FC236}">
                <a16:creationId xmlns:a16="http://schemas.microsoft.com/office/drawing/2014/main" id="{0A5BE68A-CC67-A63C-C374-1BACD79D7249}"/>
              </a:ext>
            </a:extLst>
          </p:cNvPr>
          <p:cNvCxnSpPr>
            <a:cxnSpLocks/>
            <a:stCxn id="105" idx="1"/>
            <a:endCxn id="10" idx="3"/>
          </p:cNvCxnSpPr>
          <p:nvPr/>
        </p:nvCxnSpPr>
        <p:spPr>
          <a:xfrm rot="10800000" flipV="1">
            <a:off x="2825795" y="2405012"/>
            <a:ext cx="1432169" cy="483665"/>
          </a:xfrm>
          <a:prstGeom prst="bentConnector3">
            <a:avLst>
              <a:gd name="adj1" fmla="val 50000"/>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2" name="Rounded Rectangle 285">
            <a:extLst>
              <a:ext uri="{FF2B5EF4-FFF2-40B4-BE49-F238E27FC236}">
                <a16:creationId xmlns:a16="http://schemas.microsoft.com/office/drawing/2014/main" id="{4F46B27A-0855-E0C1-519F-3AACFFF93218}"/>
              </a:ext>
            </a:extLst>
          </p:cNvPr>
          <p:cNvSpPr/>
          <p:nvPr/>
        </p:nvSpPr>
        <p:spPr>
          <a:xfrm>
            <a:off x="8037177" y="1085132"/>
            <a:ext cx="1208650" cy="339813"/>
          </a:xfrm>
          <a:prstGeom prst="roundRect">
            <a:avLst>
              <a:gd name="adj" fmla="val 9537"/>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1.</a:t>
            </a:r>
            <a:r>
              <a:rPr kumimoji="0" lang="zh-CN" altLang="en-US"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账务数据标准过滤</a:t>
            </a:r>
            <a:endParaRPr kumimoji="0" lang="en-US" altLang="zh-CN"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63" name="Rounded Rectangle 285">
            <a:extLst>
              <a:ext uri="{FF2B5EF4-FFF2-40B4-BE49-F238E27FC236}">
                <a16:creationId xmlns:a16="http://schemas.microsoft.com/office/drawing/2014/main" id="{DFF09F1B-93FA-EE67-10C7-82C1BBF0176F}"/>
              </a:ext>
            </a:extLst>
          </p:cNvPr>
          <p:cNvSpPr/>
          <p:nvPr/>
        </p:nvSpPr>
        <p:spPr>
          <a:xfrm>
            <a:off x="7892774" y="4837985"/>
            <a:ext cx="1208650" cy="339813"/>
          </a:xfrm>
          <a:prstGeom prst="roundRect">
            <a:avLst>
              <a:gd name="adj" fmla="val 953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机型台数</a:t>
            </a:r>
            <a:endParaRPr kumimoji="0" lang="en-US" altLang="zh-CN"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64" name="Rounded Rectangle 285">
            <a:extLst>
              <a:ext uri="{FF2B5EF4-FFF2-40B4-BE49-F238E27FC236}">
                <a16:creationId xmlns:a16="http://schemas.microsoft.com/office/drawing/2014/main" id="{CF401C5A-EB09-BAEF-59BC-847E67EE1829}"/>
              </a:ext>
            </a:extLst>
          </p:cNvPr>
          <p:cNvSpPr/>
          <p:nvPr/>
        </p:nvSpPr>
        <p:spPr>
          <a:xfrm>
            <a:off x="6416856" y="4837052"/>
            <a:ext cx="1208650" cy="339813"/>
          </a:xfrm>
          <a:prstGeom prst="roundRect">
            <a:avLst>
              <a:gd name="adj" fmla="val 953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分摊单台研发费用</a:t>
            </a:r>
            <a:endParaRPr kumimoji="0" lang="en-US" altLang="zh-CN"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65" name="Rounded Rectangle 6">
            <a:extLst>
              <a:ext uri="{FF2B5EF4-FFF2-40B4-BE49-F238E27FC236}">
                <a16:creationId xmlns:a16="http://schemas.microsoft.com/office/drawing/2014/main" id="{CA670294-AB9F-517A-2D9F-C8B78D3B7BB7}"/>
              </a:ext>
            </a:extLst>
          </p:cNvPr>
          <p:cNvSpPr/>
          <p:nvPr/>
        </p:nvSpPr>
        <p:spPr>
          <a:xfrm>
            <a:off x="6310093" y="4772289"/>
            <a:ext cx="2898386" cy="479969"/>
          </a:xfrm>
          <a:prstGeom prst="roundRect">
            <a:avLst>
              <a:gd name="adj" fmla="val 4083"/>
            </a:avLst>
          </a:pr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FBFA"/>
              </a:solidFill>
              <a:effectLst/>
              <a:uLnTx/>
              <a:uFillTx/>
              <a:latin typeface="Oracle Sans Tab"/>
              <a:ea typeface="+mn-ea"/>
              <a:cs typeface="+mn-cs"/>
            </a:endParaRPr>
          </a:p>
        </p:txBody>
      </p:sp>
      <p:sp>
        <p:nvSpPr>
          <p:cNvPr id="66" name="Rounded Rectangle 285">
            <a:extLst>
              <a:ext uri="{FF2B5EF4-FFF2-40B4-BE49-F238E27FC236}">
                <a16:creationId xmlns:a16="http://schemas.microsoft.com/office/drawing/2014/main" id="{3B98E8B1-F495-61B8-0832-EE9BFFE060A4}"/>
              </a:ext>
            </a:extLst>
          </p:cNvPr>
          <p:cNvSpPr/>
          <p:nvPr/>
        </p:nvSpPr>
        <p:spPr>
          <a:xfrm>
            <a:off x="4255406" y="4840258"/>
            <a:ext cx="1208650" cy="339813"/>
          </a:xfrm>
          <a:prstGeom prst="roundRect">
            <a:avLst>
              <a:gd name="adj" fmla="val 9537"/>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费用分摊规则</a:t>
            </a:r>
            <a:endParaRPr kumimoji="0" lang="en-US" altLang="zh-CN"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endParaRPr>
          </a:p>
        </p:txBody>
      </p:sp>
      <p:cxnSp>
        <p:nvCxnSpPr>
          <p:cNvPr id="67" name="连接符: 肘形 21">
            <a:extLst>
              <a:ext uri="{FF2B5EF4-FFF2-40B4-BE49-F238E27FC236}">
                <a16:creationId xmlns:a16="http://schemas.microsoft.com/office/drawing/2014/main" id="{C8C37DBD-143D-F3F5-7E5C-AEEA3B76AE1E}"/>
              </a:ext>
            </a:extLst>
          </p:cNvPr>
          <p:cNvCxnSpPr>
            <a:cxnSpLocks/>
            <a:stCxn id="34" idx="1"/>
            <a:endCxn id="35" idx="3"/>
          </p:cNvCxnSpPr>
          <p:nvPr/>
        </p:nvCxnSpPr>
        <p:spPr>
          <a:xfrm rot="10800000">
            <a:off x="5464056" y="6589538"/>
            <a:ext cx="869478" cy="2411"/>
          </a:xfrm>
          <a:prstGeom prst="bentConnector3">
            <a:avLst>
              <a:gd name="adj1" fmla="val 50000"/>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9" name="连接符: 肘形 21">
            <a:extLst>
              <a:ext uri="{FF2B5EF4-FFF2-40B4-BE49-F238E27FC236}">
                <a16:creationId xmlns:a16="http://schemas.microsoft.com/office/drawing/2014/main" id="{C8C37DBD-143D-F3F5-7E5C-AEEA3B76AE1E}"/>
              </a:ext>
            </a:extLst>
          </p:cNvPr>
          <p:cNvCxnSpPr>
            <a:cxnSpLocks/>
            <a:stCxn id="72" idx="1"/>
            <a:endCxn id="73" idx="3"/>
          </p:cNvCxnSpPr>
          <p:nvPr/>
        </p:nvCxnSpPr>
        <p:spPr>
          <a:xfrm rot="10800000">
            <a:off x="5464057" y="5982137"/>
            <a:ext cx="866541" cy="70550"/>
          </a:xfrm>
          <a:prstGeom prst="bentConnector3">
            <a:avLst>
              <a:gd name="adj1" fmla="val 50000"/>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0" name="Rounded Rectangle 285">
            <a:extLst>
              <a:ext uri="{FF2B5EF4-FFF2-40B4-BE49-F238E27FC236}">
                <a16:creationId xmlns:a16="http://schemas.microsoft.com/office/drawing/2014/main" id="{DFF09F1B-93FA-EE67-10C7-82C1BBF0176F}"/>
              </a:ext>
            </a:extLst>
          </p:cNvPr>
          <p:cNvSpPr/>
          <p:nvPr/>
        </p:nvSpPr>
        <p:spPr>
          <a:xfrm>
            <a:off x="7798982" y="5878398"/>
            <a:ext cx="1208650" cy="339813"/>
          </a:xfrm>
          <a:prstGeom prst="roundRect">
            <a:avLst>
              <a:gd name="adj" fmla="val 953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首付款计划</a:t>
            </a:r>
            <a:endParaRPr kumimoji="0" lang="en-US" altLang="zh-CN"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71" name="Rounded Rectangle 285">
            <a:extLst>
              <a:ext uri="{FF2B5EF4-FFF2-40B4-BE49-F238E27FC236}">
                <a16:creationId xmlns:a16="http://schemas.microsoft.com/office/drawing/2014/main" id="{CF401C5A-EB09-BAEF-59BC-847E67EE1829}"/>
              </a:ext>
            </a:extLst>
          </p:cNvPr>
          <p:cNvSpPr/>
          <p:nvPr/>
        </p:nvSpPr>
        <p:spPr>
          <a:xfrm>
            <a:off x="6437361" y="5877465"/>
            <a:ext cx="1208650" cy="339813"/>
          </a:xfrm>
          <a:prstGeom prst="roundRect">
            <a:avLst>
              <a:gd name="adj" fmla="val 953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项目款项</a:t>
            </a:r>
            <a:endParaRPr kumimoji="0" lang="en-US" altLang="zh-CN"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72" name="Rounded Rectangle 6">
            <a:extLst>
              <a:ext uri="{FF2B5EF4-FFF2-40B4-BE49-F238E27FC236}">
                <a16:creationId xmlns:a16="http://schemas.microsoft.com/office/drawing/2014/main" id="{CA670294-AB9F-517A-2D9F-C8B78D3B7BB7}"/>
              </a:ext>
            </a:extLst>
          </p:cNvPr>
          <p:cNvSpPr/>
          <p:nvPr/>
        </p:nvSpPr>
        <p:spPr>
          <a:xfrm>
            <a:off x="6330597" y="5812702"/>
            <a:ext cx="5517771" cy="479969"/>
          </a:xfrm>
          <a:prstGeom prst="roundRect">
            <a:avLst>
              <a:gd name="adj" fmla="val 4083"/>
            </a:avLst>
          </a:pr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FBFA"/>
              </a:solidFill>
              <a:effectLst/>
              <a:uLnTx/>
              <a:uFillTx/>
              <a:latin typeface="Oracle Sans Tab"/>
              <a:ea typeface="+mn-ea"/>
              <a:cs typeface="+mn-cs"/>
            </a:endParaRPr>
          </a:p>
        </p:txBody>
      </p:sp>
      <p:sp>
        <p:nvSpPr>
          <p:cNvPr id="73" name="Rounded Rectangle 285">
            <a:extLst>
              <a:ext uri="{FF2B5EF4-FFF2-40B4-BE49-F238E27FC236}">
                <a16:creationId xmlns:a16="http://schemas.microsoft.com/office/drawing/2014/main" id="{3B98E8B1-F495-61B8-0832-EE9BFFE060A4}"/>
              </a:ext>
            </a:extLst>
          </p:cNvPr>
          <p:cNvSpPr/>
          <p:nvPr/>
        </p:nvSpPr>
        <p:spPr>
          <a:xfrm>
            <a:off x="4255406" y="5740002"/>
            <a:ext cx="1208650" cy="484270"/>
          </a:xfrm>
          <a:prstGeom prst="roundRect">
            <a:avLst>
              <a:gd name="adj" fmla="val 9537"/>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资金成本计算规则</a:t>
            </a:r>
            <a:r>
              <a:rPr kumimoji="0" lang="en-US" altLang="zh-CN"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a:t>
            </a:r>
            <a:r>
              <a:rPr kumimoji="0" lang="zh-CN" altLang="en-US"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取大签其他财务费用</a:t>
            </a:r>
            <a:endParaRPr kumimoji="0" lang="en-US" altLang="zh-CN"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74" name="Rounded Rectangle 285">
            <a:extLst>
              <a:ext uri="{FF2B5EF4-FFF2-40B4-BE49-F238E27FC236}">
                <a16:creationId xmlns:a16="http://schemas.microsoft.com/office/drawing/2014/main" id="{DFF09F1B-93FA-EE67-10C7-82C1BBF0176F}"/>
              </a:ext>
            </a:extLst>
          </p:cNvPr>
          <p:cNvSpPr/>
          <p:nvPr/>
        </p:nvSpPr>
        <p:spPr>
          <a:xfrm>
            <a:off x="9152104" y="5882780"/>
            <a:ext cx="1208650" cy="339813"/>
          </a:xfrm>
          <a:prstGeom prst="roundRect">
            <a:avLst>
              <a:gd name="adj" fmla="val 953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质保信息</a:t>
            </a:r>
            <a:endParaRPr kumimoji="0" lang="en-US" altLang="zh-CN"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cxnSp>
        <p:nvCxnSpPr>
          <p:cNvPr id="75" name="连接符: 肘形 21">
            <a:extLst>
              <a:ext uri="{FF2B5EF4-FFF2-40B4-BE49-F238E27FC236}">
                <a16:creationId xmlns:a16="http://schemas.microsoft.com/office/drawing/2014/main" id="{F41AF6F2-F941-12E8-7A63-132E3E083BB3}"/>
              </a:ext>
            </a:extLst>
          </p:cNvPr>
          <p:cNvCxnSpPr>
            <a:cxnSpLocks/>
            <a:stCxn id="73" idx="1"/>
            <a:endCxn id="16" idx="3"/>
          </p:cNvCxnSpPr>
          <p:nvPr/>
        </p:nvCxnSpPr>
        <p:spPr>
          <a:xfrm rot="10800000">
            <a:off x="2825794" y="5845743"/>
            <a:ext cx="1429612" cy="136395"/>
          </a:xfrm>
          <a:prstGeom prst="bentConnector3">
            <a:avLst>
              <a:gd name="adj1" fmla="val 50000"/>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7" name="Rounded Rectangle 6">
            <a:extLst>
              <a:ext uri="{FF2B5EF4-FFF2-40B4-BE49-F238E27FC236}">
                <a16:creationId xmlns:a16="http://schemas.microsoft.com/office/drawing/2014/main" id="{A2287E35-7677-8E21-6AC0-7321AEB1C116}"/>
              </a:ext>
            </a:extLst>
          </p:cNvPr>
          <p:cNvSpPr/>
          <p:nvPr/>
        </p:nvSpPr>
        <p:spPr>
          <a:xfrm>
            <a:off x="5047975" y="441778"/>
            <a:ext cx="1823259" cy="774755"/>
          </a:xfrm>
          <a:prstGeom prst="roundRect">
            <a:avLst>
              <a:gd name="adj" fmla="val 4083"/>
            </a:avLst>
          </a:prstGeom>
          <a:solidFill>
            <a:schemeClr val="bg1">
              <a:lumMod val="95000"/>
            </a:schemeClr>
          </a:solid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CFBFA"/>
              </a:solidFill>
              <a:effectLst/>
              <a:uLnTx/>
              <a:uFillTx/>
              <a:latin typeface="Oracle Sans Tab"/>
              <a:ea typeface="+mn-ea"/>
              <a:cs typeface="+mn-cs"/>
            </a:endParaRPr>
          </a:p>
        </p:txBody>
      </p:sp>
      <p:sp>
        <p:nvSpPr>
          <p:cNvPr id="78" name="文本框 77">
            <a:extLst>
              <a:ext uri="{FF2B5EF4-FFF2-40B4-BE49-F238E27FC236}">
                <a16:creationId xmlns:a16="http://schemas.microsoft.com/office/drawing/2014/main" id="{A114ECB5-CA21-8089-429E-D4A3D3BEA409}"/>
              </a:ext>
            </a:extLst>
          </p:cNvPr>
          <p:cNvSpPr txBox="1"/>
          <p:nvPr/>
        </p:nvSpPr>
        <p:spPr>
          <a:xfrm>
            <a:off x="5223230" y="474256"/>
            <a:ext cx="1693743"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000000">
                    <a:lumMod val="65000"/>
                    <a:lumOff val="35000"/>
                  </a:srgbClr>
                </a:solidFill>
                <a:effectLst/>
                <a:uLnTx/>
                <a:uFillTx/>
                <a:latin typeface="Microsoft YaHei" panose="020B0503020204020204" pitchFamily="34" charset="-122"/>
                <a:ea typeface="Microsoft YaHei" panose="020B0503020204020204" pitchFamily="34" charset="-122"/>
                <a:cs typeface="+mn-cs"/>
                <a:sym typeface=""/>
              </a:rPr>
              <a:t>数据中台（</a:t>
            </a:r>
            <a:r>
              <a:rPr kumimoji="0" lang="en-US" altLang="zh-CN" sz="1200" b="1" i="0" u="none" strike="noStrike" kern="1200" cap="none" spc="0" normalizeH="0" baseline="0" noProof="0" dirty="0">
                <a:ln>
                  <a:noFill/>
                </a:ln>
                <a:solidFill>
                  <a:srgbClr val="000000">
                    <a:lumMod val="65000"/>
                    <a:lumOff val="35000"/>
                  </a:srgbClr>
                </a:solidFill>
                <a:effectLst/>
                <a:uLnTx/>
                <a:uFillTx/>
                <a:latin typeface="Microsoft YaHei" panose="020B0503020204020204" pitchFamily="34" charset="-122"/>
                <a:ea typeface="Microsoft YaHei" panose="020B0503020204020204" pitchFamily="34" charset="-122"/>
                <a:cs typeface="+mn-cs"/>
                <a:sym typeface=""/>
              </a:rPr>
              <a:t>SAP</a:t>
            </a:r>
            <a:r>
              <a:rPr kumimoji="0" lang="zh-CN" altLang="en-US" sz="1200" b="1" i="0" u="none" strike="noStrike" kern="1200" cap="none" spc="0" normalizeH="0" baseline="0" noProof="0" dirty="0">
                <a:ln>
                  <a:noFill/>
                </a:ln>
                <a:solidFill>
                  <a:srgbClr val="000000">
                    <a:lumMod val="65000"/>
                    <a:lumOff val="35000"/>
                  </a:srgbClr>
                </a:solidFill>
                <a:effectLst/>
                <a:uLnTx/>
                <a:uFillTx/>
                <a:latin typeface="Microsoft YaHei" panose="020B0503020204020204" pitchFamily="34" charset="-122"/>
                <a:ea typeface="Microsoft YaHei" panose="020B0503020204020204" pitchFamily="34" charset="-122"/>
                <a:cs typeface="+mn-cs"/>
                <a:sym typeface=""/>
              </a:rPr>
              <a:t> ）</a:t>
            </a:r>
          </a:p>
        </p:txBody>
      </p:sp>
      <p:sp>
        <p:nvSpPr>
          <p:cNvPr id="81" name="Rounded Rectangle 285">
            <a:extLst>
              <a:ext uri="{FF2B5EF4-FFF2-40B4-BE49-F238E27FC236}">
                <a16:creationId xmlns:a16="http://schemas.microsoft.com/office/drawing/2014/main" id="{27260D06-3A29-4B21-5D5C-B2B87B2ADDF6}"/>
              </a:ext>
            </a:extLst>
          </p:cNvPr>
          <p:cNvSpPr/>
          <p:nvPr/>
        </p:nvSpPr>
        <p:spPr>
          <a:xfrm>
            <a:off x="5159819" y="787045"/>
            <a:ext cx="765748" cy="335812"/>
          </a:xfrm>
          <a:prstGeom prst="roundRect">
            <a:avLst>
              <a:gd name="adj" fmla="val 9537"/>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生产订单物料短缺</a:t>
            </a:r>
            <a:endParaRPr kumimoji="0" lang="en-US" altLang="zh-CN"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82" name="Rounded Rectangle 285">
            <a:extLst>
              <a:ext uri="{FF2B5EF4-FFF2-40B4-BE49-F238E27FC236}">
                <a16:creationId xmlns:a16="http://schemas.microsoft.com/office/drawing/2014/main" id="{75F762E1-DF2D-276B-C5BB-C27A9B737331}"/>
              </a:ext>
            </a:extLst>
          </p:cNvPr>
          <p:cNvSpPr/>
          <p:nvPr/>
        </p:nvSpPr>
        <p:spPr>
          <a:xfrm>
            <a:off x="6015333" y="787045"/>
            <a:ext cx="765748" cy="335812"/>
          </a:xfrm>
          <a:prstGeom prst="roundRect">
            <a:avLst>
              <a:gd name="adj" fmla="val 9537"/>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物料采购成本</a:t>
            </a:r>
            <a:endParaRPr kumimoji="0" lang="en-US" altLang="zh-CN"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103" name="Rounded Rectangle 285">
            <a:extLst>
              <a:ext uri="{FF2B5EF4-FFF2-40B4-BE49-F238E27FC236}">
                <a16:creationId xmlns:a16="http://schemas.microsoft.com/office/drawing/2014/main" id="{DFF09F1B-93FA-EE67-10C7-82C1BBF0176F}"/>
              </a:ext>
            </a:extLst>
          </p:cNvPr>
          <p:cNvSpPr/>
          <p:nvPr/>
        </p:nvSpPr>
        <p:spPr>
          <a:xfrm>
            <a:off x="4363917" y="2424158"/>
            <a:ext cx="1079612" cy="339813"/>
          </a:xfrm>
          <a:prstGeom prst="roundRect">
            <a:avLst>
              <a:gd name="adj" fmla="val 953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项目明细单台成本</a:t>
            </a:r>
            <a:endParaRPr kumimoji="0" lang="en-US" altLang="zh-CN"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104" name="Rounded Rectangle 285">
            <a:extLst>
              <a:ext uri="{FF2B5EF4-FFF2-40B4-BE49-F238E27FC236}">
                <a16:creationId xmlns:a16="http://schemas.microsoft.com/office/drawing/2014/main" id="{CF401C5A-EB09-BAEF-59BC-847E67EE1829}"/>
              </a:ext>
            </a:extLst>
          </p:cNvPr>
          <p:cNvSpPr/>
          <p:nvPr/>
        </p:nvSpPr>
        <p:spPr>
          <a:xfrm>
            <a:off x="4363917" y="1990461"/>
            <a:ext cx="1088498" cy="339813"/>
          </a:xfrm>
          <a:prstGeom prst="roundRect">
            <a:avLst>
              <a:gd name="adj" fmla="val 953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项目明细成本</a:t>
            </a:r>
            <a:endParaRPr kumimoji="0" lang="en-US" altLang="zh-CN"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105" name="Rounded Rectangle 6">
            <a:extLst>
              <a:ext uri="{FF2B5EF4-FFF2-40B4-BE49-F238E27FC236}">
                <a16:creationId xmlns:a16="http://schemas.microsoft.com/office/drawing/2014/main" id="{CA670294-AB9F-517A-2D9F-C8B78D3B7BB7}"/>
              </a:ext>
            </a:extLst>
          </p:cNvPr>
          <p:cNvSpPr/>
          <p:nvPr/>
        </p:nvSpPr>
        <p:spPr>
          <a:xfrm>
            <a:off x="4257963" y="1907263"/>
            <a:ext cx="1318416" cy="995499"/>
          </a:xfrm>
          <a:prstGeom prst="roundRect">
            <a:avLst>
              <a:gd name="adj" fmla="val 4083"/>
            </a:avLst>
          </a:pr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FBFA"/>
              </a:solidFill>
              <a:effectLst/>
              <a:uLnTx/>
              <a:uFillTx/>
              <a:latin typeface="Oracle Sans Tab"/>
              <a:ea typeface="+mn-ea"/>
              <a:cs typeface="+mn-cs"/>
            </a:endParaRPr>
          </a:p>
        </p:txBody>
      </p:sp>
      <p:cxnSp>
        <p:nvCxnSpPr>
          <p:cNvPr id="106" name="直线箭头连接符 93">
            <a:extLst>
              <a:ext uri="{FF2B5EF4-FFF2-40B4-BE49-F238E27FC236}">
                <a16:creationId xmlns:a16="http://schemas.microsoft.com/office/drawing/2014/main" id="{AE0CFF5F-4716-4933-2378-E2460993DFF3}"/>
              </a:ext>
            </a:extLst>
          </p:cNvPr>
          <p:cNvCxnSpPr>
            <a:cxnSpLocks/>
            <a:stCxn id="50" idx="1"/>
            <a:endCxn id="105" idx="3"/>
          </p:cNvCxnSpPr>
          <p:nvPr/>
        </p:nvCxnSpPr>
        <p:spPr>
          <a:xfrm flipH="1">
            <a:off x="5576379" y="2393291"/>
            <a:ext cx="727261" cy="11722"/>
          </a:xfrm>
          <a:prstGeom prst="straightConnector1">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1" name="Rounded Rectangle 285">
            <a:extLst>
              <a:ext uri="{FF2B5EF4-FFF2-40B4-BE49-F238E27FC236}">
                <a16:creationId xmlns:a16="http://schemas.microsoft.com/office/drawing/2014/main" id="{4F46B27A-0855-E0C1-519F-3AACFFF93218}"/>
              </a:ext>
            </a:extLst>
          </p:cNvPr>
          <p:cNvSpPr/>
          <p:nvPr/>
        </p:nvSpPr>
        <p:spPr>
          <a:xfrm>
            <a:off x="5360509" y="1386438"/>
            <a:ext cx="1208650" cy="339813"/>
          </a:xfrm>
          <a:prstGeom prst="roundRect">
            <a:avLst>
              <a:gd name="adj" fmla="val 9537"/>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缺料补料及未完工物料取参考价</a:t>
            </a:r>
            <a:endParaRPr kumimoji="0" lang="en-US" altLang="zh-CN"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endParaRPr>
          </a:p>
        </p:txBody>
      </p:sp>
      <p:cxnSp>
        <p:nvCxnSpPr>
          <p:cNvPr id="112" name="直线箭头连接符 93">
            <a:extLst>
              <a:ext uri="{FF2B5EF4-FFF2-40B4-BE49-F238E27FC236}">
                <a16:creationId xmlns:a16="http://schemas.microsoft.com/office/drawing/2014/main" id="{AE0CFF5F-4716-4933-2378-E2460993DFF3}"/>
              </a:ext>
            </a:extLst>
          </p:cNvPr>
          <p:cNvCxnSpPr>
            <a:cxnSpLocks/>
            <a:stCxn id="77" idx="2"/>
            <a:endCxn id="111" idx="0"/>
          </p:cNvCxnSpPr>
          <p:nvPr/>
        </p:nvCxnSpPr>
        <p:spPr>
          <a:xfrm>
            <a:off x="5959605" y="1216533"/>
            <a:ext cx="5229" cy="169905"/>
          </a:xfrm>
          <a:prstGeom prst="straightConnector1">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5" name="直线箭头连接符 93">
            <a:extLst>
              <a:ext uri="{FF2B5EF4-FFF2-40B4-BE49-F238E27FC236}">
                <a16:creationId xmlns:a16="http://schemas.microsoft.com/office/drawing/2014/main" id="{AE0CFF5F-4716-4933-2378-E2460993DFF3}"/>
              </a:ext>
            </a:extLst>
          </p:cNvPr>
          <p:cNvCxnSpPr>
            <a:cxnSpLocks/>
            <a:stCxn id="111" idx="2"/>
          </p:cNvCxnSpPr>
          <p:nvPr/>
        </p:nvCxnSpPr>
        <p:spPr>
          <a:xfrm>
            <a:off x="5964834" y="1726251"/>
            <a:ext cx="0" cy="693416"/>
          </a:xfrm>
          <a:prstGeom prst="straightConnector1">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0" name="Rounded Rectangle 285">
            <a:extLst>
              <a:ext uri="{FF2B5EF4-FFF2-40B4-BE49-F238E27FC236}">
                <a16:creationId xmlns:a16="http://schemas.microsoft.com/office/drawing/2014/main" id="{DFF09F1B-93FA-EE67-10C7-82C1BBF0176F}"/>
              </a:ext>
            </a:extLst>
          </p:cNvPr>
          <p:cNvSpPr/>
          <p:nvPr/>
        </p:nvSpPr>
        <p:spPr>
          <a:xfrm>
            <a:off x="7857604" y="3527926"/>
            <a:ext cx="1208650" cy="339813"/>
          </a:xfrm>
          <a:prstGeom prst="roundRect">
            <a:avLst>
              <a:gd name="adj" fmla="val 953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安装费率</a:t>
            </a:r>
            <a:endParaRPr kumimoji="0" lang="en-US" altLang="zh-CN"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131" name="Rounded Rectangle 285">
            <a:extLst>
              <a:ext uri="{FF2B5EF4-FFF2-40B4-BE49-F238E27FC236}">
                <a16:creationId xmlns:a16="http://schemas.microsoft.com/office/drawing/2014/main" id="{CF401C5A-EB09-BAEF-59BC-847E67EE1829}"/>
              </a:ext>
            </a:extLst>
          </p:cNvPr>
          <p:cNvSpPr/>
          <p:nvPr/>
        </p:nvSpPr>
        <p:spPr>
          <a:xfrm>
            <a:off x="6381686" y="3526993"/>
            <a:ext cx="1208650" cy="339813"/>
          </a:xfrm>
          <a:prstGeom prst="roundRect">
            <a:avLst>
              <a:gd name="adj" fmla="val 953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项目合同价格</a:t>
            </a:r>
            <a:endParaRPr kumimoji="0" lang="en-US" altLang="zh-CN"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132" name="Rounded Rectangle 285">
            <a:extLst>
              <a:ext uri="{FF2B5EF4-FFF2-40B4-BE49-F238E27FC236}">
                <a16:creationId xmlns:a16="http://schemas.microsoft.com/office/drawing/2014/main" id="{3B98E8B1-F495-61B8-0832-EE9BFFE060A4}"/>
              </a:ext>
            </a:extLst>
          </p:cNvPr>
          <p:cNvSpPr/>
          <p:nvPr/>
        </p:nvSpPr>
        <p:spPr>
          <a:xfrm>
            <a:off x="4255406" y="3529898"/>
            <a:ext cx="1208650" cy="339813"/>
          </a:xfrm>
          <a:prstGeom prst="roundRect">
            <a:avLst>
              <a:gd name="adj" fmla="val 9537"/>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费用分摊规则</a:t>
            </a:r>
            <a:endParaRPr kumimoji="0" lang="en-US" altLang="zh-CN"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endParaRPr>
          </a:p>
        </p:txBody>
      </p:sp>
      <p:cxnSp>
        <p:nvCxnSpPr>
          <p:cNvPr id="133" name="连接符: 肘形 21">
            <a:extLst>
              <a:ext uri="{FF2B5EF4-FFF2-40B4-BE49-F238E27FC236}">
                <a16:creationId xmlns:a16="http://schemas.microsoft.com/office/drawing/2014/main" id="{C8C37DBD-143D-F3F5-7E5C-AEEA3B76AE1E}"/>
              </a:ext>
            </a:extLst>
          </p:cNvPr>
          <p:cNvCxnSpPr>
            <a:cxnSpLocks/>
            <a:stCxn id="137" idx="1"/>
            <a:endCxn id="132" idx="3"/>
          </p:cNvCxnSpPr>
          <p:nvPr/>
        </p:nvCxnSpPr>
        <p:spPr>
          <a:xfrm rot="10800000">
            <a:off x="5464056" y="3699806"/>
            <a:ext cx="827644" cy="1539"/>
          </a:xfrm>
          <a:prstGeom prst="bentConnector3">
            <a:avLst>
              <a:gd name="adj1" fmla="val 50000"/>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4" name="连接符: 肘形 21">
            <a:extLst>
              <a:ext uri="{FF2B5EF4-FFF2-40B4-BE49-F238E27FC236}">
                <a16:creationId xmlns:a16="http://schemas.microsoft.com/office/drawing/2014/main" id="{F41AF6F2-F941-12E8-7A63-132E3E083BB3}"/>
              </a:ext>
            </a:extLst>
          </p:cNvPr>
          <p:cNvCxnSpPr>
            <a:cxnSpLocks/>
            <a:stCxn id="132" idx="1"/>
            <a:endCxn id="12" idx="3"/>
          </p:cNvCxnSpPr>
          <p:nvPr/>
        </p:nvCxnSpPr>
        <p:spPr>
          <a:xfrm rot="10800000">
            <a:off x="2825794" y="3627945"/>
            <a:ext cx="1429612" cy="71861"/>
          </a:xfrm>
          <a:prstGeom prst="bentConnector3">
            <a:avLst>
              <a:gd name="adj1" fmla="val 50000"/>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7" name="Rounded Rectangle 6">
            <a:extLst>
              <a:ext uri="{FF2B5EF4-FFF2-40B4-BE49-F238E27FC236}">
                <a16:creationId xmlns:a16="http://schemas.microsoft.com/office/drawing/2014/main" id="{CA670294-AB9F-517A-2D9F-C8B78D3B7BB7}"/>
              </a:ext>
            </a:extLst>
          </p:cNvPr>
          <p:cNvSpPr/>
          <p:nvPr/>
        </p:nvSpPr>
        <p:spPr>
          <a:xfrm>
            <a:off x="6291700" y="3461359"/>
            <a:ext cx="2898386" cy="479969"/>
          </a:xfrm>
          <a:prstGeom prst="roundRect">
            <a:avLst>
              <a:gd name="adj" fmla="val 4083"/>
            </a:avLst>
          </a:pr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FBFA"/>
              </a:solidFill>
              <a:effectLst/>
              <a:uLnTx/>
              <a:uFillTx/>
              <a:latin typeface="Oracle Sans Tab"/>
              <a:ea typeface="+mn-ea"/>
              <a:cs typeface="+mn-cs"/>
            </a:endParaRPr>
          </a:p>
        </p:txBody>
      </p:sp>
      <p:sp>
        <p:nvSpPr>
          <p:cNvPr id="138" name="Rounded Rectangle 285">
            <a:extLst>
              <a:ext uri="{FF2B5EF4-FFF2-40B4-BE49-F238E27FC236}">
                <a16:creationId xmlns:a16="http://schemas.microsoft.com/office/drawing/2014/main" id="{DFF09F1B-93FA-EE67-10C7-82C1BBF0176F}"/>
              </a:ext>
            </a:extLst>
          </p:cNvPr>
          <p:cNvSpPr/>
          <p:nvPr/>
        </p:nvSpPr>
        <p:spPr>
          <a:xfrm>
            <a:off x="7878116" y="4278202"/>
            <a:ext cx="1208650" cy="339813"/>
          </a:xfrm>
          <a:prstGeom prst="roundRect">
            <a:avLst>
              <a:gd name="adj" fmla="val 953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三包费率</a:t>
            </a:r>
            <a:endParaRPr kumimoji="0" lang="en-US" altLang="zh-CN"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139" name="Rounded Rectangle 285">
            <a:extLst>
              <a:ext uri="{FF2B5EF4-FFF2-40B4-BE49-F238E27FC236}">
                <a16:creationId xmlns:a16="http://schemas.microsoft.com/office/drawing/2014/main" id="{CF401C5A-EB09-BAEF-59BC-847E67EE1829}"/>
              </a:ext>
            </a:extLst>
          </p:cNvPr>
          <p:cNvSpPr/>
          <p:nvPr/>
        </p:nvSpPr>
        <p:spPr>
          <a:xfrm>
            <a:off x="6402198" y="4277269"/>
            <a:ext cx="1208650" cy="339813"/>
          </a:xfrm>
          <a:prstGeom prst="roundRect">
            <a:avLst>
              <a:gd name="adj" fmla="val 953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项目合同价格</a:t>
            </a:r>
            <a:endParaRPr kumimoji="0" lang="en-US" altLang="zh-CN"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140" name="Rounded Rectangle 285">
            <a:extLst>
              <a:ext uri="{FF2B5EF4-FFF2-40B4-BE49-F238E27FC236}">
                <a16:creationId xmlns:a16="http://schemas.microsoft.com/office/drawing/2014/main" id="{3B98E8B1-F495-61B8-0832-EE9BFFE060A4}"/>
              </a:ext>
            </a:extLst>
          </p:cNvPr>
          <p:cNvSpPr/>
          <p:nvPr/>
        </p:nvSpPr>
        <p:spPr>
          <a:xfrm>
            <a:off x="4255406" y="4280174"/>
            <a:ext cx="1208650" cy="339813"/>
          </a:xfrm>
          <a:prstGeom prst="roundRect">
            <a:avLst>
              <a:gd name="adj" fmla="val 9537"/>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费用分摊规则</a:t>
            </a:r>
            <a:endParaRPr kumimoji="0" lang="en-US" altLang="zh-CN"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endParaRPr>
          </a:p>
        </p:txBody>
      </p:sp>
      <p:cxnSp>
        <p:nvCxnSpPr>
          <p:cNvPr id="141" name="连接符: 肘形 21">
            <a:extLst>
              <a:ext uri="{FF2B5EF4-FFF2-40B4-BE49-F238E27FC236}">
                <a16:creationId xmlns:a16="http://schemas.microsoft.com/office/drawing/2014/main" id="{C8C37DBD-143D-F3F5-7E5C-AEEA3B76AE1E}"/>
              </a:ext>
            </a:extLst>
          </p:cNvPr>
          <p:cNvCxnSpPr>
            <a:cxnSpLocks/>
            <a:stCxn id="142" idx="1"/>
            <a:endCxn id="140" idx="3"/>
          </p:cNvCxnSpPr>
          <p:nvPr/>
        </p:nvCxnSpPr>
        <p:spPr>
          <a:xfrm rot="10800000">
            <a:off x="5464056" y="4450082"/>
            <a:ext cx="848156" cy="1539"/>
          </a:xfrm>
          <a:prstGeom prst="bentConnector3">
            <a:avLst>
              <a:gd name="adj1" fmla="val 50000"/>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2" name="Rounded Rectangle 6">
            <a:extLst>
              <a:ext uri="{FF2B5EF4-FFF2-40B4-BE49-F238E27FC236}">
                <a16:creationId xmlns:a16="http://schemas.microsoft.com/office/drawing/2014/main" id="{CA670294-AB9F-517A-2D9F-C8B78D3B7BB7}"/>
              </a:ext>
            </a:extLst>
          </p:cNvPr>
          <p:cNvSpPr/>
          <p:nvPr/>
        </p:nvSpPr>
        <p:spPr>
          <a:xfrm>
            <a:off x="6312212" y="4211635"/>
            <a:ext cx="2898386" cy="479969"/>
          </a:xfrm>
          <a:prstGeom prst="roundRect">
            <a:avLst>
              <a:gd name="adj" fmla="val 4083"/>
            </a:avLst>
          </a:pr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FBFA"/>
              </a:solidFill>
              <a:effectLst/>
              <a:uLnTx/>
              <a:uFillTx/>
              <a:latin typeface="Oracle Sans Tab"/>
              <a:ea typeface="+mn-ea"/>
              <a:cs typeface="+mn-cs"/>
            </a:endParaRPr>
          </a:p>
        </p:txBody>
      </p:sp>
      <p:cxnSp>
        <p:nvCxnSpPr>
          <p:cNvPr id="143" name="连接符: 肘形 21">
            <a:extLst>
              <a:ext uri="{FF2B5EF4-FFF2-40B4-BE49-F238E27FC236}">
                <a16:creationId xmlns:a16="http://schemas.microsoft.com/office/drawing/2014/main" id="{F41AF6F2-F941-12E8-7A63-132E3E083BB3}"/>
              </a:ext>
            </a:extLst>
          </p:cNvPr>
          <p:cNvCxnSpPr>
            <a:cxnSpLocks/>
            <a:stCxn id="140" idx="1"/>
            <a:endCxn id="13" idx="3"/>
          </p:cNvCxnSpPr>
          <p:nvPr/>
        </p:nvCxnSpPr>
        <p:spPr>
          <a:xfrm rot="10800000" flipV="1">
            <a:off x="2825794" y="4450081"/>
            <a:ext cx="1429612" cy="286762"/>
          </a:xfrm>
          <a:prstGeom prst="bentConnector3">
            <a:avLst>
              <a:gd name="adj1" fmla="val 50000"/>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7" name="Rounded Rectangle 285">
            <a:extLst>
              <a:ext uri="{FF2B5EF4-FFF2-40B4-BE49-F238E27FC236}">
                <a16:creationId xmlns:a16="http://schemas.microsoft.com/office/drawing/2014/main" id="{CF401C5A-EB09-BAEF-59BC-847E67EE1829}"/>
              </a:ext>
            </a:extLst>
          </p:cNvPr>
          <p:cNvSpPr/>
          <p:nvPr/>
        </p:nvSpPr>
        <p:spPr>
          <a:xfrm>
            <a:off x="6392235" y="3029164"/>
            <a:ext cx="1208650" cy="339813"/>
          </a:xfrm>
          <a:prstGeom prst="roundRect">
            <a:avLst>
              <a:gd name="adj" fmla="val 953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大签运费成本</a:t>
            </a:r>
            <a:endParaRPr kumimoji="0" lang="en-US" altLang="zh-CN"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148" name="Rounded Rectangle 285">
            <a:extLst>
              <a:ext uri="{FF2B5EF4-FFF2-40B4-BE49-F238E27FC236}">
                <a16:creationId xmlns:a16="http://schemas.microsoft.com/office/drawing/2014/main" id="{3B98E8B1-F495-61B8-0832-EE9BFFE060A4}"/>
              </a:ext>
            </a:extLst>
          </p:cNvPr>
          <p:cNvSpPr/>
          <p:nvPr/>
        </p:nvSpPr>
        <p:spPr>
          <a:xfrm>
            <a:off x="4255406" y="3058043"/>
            <a:ext cx="1208650" cy="339813"/>
          </a:xfrm>
          <a:prstGeom prst="roundRect">
            <a:avLst>
              <a:gd name="adj" fmla="val 9537"/>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取大签成本</a:t>
            </a:r>
            <a:r>
              <a:rPr kumimoji="0" lang="en-US" altLang="zh-CN"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a:t>
            </a:r>
            <a:r>
              <a:rPr kumimoji="0" lang="zh-CN" altLang="en-US"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手工维护</a:t>
            </a:r>
            <a:endParaRPr kumimoji="0" lang="en-US" altLang="zh-CN"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endParaRPr>
          </a:p>
        </p:txBody>
      </p:sp>
      <p:cxnSp>
        <p:nvCxnSpPr>
          <p:cNvPr id="149" name="连接符: 肘形 21">
            <a:extLst>
              <a:ext uri="{FF2B5EF4-FFF2-40B4-BE49-F238E27FC236}">
                <a16:creationId xmlns:a16="http://schemas.microsoft.com/office/drawing/2014/main" id="{C8C37DBD-143D-F3F5-7E5C-AEEA3B76AE1E}"/>
              </a:ext>
            </a:extLst>
          </p:cNvPr>
          <p:cNvCxnSpPr>
            <a:cxnSpLocks/>
            <a:stCxn id="150" idx="1"/>
            <a:endCxn id="148" idx="3"/>
          </p:cNvCxnSpPr>
          <p:nvPr/>
        </p:nvCxnSpPr>
        <p:spPr>
          <a:xfrm rot="10800000" flipV="1">
            <a:off x="5464056" y="3201918"/>
            <a:ext cx="830866" cy="26031"/>
          </a:xfrm>
          <a:prstGeom prst="bentConnector3">
            <a:avLst>
              <a:gd name="adj1" fmla="val 50000"/>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50" name="Rounded Rectangle 6">
            <a:extLst>
              <a:ext uri="{FF2B5EF4-FFF2-40B4-BE49-F238E27FC236}">
                <a16:creationId xmlns:a16="http://schemas.microsoft.com/office/drawing/2014/main" id="{CA670294-AB9F-517A-2D9F-C8B78D3B7BB7}"/>
              </a:ext>
            </a:extLst>
          </p:cNvPr>
          <p:cNvSpPr/>
          <p:nvPr/>
        </p:nvSpPr>
        <p:spPr>
          <a:xfrm>
            <a:off x="6294922" y="2972402"/>
            <a:ext cx="1412935" cy="459033"/>
          </a:xfrm>
          <a:prstGeom prst="roundRect">
            <a:avLst>
              <a:gd name="adj" fmla="val 4083"/>
            </a:avLst>
          </a:pr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FBFA"/>
              </a:solidFill>
              <a:effectLst/>
              <a:uLnTx/>
              <a:uFillTx/>
              <a:latin typeface="Oracle Sans Tab"/>
              <a:ea typeface="+mn-ea"/>
              <a:cs typeface="+mn-cs"/>
            </a:endParaRPr>
          </a:p>
        </p:txBody>
      </p:sp>
      <p:cxnSp>
        <p:nvCxnSpPr>
          <p:cNvPr id="151" name="连接符: 肘形 21">
            <a:extLst>
              <a:ext uri="{FF2B5EF4-FFF2-40B4-BE49-F238E27FC236}">
                <a16:creationId xmlns:a16="http://schemas.microsoft.com/office/drawing/2014/main" id="{F41AF6F2-F941-12E8-7A63-132E3E083BB3}"/>
              </a:ext>
            </a:extLst>
          </p:cNvPr>
          <p:cNvCxnSpPr>
            <a:cxnSpLocks/>
            <a:stCxn id="148" idx="1"/>
            <a:endCxn id="11" idx="3"/>
          </p:cNvCxnSpPr>
          <p:nvPr/>
        </p:nvCxnSpPr>
        <p:spPr>
          <a:xfrm rot="10800000" flipV="1">
            <a:off x="2825794" y="3227949"/>
            <a:ext cx="1429612" cy="30361"/>
          </a:xfrm>
          <a:prstGeom prst="bentConnector3">
            <a:avLst>
              <a:gd name="adj1" fmla="val 50000"/>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4" name="Rounded Rectangle 285">
            <a:extLst>
              <a:ext uri="{FF2B5EF4-FFF2-40B4-BE49-F238E27FC236}">
                <a16:creationId xmlns:a16="http://schemas.microsoft.com/office/drawing/2014/main" id="{CF401C5A-EB09-BAEF-59BC-847E67EE1829}"/>
              </a:ext>
            </a:extLst>
          </p:cNvPr>
          <p:cNvSpPr/>
          <p:nvPr/>
        </p:nvSpPr>
        <p:spPr>
          <a:xfrm>
            <a:off x="6430338" y="5344471"/>
            <a:ext cx="1208650" cy="339813"/>
          </a:xfrm>
          <a:prstGeom prst="roundRect">
            <a:avLst>
              <a:gd name="adj" fmla="val 953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大签项目直接用</a:t>
            </a:r>
            <a:endParaRPr kumimoji="0" lang="en-US" altLang="zh-CN"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165" name="Rounded Rectangle 285">
            <a:extLst>
              <a:ext uri="{FF2B5EF4-FFF2-40B4-BE49-F238E27FC236}">
                <a16:creationId xmlns:a16="http://schemas.microsoft.com/office/drawing/2014/main" id="{3B98E8B1-F495-61B8-0832-EE9BFFE060A4}"/>
              </a:ext>
            </a:extLst>
          </p:cNvPr>
          <p:cNvSpPr/>
          <p:nvPr/>
        </p:nvSpPr>
        <p:spPr>
          <a:xfrm>
            <a:off x="4255406" y="5303014"/>
            <a:ext cx="1208650" cy="339813"/>
          </a:xfrm>
          <a:prstGeom prst="roundRect">
            <a:avLst>
              <a:gd name="adj" fmla="val 9537"/>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取大签成本</a:t>
            </a:r>
            <a:r>
              <a:rPr kumimoji="0" lang="en-US" altLang="zh-CN"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a:t>
            </a:r>
            <a:r>
              <a:rPr kumimoji="0" lang="zh-CN" altLang="en-US"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手工维护</a:t>
            </a:r>
            <a:endParaRPr kumimoji="0" lang="en-US" altLang="zh-CN"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endParaRPr>
          </a:p>
        </p:txBody>
      </p:sp>
      <p:cxnSp>
        <p:nvCxnSpPr>
          <p:cNvPr id="166" name="连接符: 肘形 21">
            <a:extLst>
              <a:ext uri="{FF2B5EF4-FFF2-40B4-BE49-F238E27FC236}">
                <a16:creationId xmlns:a16="http://schemas.microsoft.com/office/drawing/2014/main" id="{C8C37DBD-143D-F3F5-7E5C-AEEA3B76AE1E}"/>
              </a:ext>
            </a:extLst>
          </p:cNvPr>
          <p:cNvCxnSpPr>
            <a:cxnSpLocks/>
            <a:stCxn id="167" idx="1"/>
            <a:endCxn id="165" idx="3"/>
          </p:cNvCxnSpPr>
          <p:nvPr/>
        </p:nvCxnSpPr>
        <p:spPr>
          <a:xfrm rot="10800000">
            <a:off x="5464057" y="5472922"/>
            <a:ext cx="868969" cy="44305"/>
          </a:xfrm>
          <a:prstGeom prst="bentConnector3">
            <a:avLst>
              <a:gd name="adj1" fmla="val 50000"/>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7" name="Rounded Rectangle 6">
            <a:extLst>
              <a:ext uri="{FF2B5EF4-FFF2-40B4-BE49-F238E27FC236}">
                <a16:creationId xmlns:a16="http://schemas.microsoft.com/office/drawing/2014/main" id="{CA670294-AB9F-517A-2D9F-C8B78D3B7BB7}"/>
              </a:ext>
            </a:extLst>
          </p:cNvPr>
          <p:cNvSpPr/>
          <p:nvPr/>
        </p:nvSpPr>
        <p:spPr>
          <a:xfrm>
            <a:off x="6333025" y="5287709"/>
            <a:ext cx="1412935" cy="459033"/>
          </a:xfrm>
          <a:prstGeom prst="roundRect">
            <a:avLst>
              <a:gd name="adj" fmla="val 4083"/>
            </a:avLst>
          </a:pr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FBFA"/>
              </a:solidFill>
              <a:effectLst/>
              <a:uLnTx/>
              <a:uFillTx/>
              <a:latin typeface="Oracle Sans Tab"/>
              <a:ea typeface="+mn-ea"/>
              <a:cs typeface="+mn-cs"/>
            </a:endParaRPr>
          </a:p>
        </p:txBody>
      </p:sp>
      <p:cxnSp>
        <p:nvCxnSpPr>
          <p:cNvPr id="168" name="连接符: 肘形 21">
            <a:extLst>
              <a:ext uri="{FF2B5EF4-FFF2-40B4-BE49-F238E27FC236}">
                <a16:creationId xmlns:a16="http://schemas.microsoft.com/office/drawing/2014/main" id="{F41AF6F2-F941-12E8-7A63-132E3E083BB3}"/>
              </a:ext>
            </a:extLst>
          </p:cNvPr>
          <p:cNvCxnSpPr>
            <a:cxnSpLocks/>
            <a:stCxn id="165" idx="1"/>
            <a:endCxn id="15" idx="3"/>
          </p:cNvCxnSpPr>
          <p:nvPr/>
        </p:nvCxnSpPr>
        <p:spPr>
          <a:xfrm rot="10800000" flipV="1">
            <a:off x="2825794" y="5472921"/>
            <a:ext cx="1429612" cy="3188"/>
          </a:xfrm>
          <a:prstGeom prst="bentConnector3">
            <a:avLst>
              <a:gd name="adj1" fmla="val 50000"/>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1" name="连接符: 肘形 21">
            <a:extLst>
              <a:ext uri="{FF2B5EF4-FFF2-40B4-BE49-F238E27FC236}">
                <a16:creationId xmlns:a16="http://schemas.microsoft.com/office/drawing/2014/main" id="{F41AF6F2-F941-12E8-7A63-132E3E083BB3}"/>
              </a:ext>
            </a:extLst>
          </p:cNvPr>
          <p:cNvCxnSpPr>
            <a:cxnSpLocks/>
            <a:stCxn id="66" idx="1"/>
            <a:endCxn id="14" idx="3"/>
          </p:cNvCxnSpPr>
          <p:nvPr/>
        </p:nvCxnSpPr>
        <p:spPr>
          <a:xfrm rot="10800000" flipV="1">
            <a:off x="2825794" y="5010164"/>
            <a:ext cx="1429612" cy="96311"/>
          </a:xfrm>
          <a:prstGeom prst="bentConnector3">
            <a:avLst>
              <a:gd name="adj1" fmla="val 50000"/>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75" name="Rounded Rectangle 285">
            <a:extLst>
              <a:ext uri="{FF2B5EF4-FFF2-40B4-BE49-F238E27FC236}">
                <a16:creationId xmlns:a16="http://schemas.microsoft.com/office/drawing/2014/main" id="{CF401C5A-EB09-BAEF-59BC-847E67EE1829}"/>
              </a:ext>
            </a:extLst>
          </p:cNvPr>
          <p:cNvSpPr/>
          <p:nvPr/>
        </p:nvSpPr>
        <p:spPr>
          <a:xfrm>
            <a:off x="10467518" y="5884459"/>
            <a:ext cx="1244959" cy="339813"/>
          </a:xfrm>
          <a:prstGeom prst="roundRect">
            <a:avLst>
              <a:gd name="adj" fmla="val 953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rPr>
              <a:t>大签其他财务费用</a:t>
            </a:r>
            <a:endParaRPr kumimoji="0" lang="en-US" altLang="zh-CN"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sym typeface=""/>
            </a:endParaRPr>
          </a:p>
        </p:txBody>
      </p:sp>
      <p:cxnSp>
        <p:nvCxnSpPr>
          <p:cNvPr id="179" name="连接符: 肘形 21">
            <a:extLst>
              <a:ext uri="{FF2B5EF4-FFF2-40B4-BE49-F238E27FC236}">
                <a16:creationId xmlns:a16="http://schemas.microsoft.com/office/drawing/2014/main" id="{F41AF6F2-F941-12E8-7A63-132E3E083BB3}"/>
              </a:ext>
            </a:extLst>
          </p:cNvPr>
          <p:cNvCxnSpPr>
            <a:cxnSpLocks/>
            <a:stCxn id="48" idx="1"/>
            <a:endCxn id="184" idx="3"/>
          </p:cNvCxnSpPr>
          <p:nvPr/>
        </p:nvCxnSpPr>
        <p:spPr>
          <a:xfrm rot="10800000" flipV="1">
            <a:off x="5456266" y="2582343"/>
            <a:ext cx="953329" cy="1484540"/>
          </a:xfrm>
          <a:prstGeom prst="bentConnector3">
            <a:avLst>
              <a:gd name="adj1" fmla="val 50000"/>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84" name="Rounded Rectangle 285">
            <a:extLst>
              <a:ext uri="{FF2B5EF4-FFF2-40B4-BE49-F238E27FC236}">
                <a16:creationId xmlns:a16="http://schemas.microsoft.com/office/drawing/2014/main" id="{3B98E8B1-F495-61B8-0832-EE9BFFE060A4}"/>
              </a:ext>
            </a:extLst>
          </p:cNvPr>
          <p:cNvSpPr/>
          <p:nvPr/>
        </p:nvSpPr>
        <p:spPr>
          <a:xfrm>
            <a:off x="4247615" y="3896976"/>
            <a:ext cx="1208650" cy="339813"/>
          </a:xfrm>
          <a:prstGeom prst="roundRect">
            <a:avLst>
              <a:gd name="adj" fmla="val 9537"/>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取实际成本</a:t>
            </a:r>
            <a:r>
              <a:rPr kumimoji="0" lang="en-US" altLang="zh-CN"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a:t>
            </a:r>
            <a:r>
              <a:rPr kumimoji="0" lang="zh-CN" altLang="en-US"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rPr>
              <a:t>手工维护</a:t>
            </a:r>
            <a:endParaRPr kumimoji="0" lang="en-US" altLang="zh-CN"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
            </a:endParaRPr>
          </a:p>
        </p:txBody>
      </p:sp>
      <p:cxnSp>
        <p:nvCxnSpPr>
          <p:cNvPr id="186" name="连接符: 肘形 21">
            <a:extLst>
              <a:ext uri="{FF2B5EF4-FFF2-40B4-BE49-F238E27FC236}">
                <a16:creationId xmlns:a16="http://schemas.microsoft.com/office/drawing/2014/main" id="{F41AF6F2-F941-12E8-7A63-132E3E083BB3}"/>
              </a:ext>
            </a:extLst>
          </p:cNvPr>
          <p:cNvCxnSpPr>
            <a:cxnSpLocks/>
            <a:stCxn id="184" idx="1"/>
            <a:endCxn id="19" idx="3"/>
          </p:cNvCxnSpPr>
          <p:nvPr/>
        </p:nvCxnSpPr>
        <p:spPr>
          <a:xfrm rot="10800000">
            <a:off x="2818005" y="3997577"/>
            <a:ext cx="1429611" cy="69306"/>
          </a:xfrm>
          <a:prstGeom prst="bentConnector3">
            <a:avLst>
              <a:gd name="adj1" fmla="val 50000"/>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9227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C78904E-88FB-78E9-F59C-8D590E1887EA}"/>
              </a:ext>
            </a:extLst>
          </p:cNvPr>
          <p:cNvSpPr>
            <a:spLocks noGrp="1"/>
          </p:cNvSpPr>
          <p:nvPr>
            <p:ph type="title"/>
          </p:nvPr>
        </p:nvSpPr>
        <p:spPr>
          <a:xfrm>
            <a:off x="783590" y="194993"/>
            <a:ext cx="7825105" cy="772160"/>
          </a:xfrm>
        </p:spPr>
        <p:txBody>
          <a:bodyPr/>
          <a:lstStyle/>
          <a:p>
            <a:r>
              <a:rPr kumimoji="1" lang="zh-CN" altLang="en-US" dirty="0"/>
              <a:t>项目全成本分析</a:t>
            </a:r>
          </a:p>
        </p:txBody>
      </p:sp>
      <p:sp>
        <p:nvSpPr>
          <p:cNvPr id="3" name="Rectangle 4">
            <a:extLst>
              <a:ext uri="{FF2B5EF4-FFF2-40B4-BE49-F238E27FC236}">
                <a16:creationId xmlns:a16="http://schemas.microsoft.com/office/drawing/2014/main" id="{2F06D753-FFA3-3456-7C34-5D0B8E509D28}"/>
              </a:ext>
            </a:extLst>
          </p:cNvPr>
          <p:cNvSpPr>
            <a:spLocks noChangeArrowheads="1"/>
          </p:cNvSpPr>
          <p:nvPr/>
        </p:nvSpPr>
        <p:spPr bwMode="auto">
          <a:xfrm>
            <a:off x="532835" y="5199842"/>
            <a:ext cx="11565940" cy="1367468"/>
          </a:xfrm>
          <a:prstGeom prst="roundRect">
            <a:avLst>
              <a:gd name="adj" fmla="val 0"/>
            </a:avLst>
          </a:prstGeom>
          <a:solidFill>
            <a:schemeClr val="bg1">
              <a:lumMod val="95000"/>
            </a:schemeClr>
          </a:solidFill>
          <a:ln w="31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 name="Rectangle 4">
            <a:extLst>
              <a:ext uri="{FF2B5EF4-FFF2-40B4-BE49-F238E27FC236}">
                <a16:creationId xmlns:a16="http://schemas.microsoft.com/office/drawing/2014/main" id="{6CECA312-459D-D837-24D0-54D238227D40}"/>
              </a:ext>
            </a:extLst>
          </p:cNvPr>
          <p:cNvSpPr>
            <a:spLocks noChangeArrowheads="1"/>
          </p:cNvSpPr>
          <p:nvPr/>
        </p:nvSpPr>
        <p:spPr bwMode="auto">
          <a:xfrm>
            <a:off x="532835" y="4078850"/>
            <a:ext cx="11565940" cy="1049080"/>
          </a:xfrm>
          <a:prstGeom prst="roundRect">
            <a:avLst>
              <a:gd name="adj" fmla="val 0"/>
            </a:avLst>
          </a:prstGeom>
          <a:solidFill>
            <a:schemeClr val="accent4">
              <a:lumMod val="20000"/>
              <a:lumOff val="80000"/>
            </a:schemeClr>
          </a:solidFill>
          <a:ln w="31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 name="Rectangle 4">
            <a:extLst>
              <a:ext uri="{FF2B5EF4-FFF2-40B4-BE49-F238E27FC236}">
                <a16:creationId xmlns:a16="http://schemas.microsoft.com/office/drawing/2014/main" id="{3B332447-68DA-9375-C9AD-5A8676C311D5}"/>
              </a:ext>
            </a:extLst>
          </p:cNvPr>
          <p:cNvSpPr>
            <a:spLocks noChangeArrowheads="1"/>
          </p:cNvSpPr>
          <p:nvPr/>
        </p:nvSpPr>
        <p:spPr bwMode="auto">
          <a:xfrm>
            <a:off x="541379" y="1012810"/>
            <a:ext cx="11565940" cy="3002628"/>
          </a:xfrm>
          <a:prstGeom prst="roundRect">
            <a:avLst>
              <a:gd name="adj" fmla="val 0"/>
            </a:avLst>
          </a:prstGeom>
          <a:solidFill>
            <a:schemeClr val="bg2">
              <a:lumMod val="20000"/>
              <a:lumOff val="80000"/>
            </a:schemeClr>
          </a:solidFill>
          <a:ln w="31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15" name="组合 14">
            <a:extLst>
              <a:ext uri="{FF2B5EF4-FFF2-40B4-BE49-F238E27FC236}">
                <a16:creationId xmlns:a16="http://schemas.microsoft.com/office/drawing/2014/main" id="{BE26F5A9-6301-E97A-7067-AAF8D486E725}"/>
              </a:ext>
            </a:extLst>
          </p:cNvPr>
          <p:cNvGrpSpPr/>
          <p:nvPr/>
        </p:nvGrpSpPr>
        <p:grpSpPr>
          <a:xfrm>
            <a:off x="1985712" y="1557906"/>
            <a:ext cx="1374459" cy="746587"/>
            <a:chOff x="4569142" y="4446180"/>
            <a:chExt cx="1374459" cy="746587"/>
          </a:xfrm>
          <a:solidFill>
            <a:schemeClr val="accent5"/>
          </a:solidFill>
        </p:grpSpPr>
        <p:sp>
          <p:nvSpPr>
            <p:cNvPr id="16" name="Rectangle 4">
              <a:extLst>
                <a:ext uri="{FF2B5EF4-FFF2-40B4-BE49-F238E27FC236}">
                  <a16:creationId xmlns:a16="http://schemas.microsoft.com/office/drawing/2014/main" id="{3521D7EE-A9ED-57C4-4585-66BA6B5B0D2F}"/>
                </a:ext>
              </a:extLst>
            </p:cNvPr>
            <p:cNvSpPr>
              <a:spLocks noChangeArrowheads="1"/>
            </p:cNvSpPr>
            <p:nvPr/>
          </p:nvSpPr>
          <p:spPr bwMode="auto">
            <a:xfrm>
              <a:off x="4569143" y="4446180"/>
              <a:ext cx="1374458" cy="746587"/>
            </a:xfrm>
            <a:prstGeom prst="roundRect">
              <a:avLst>
                <a:gd name="adj" fmla="val 6610"/>
              </a:avLst>
            </a:prstGeom>
            <a:grp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7" name="矩形 16">
              <a:extLst>
                <a:ext uri="{FF2B5EF4-FFF2-40B4-BE49-F238E27FC236}">
                  <a16:creationId xmlns:a16="http://schemas.microsoft.com/office/drawing/2014/main" id="{00E15C76-A92A-3BCD-E91F-7B0C6985B24A}"/>
                </a:ext>
              </a:extLst>
            </p:cNvPr>
            <p:cNvSpPr/>
            <p:nvPr/>
          </p:nvSpPr>
          <p:spPr>
            <a:xfrm>
              <a:off x="4569142" y="4452895"/>
              <a:ext cx="1031051" cy="290913"/>
            </a:xfrm>
            <a:prstGeom prst="rect">
              <a:avLst/>
            </a:prstGeom>
            <a:noFill/>
          </p:spPr>
          <p:txBody>
            <a:bodyPr wrap="none">
              <a:spAutoFit/>
            </a:bodyPr>
            <a:lstStyle/>
            <a:p>
              <a:pPr marL="0" marR="0" lvl="0" indent="0" algn="ctr" defTabSz="913765" rtl="0" eaLnBrk="1" fontAlgn="auto" latinLnBrk="0" hangingPunct="1">
                <a:lnSpc>
                  <a:spcPct val="130000"/>
                </a:lnSpc>
                <a:spcBef>
                  <a:spcPts val="0"/>
                </a:spcBef>
                <a:spcAft>
                  <a:spcPts val="0"/>
                </a:spcAft>
                <a:buClrTx/>
                <a:buSzTx/>
                <a:buFontTx/>
                <a:buNone/>
                <a:tabLst/>
                <a:defRPr/>
              </a:pPr>
              <a:r>
                <a:rPr kumimoji="0" lang="zh-CN" altLang="en-US" sz="11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盈利能力管理</a:t>
              </a:r>
              <a:endParaRPr kumimoji="0" lang="en-US" altLang="zh-CN" sz="11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18" name="矩形 17">
              <a:extLst>
                <a:ext uri="{FF2B5EF4-FFF2-40B4-BE49-F238E27FC236}">
                  <a16:creationId xmlns:a16="http://schemas.microsoft.com/office/drawing/2014/main" id="{A9D12A19-AF0C-7A1A-DA2B-6ACEA0771187}"/>
                </a:ext>
              </a:extLst>
            </p:cNvPr>
            <p:cNvSpPr/>
            <p:nvPr/>
          </p:nvSpPr>
          <p:spPr>
            <a:xfrm>
              <a:off x="4579559" y="4677869"/>
              <a:ext cx="1364041"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展现不同组织维度、项目维度下的成本、收入、边贡、毛利表现等</a:t>
              </a:r>
            </a:p>
          </p:txBody>
        </p:sp>
      </p:grpSp>
      <p:grpSp>
        <p:nvGrpSpPr>
          <p:cNvPr id="19" name="组合 18">
            <a:extLst>
              <a:ext uri="{FF2B5EF4-FFF2-40B4-BE49-F238E27FC236}">
                <a16:creationId xmlns:a16="http://schemas.microsoft.com/office/drawing/2014/main" id="{00CB4590-B9C7-2A1C-2280-091793D438C7}"/>
              </a:ext>
            </a:extLst>
          </p:cNvPr>
          <p:cNvGrpSpPr/>
          <p:nvPr/>
        </p:nvGrpSpPr>
        <p:grpSpPr>
          <a:xfrm>
            <a:off x="3599993" y="1563667"/>
            <a:ext cx="1374461" cy="746587"/>
            <a:chOff x="6110721" y="4451941"/>
            <a:chExt cx="1374461" cy="746587"/>
          </a:xfrm>
          <a:solidFill>
            <a:schemeClr val="accent5"/>
          </a:solidFill>
        </p:grpSpPr>
        <p:sp>
          <p:nvSpPr>
            <p:cNvPr id="20" name="Rectangle 4">
              <a:extLst>
                <a:ext uri="{FF2B5EF4-FFF2-40B4-BE49-F238E27FC236}">
                  <a16:creationId xmlns:a16="http://schemas.microsoft.com/office/drawing/2014/main" id="{73ACF927-57AB-1834-4EE5-3A4BCB2DD21B}"/>
                </a:ext>
              </a:extLst>
            </p:cNvPr>
            <p:cNvSpPr>
              <a:spLocks noChangeArrowheads="1"/>
            </p:cNvSpPr>
            <p:nvPr/>
          </p:nvSpPr>
          <p:spPr bwMode="auto">
            <a:xfrm>
              <a:off x="6110724" y="4451941"/>
              <a:ext cx="1374458" cy="746587"/>
            </a:xfrm>
            <a:prstGeom prst="roundRect">
              <a:avLst>
                <a:gd name="adj" fmla="val 6610"/>
              </a:avLst>
            </a:prstGeom>
            <a:grp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21" name="矩形 20">
              <a:extLst>
                <a:ext uri="{FF2B5EF4-FFF2-40B4-BE49-F238E27FC236}">
                  <a16:creationId xmlns:a16="http://schemas.microsoft.com/office/drawing/2014/main" id="{D7F7F146-C97D-BBF0-82FA-9E80BC8EE9A3}"/>
                </a:ext>
              </a:extLst>
            </p:cNvPr>
            <p:cNvSpPr/>
            <p:nvPr/>
          </p:nvSpPr>
          <p:spPr>
            <a:xfrm>
              <a:off x="6110721" y="4458656"/>
              <a:ext cx="1031051" cy="312393"/>
            </a:xfrm>
            <a:prstGeom prst="rect">
              <a:avLst/>
            </a:prstGeom>
            <a:noFill/>
          </p:spPr>
          <p:txBody>
            <a:bodyPr wrap="none">
              <a:spAutoFit/>
            </a:bodyPr>
            <a:lstStyle/>
            <a:p>
              <a:pPr marL="0" marR="0" lvl="0" indent="0" algn="ctr" defTabSz="913765" rtl="0" eaLnBrk="1" fontAlgn="auto" latinLnBrk="0" hangingPunct="1">
                <a:lnSpc>
                  <a:spcPct val="130000"/>
                </a:lnSpc>
                <a:spcBef>
                  <a:spcPts val="0"/>
                </a:spcBef>
                <a:spcAft>
                  <a:spcPts val="0"/>
                </a:spcAft>
                <a:buClrTx/>
                <a:buSzTx/>
                <a:buFontTx/>
                <a:buNone/>
                <a:tabLst/>
                <a:defRPr/>
              </a:pPr>
              <a:r>
                <a:rPr kumimoji="0" lang="zh-CN" altLang="en-US" sz="11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成本偏差分析</a:t>
              </a:r>
              <a:endParaRPr kumimoji="0" lang="en-US" altLang="zh-CN" sz="11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22" name="矩形 21">
              <a:extLst>
                <a:ext uri="{FF2B5EF4-FFF2-40B4-BE49-F238E27FC236}">
                  <a16:creationId xmlns:a16="http://schemas.microsoft.com/office/drawing/2014/main" id="{BE415FFF-0C36-B781-C7BC-323D754B89D5}"/>
                </a:ext>
              </a:extLst>
            </p:cNvPr>
            <p:cNvSpPr/>
            <p:nvPr/>
          </p:nvSpPr>
          <p:spPr>
            <a:xfrm>
              <a:off x="6121140" y="4683630"/>
              <a:ext cx="1364041"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按照所有项目总成本角度，查看项目成本报价、大签、目标、预测金额及差异</a:t>
              </a:r>
            </a:p>
          </p:txBody>
        </p:sp>
      </p:grpSp>
      <p:grpSp>
        <p:nvGrpSpPr>
          <p:cNvPr id="23" name="组合 22">
            <a:extLst>
              <a:ext uri="{FF2B5EF4-FFF2-40B4-BE49-F238E27FC236}">
                <a16:creationId xmlns:a16="http://schemas.microsoft.com/office/drawing/2014/main" id="{EAA58473-14B4-88A9-523C-2E0E7DD1477D}"/>
              </a:ext>
            </a:extLst>
          </p:cNvPr>
          <p:cNvGrpSpPr/>
          <p:nvPr/>
        </p:nvGrpSpPr>
        <p:grpSpPr>
          <a:xfrm>
            <a:off x="5174347" y="1555352"/>
            <a:ext cx="1414389" cy="746587"/>
            <a:chOff x="7652327" y="4443626"/>
            <a:chExt cx="1414389" cy="746587"/>
          </a:xfrm>
          <a:solidFill>
            <a:schemeClr val="accent5"/>
          </a:solidFill>
        </p:grpSpPr>
        <p:sp>
          <p:nvSpPr>
            <p:cNvPr id="24" name="Rectangle 4">
              <a:extLst>
                <a:ext uri="{FF2B5EF4-FFF2-40B4-BE49-F238E27FC236}">
                  <a16:creationId xmlns:a16="http://schemas.microsoft.com/office/drawing/2014/main" id="{72838247-0E7C-3FF1-1CA9-7A62C840CC53}"/>
                </a:ext>
              </a:extLst>
            </p:cNvPr>
            <p:cNvSpPr>
              <a:spLocks noChangeArrowheads="1"/>
            </p:cNvSpPr>
            <p:nvPr/>
          </p:nvSpPr>
          <p:spPr bwMode="auto">
            <a:xfrm>
              <a:off x="7692258" y="4443626"/>
              <a:ext cx="1374458" cy="746587"/>
            </a:xfrm>
            <a:prstGeom prst="roundRect">
              <a:avLst>
                <a:gd name="adj" fmla="val 6610"/>
              </a:avLst>
            </a:prstGeom>
            <a:grp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25" name="矩形 24">
              <a:extLst>
                <a:ext uri="{FF2B5EF4-FFF2-40B4-BE49-F238E27FC236}">
                  <a16:creationId xmlns:a16="http://schemas.microsoft.com/office/drawing/2014/main" id="{32745B41-BB96-2B91-AECC-A9A79F8D14CB}"/>
                </a:ext>
              </a:extLst>
            </p:cNvPr>
            <p:cNvSpPr/>
            <p:nvPr/>
          </p:nvSpPr>
          <p:spPr>
            <a:xfrm>
              <a:off x="7652327" y="4461463"/>
              <a:ext cx="1301067" cy="312393"/>
            </a:xfrm>
            <a:prstGeom prst="rect">
              <a:avLst/>
            </a:prstGeom>
            <a:noFill/>
          </p:spPr>
          <p:txBody>
            <a:bodyPr wrap="square">
              <a:spAutoFit/>
            </a:bodyPr>
            <a:lstStyle/>
            <a:p>
              <a:pPr marL="0" marR="0" lvl="0" indent="0" algn="ctr" defTabSz="913765" rtl="0" eaLnBrk="1" fontAlgn="auto" latinLnBrk="0" hangingPunct="1">
                <a:lnSpc>
                  <a:spcPct val="130000"/>
                </a:lnSpc>
                <a:spcBef>
                  <a:spcPts val="0"/>
                </a:spcBef>
                <a:spcAft>
                  <a:spcPts val="0"/>
                </a:spcAft>
                <a:buClrTx/>
                <a:buSzTx/>
                <a:buFontTx/>
                <a:buNone/>
                <a:tabLst/>
                <a:defRPr/>
              </a:pPr>
              <a:r>
                <a:rPr kumimoji="0" lang="zh-CN" altLang="en-US" sz="11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单项目成本管理</a:t>
              </a:r>
              <a:endParaRPr kumimoji="0" lang="en-US" altLang="zh-CN" sz="11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26" name="矩形 25">
              <a:extLst>
                <a:ext uri="{FF2B5EF4-FFF2-40B4-BE49-F238E27FC236}">
                  <a16:creationId xmlns:a16="http://schemas.microsoft.com/office/drawing/2014/main" id="{0CF60E0E-C22B-C8E1-FD74-4883F89CED30}"/>
                </a:ext>
              </a:extLst>
            </p:cNvPr>
            <p:cNvSpPr/>
            <p:nvPr/>
          </p:nvSpPr>
          <p:spPr>
            <a:xfrm>
              <a:off x="7702674" y="4675315"/>
              <a:ext cx="1364041"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展示单项目各成本构成及多场景差异、盈利情况；各成本明细查看</a:t>
              </a:r>
            </a:p>
          </p:txBody>
        </p:sp>
      </p:grpSp>
      <p:grpSp>
        <p:nvGrpSpPr>
          <p:cNvPr id="27" name="组合 26">
            <a:extLst>
              <a:ext uri="{FF2B5EF4-FFF2-40B4-BE49-F238E27FC236}">
                <a16:creationId xmlns:a16="http://schemas.microsoft.com/office/drawing/2014/main" id="{247DDA56-9FD2-9380-0829-50B05AE88CDE}"/>
              </a:ext>
            </a:extLst>
          </p:cNvPr>
          <p:cNvGrpSpPr/>
          <p:nvPr/>
        </p:nvGrpSpPr>
        <p:grpSpPr>
          <a:xfrm>
            <a:off x="6828560" y="1555086"/>
            <a:ext cx="1374458" cy="746587"/>
            <a:chOff x="9247322" y="4443360"/>
            <a:chExt cx="1374458" cy="746587"/>
          </a:xfrm>
          <a:solidFill>
            <a:schemeClr val="accent5"/>
          </a:solidFill>
        </p:grpSpPr>
        <p:sp>
          <p:nvSpPr>
            <p:cNvPr id="28" name="Rectangle 4">
              <a:extLst>
                <a:ext uri="{FF2B5EF4-FFF2-40B4-BE49-F238E27FC236}">
                  <a16:creationId xmlns:a16="http://schemas.microsoft.com/office/drawing/2014/main" id="{1C31C886-2251-B1CF-6054-C31179684E6C}"/>
                </a:ext>
              </a:extLst>
            </p:cNvPr>
            <p:cNvSpPr>
              <a:spLocks noChangeArrowheads="1"/>
            </p:cNvSpPr>
            <p:nvPr/>
          </p:nvSpPr>
          <p:spPr bwMode="auto">
            <a:xfrm>
              <a:off x="9247322" y="4443360"/>
              <a:ext cx="1374458" cy="746587"/>
            </a:xfrm>
            <a:prstGeom prst="roundRect">
              <a:avLst>
                <a:gd name="adj" fmla="val 6610"/>
              </a:avLst>
            </a:prstGeom>
            <a:grp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29" name="矩形 28">
              <a:extLst>
                <a:ext uri="{FF2B5EF4-FFF2-40B4-BE49-F238E27FC236}">
                  <a16:creationId xmlns:a16="http://schemas.microsoft.com/office/drawing/2014/main" id="{BCCA7E50-63C3-2297-7BC8-3A4A86C70BBB}"/>
                </a:ext>
              </a:extLst>
            </p:cNvPr>
            <p:cNvSpPr/>
            <p:nvPr/>
          </p:nvSpPr>
          <p:spPr>
            <a:xfrm>
              <a:off x="9264817" y="4450075"/>
              <a:ext cx="1031051" cy="312393"/>
            </a:xfrm>
            <a:prstGeom prst="rect">
              <a:avLst/>
            </a:prstGeom>
            <a:noFill/>
          </p:spPr>
          <p:txBody>
            <a:bodyPr wrap="none">
              <a:spAutoFit/>
            </a:bodyPr>
            <a:lstStyle/>
            <a:p>
              <a:pPr marL="0" marR="0" lvl="0" indent="0" algn="l" defTabSz="913765" rtl="0" eaLnBrk="1" fontAlgn="auto" latinLnBrk="0" hangingPunct="1">
                <a:lnSpc>
                  <a:spcPct val="130000"/>
                </a:lnSpc>
                <a:spcBef>
                  <a:spcPts val="0"/>
                </a:spcBef>
                <a:spcAft>
                  <a:spcPts val="0"/>
                </a:spcAft>
                <a:buClrTx/>
                <a:buSzTx/>
                <a:buFontTx/>
                <a:buNone/>
                <a:tabLst/>
                <a:defRPr/>
              </a:pPr>
              <a:r>
                <a:rPr kumimoji="0" lang="zh-CN" altLang="en-US" sz="11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预测版本对比</a:t>
              </a:r>
              <a:endParaRPr kumimoji="0" lang="en-US" altLang="zh-CN" sz="11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30" name="矩形 29">
              <a:extLst>
                <a:ext uri="{FF2B5EF4-FFF2-40B4-BE49-F238E27FC236}">
                  <a16:creationId xmlns:a16="http://schemas.microsoft.com/office/drawing/2014/main" id="{00E04733-1573-A145-7454-E5114DBE8AA1}"/>
                </a:ext>
              </a:extLst>
            </p:cNvPr>
            <p:cNvSpPr/>
            <p:nvPr/>
          </p:nvSpPr>
          <p:spPr>
            <a:xfrm>
              <a:off x="9257738" y="4675049"/>
              <a:ext cx="1364041"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项目滚动预算，对比多版本差异、主机、附加配置明细成本差异</a:t>
              </a:r>
            </a:p>
          </p:txBody>
        </p:sp>
      </p:grpSp>
      <p:grpSp>
        <p:nvGrpSpPr>
          <p:cNvPr id="31" name="组合 30">
            <a:extLst>
              <a:ext uri="{FF2B5EF4-FFF2-40B4-BE49-F238E27FC236}">
                <a16:creationId xmlns:a16="http://schemas.microsoft.com/office/drawing/2014/main" id="{0BEB96BA-DB71-1BFD-2E02-ECABABD84553}"/>
              </a:ext>
            </a:extLst>
          </p:cNvPr>
          <p:cNvGrpSpPr/>
          <p:nvPr/>
        </p:nvGrpSpPr>
        <p:grpSpPr>
          <a:xfrm>
            <a:off x="8442841" y="1557907"/>
            <a:ext cx="1374458" cy="746587"/>
            <a:chOff x="10760454" y="4446181"/>
            <a:chExt cx="1374458" cy="746587"/>
          </a:xfrm>
          <a:solidFill>
            <a:schemeClr val="accent5"/>
          </a:solidFill>
        </p:grpSpPr>
        <p:sp>
          <p:nvSpPr>
            <p:cNvPr id="32" name="Rectangle 4">
              <a:extLst>
                <a:ext uri="{FF2B5EF4-FFF2-40B4-BE49-F238E27FC236}">
                  <a16:creationId xmlns:a16="http://schemas.microsoft.com/office/drawing/2014/main" id="{47A8BFC1-FB9B-B1D2-7F3D-129CA19A1EEC}"/>
                </a:ext>
              </a:extLst>
            </p:cNvPr>
            <p:cNvSpPr>
              <a:spLocks noChangeArrowheads="1"/>
            </p:cNvSpPr>
            <p:nvPr/>
          </p:nvSpPr>
          <p:spPr bwMode="auto">
            <a:xfrm>
              <a:off x="10760454" y="4446181"/>
              <a:ext cx="1374458" cy="746587"/>
            </a:xfrm>
            <a:prstGeom prst="roundRect">
              <a:avLst>
                <a:gd name="adj" fmla="val 6610"/>
              </a:avLst>
            </a:prstGeom>
            <a:grp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33" name="矩形 32">
              <a:extLst>
                <a:ext uri="{FF2B5EF4-FFF2-40B4-BE49-F238E27FC236}">
                  <a16:creationId xmlns:a16="http://schemas.microsoft.com/office/drawing/2014/main" id="{4E968A18-6C33-DF80-3EC8-8D5B6525D425}"/>
                </a:ext>
              </a:extLst>
            </p:cNvPr>
            <p:cNvSpPr/>
            <p:nvPr/>
          </p:nvSpPr>
          <p:spPr>
            <a:xfrm>
              <a:off x="10777949" y="4452896"/>
              <a:ext cx="1031051" cy="290977"/>
            </a:xfrm>
            <a:prstGeom prst="rect">
              <a:avLst/>
            </a:prstGeom>
            <a:noFill/>
          </p:spPr>
          <p:txBody>
            <a:bodyPr wrap="none">
              <a:spAutoFit/>
            </a:bodyPr>
            <a:lstStyle/>
            <a:p>
              <a:pPr marL="0" marR="0" lvl="0" indent="0" algn="l" defTabSz="913765" rtl="0" eaLnBrk="1" fontAlgn="auto" latinLnBrk="0" hangingPunct="1">
                <a:lnSpc>
                  <a:spcPct val="130000"/>
                </a:lnSpc>
                <a:spcBef>
                  <a:spcPts val="0"/>
                </a:spcBef>
                <a:spcAft>
                  <a:spcPts val="0"/>
                </a:spcAft>
                <a:buClrTx/>
                <a:buSzTx/>
                <a:buFontTx/>
                <a:buNone/>
                <a:tabLst/>
                <a:defRPr/>
              </a:pPr>
              <a:r>
                <a:rPr kumimoji="0" lang="zh-CN" altLang="en-US" sz="11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主机三包成本</a:t>
              </a:r>
              <a:endParaRPr kumimoji="0" lang="en-US" altLang="zh-CN" sz="11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34" name="矩形 33">
              <a:extLst>
                <a:ext uri="{FF2B5EF4-FFF2-40B4-BE49-F238E27FC236}">
                  <a16:creationId xmlns:a16="http://schemas.microsoft.com/office/drawing/2014/main" id="{B08E7F4E-76B8-6C58-AF8C-44B51C566E0B}"/>
                </a:ext>
              </a:extLst>
            </p:cNvPr>
            <p:cNvSpPr/>
            <p:nvPr/>
          </p:nvSpPr>
          <p:spPr>
            <a:xfrm>
              <a:off x="10770870" y="4677870"/>
              <a:ext cx="1364041"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主机标准成本、项目三包成本分析</a:t>
              </a:r>
            </a:p>
          </p:txBody>
        </p:sp>
      </p:grpSp>
      <p:grpSp>
        <p:nvGrpSpPr>
          <p:cNvPr id="35" name="组合 34">
            <a:extLst>
              <a:ext uri="{FF2B5EF4-FFF2-40B4-BE49-F238E27FC236}">
                <a16:creationId xmlns:a16="http://schemas.microsoft.com/office/drawing/2014/main" id="{4670DCDA-A055-F782-54FE-0572C8043799}"/>
              </a:ext>
            </a:extLst>
          </p:cNvPr>
          <p:cNvGrpSpPr/>
          <p:nvPr/>
        </p:nvGrpSpPr>
        <p:grpSpPr>
          <a:xfrm>
            <a:off x="732338" y="2582567"/>
            <a:ext cx="1020492" cy="1000012"/>
            <a:chOff x="272934" y="3762106"/>
            <a:chExt cx="1305377" cy="1087178"/>
          </a:xfrm>
        </p:grpSpPr>
        <p:sp>
          <p:nvSpPr>
            <p:cNvPr id="36" name="Rectangle 4">
              <a:extLst>
                <a:ext uri="{FF2B5EF4-FFF2-40B4-BE49-F238E27FC236}">
                  <a16:creationId xmlns:a16="http://schemas.microsoft.com/office/drawing/2014/main" id="{7DF03A9C-4916-A8E4-F2C3-C561879B9CCB}"/>
                </a:ext>
              </a:extLst>
            </p:cNvPr>
            <p:cNvSpPr>
              <a:spLocks noChangeArrowheads="1"/>
            </p:cNvSpPr>
            <p:nvPr/>
          </p:nvSpPr>
          <p:spPr bwMode="auto">
            <a:xfrm>
              <a:off x="272934" y="3762106"/>
              <a:ext cx="1203007" cy="1080731"/>
            </a:xfrm>
            <a:prstGeom prst="roundRect">
              <a:avLst>
                <a:gd name="adj" fmla="val 6610"/>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err="1">
                  <a:ln>
                    <a:noFill/>
                  </a:ln>
                  <a:solidFill>
                    <a:srgbClr val="000000"/>
                  </a:solidFill>
                  <a:effectLst/>
                  <a:uLnTx/>
                  <a:uFillTx/>
                  <a:latin typeface="Microsoft YaHei" panose="020B0503020204020204" pitchFamily="34" charset="-122"/>
                  <a:ea typeface="Microsoft YaHei" panose="020B0503020204020204" pitchFamily="34" charset="-122"/>
                  <a:cs typeface="+mn-cs"/>
                </a:rPr>
                <a:t>核心指标</a:t>
              </a:r>
              <a:endParaRPr kumimoji="0" lang="en-GB"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37" name="文本框 36">
              <a:extLst>
                <a:ext uri="{FF2B5EF4-FFF2-40B4-BE49-F238E27FC236}">
                  <a16:creationId xmlns:a16="http://schemas.microsoft.com/office/drawing/2014/main" id="{D68F604D-A613-7A62-214C-9933558154E8}"/>
                </a:ext>
              </a:extLst>
            </p:cNvPr>
            <p:cNvSpPr txBox="1"/>
            <p:nvPr/>
          </p:nvSpPr>
          <p:spPr>
            <a:xfrm>
              <a:off x="294111" y="3965930"/>
              <a:ext cx="1284200" cy="883354"/>
            </a:xfrm>
            <a:prstGeom prst="rect">
              <a:avLst/>
            </a:prstGeom>
            <a:noFill/>
          </p:spPr>
          <p:txBody>
            <a:bodyPr wrap="square">
              <a:spAutoFit/>
            </a:bodyPr>
            <a:lstStyle/>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项目收入</a:t>
              </a:r>
              <a:endParaRPr kumimoji="0" lang="en-US" altLang="zh-CN"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毛利率</a:t>
              </a:r>
              <a:endParaRPr kumimoji="0" lang="en-US" altLang="zh-CN"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毛利金额</a:t>
              </a:r>
              <a:endParaRPr kumimoji="0" lang="en-US" altLang="zh-CN"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边际贡献</a:t>
              </a:r>
              <a:endParaRPr kumimoji="0" lang="en-US" altLang="zh-CN"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净利率</a:t>
              </a:r>
              <a:endParaRPr kumimoji="0" lang="en-US" altLang="zh-CN"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净利金额</a:t>
              </a:r>
              <a:endParaRPr kumimoji="0" lang="en-US" altLang="zh-CN"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grpSp>
      <p:grpSp>
        <p:nvGrpSpPr>
          <p:cNvPr id="38" name="组合 37">
            <a:extLst>
              <a:ext uri="{FF2B5EF4-FFF2-40B4-BE49-F238E27FC236}">
                <a16:creationId xmlns:a16="http://schemas.microsoft.com/office/drawing/2014/main" id="{CF878709-FB4A-E9D2-9827-B6CC741D856D}"/>
              </a:ext>
            </a:extLst>
          </p:cNvPr>
          <p:cNvGrpSpPr/>
          <p:nvPr/>
        </p:nvGrpSpPr>
        <p:grpSpPr>
          <a:xfrm>
            <a:off x="1736557" y="2582567"/>
            <a:ext cx="1080596" cy="994082"/>
            <a:chOff x="536160" y="1386517"/>
            <a:chExt cx="1323997" cy="1080731"/>
          </a:xfrm>
        </p:grpSpPr>
        <p:sp>
          <p:nvSpPr>
            <p:cNvPr id="39" name="文本框 38">
              <a:extLst>
                <a:ext uri="{FF2B5EF4-FFF2-40B4-BE49-F238E27FC236}">
                  <a16:creationId xmlns:a16="http://schemas.microsoft.com/office/drawing/2014/main" id="{0321A765-AA32-3708-4CBB-FB8CC9ECC174}"/>
                </a:ext>
              </a:extLst>
            </p:cNvPr>
            <p:cNvSpPr txBox="1"/>
            <p:nvPr/>
          </p:nvSpPr>
          <p:spPr>
            <a:xfrm>
              <a:off x="575957" y="1585710"/>
              <a:ext cx="1284200" cy="752858"/>
            </a:xfrm>
            <a:prstGeom prst="rect">
              <a:avLst/>
            </a:prstGeom>
            <a:noFill/>
          </p:spPr>
          <p:txBody>
            <a:bodyPr wrap="square">
              <a:spAutoFit/>
            </a:bodyPr>
            <a:lstStyle/>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总成本指标</a:t>
              </a:r>
              <a:endParaRPr kumimoji="0" lang="en-US" altLang="zh-CN"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单台成本指标</a:t>
              </a:r>
              <a:endParaRPr kumimoji="0" lang="en-US" altLang="zh-CN"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单千瓦成本指标</a:t>
              </a:r>
              <a:endParaRPr kumimoji="0" lang="en-US" altLang="zh-CN"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金额</a:t>
              </a:r>
              <a:r>
                <a:rPr kumimoji="0" lang="en-US" altLang="zh-CN"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TOP</a:t>
              </a:r>
              <a:r>
                <a:rPr kumimoji="0" lang="zh-CN" altLang="en-US"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分析</a:t>
              </a:r>
              <a:endParaRPr kumimoji="0" lang="en-US" altLang="zh-CN"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率</a:t>
              </a:r>
              <a:r>
                <a:rPr kumimoji="0" lang="en-US" altLang="zh-CN"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TOP10</a:t>
              </a:r>
              <a:r>
                <a:rPr kumimoji="0" lang="zh-CN" altLang="en-US"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分析</a:t>
              </a:r>
              <a:endParaRPr kumimoji="0" lang="en-US" altLang="zh-CN"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40" name="Rectangle 4">
              <a:extLst>
                <a:ext uri="{FF2B5EF4-FFF2-40B4-BE49-F238E27FC236}">
                  <a16:creationId xmlns:a16="http://schemas.microsoft.com/office/drawing/2014/main" id="{68A6D123-9A70-84F6-C55D-5AFABA77C852}"/>
                </a:ext>
              </a:extLst>
            </p:cNvPr>
            <p:cNvSpPr>
              <a:spLocks noChangeArrowheads="1"/>
            </p:cNvSpPr>
            <p:nvPr/>
          </p:nvSpPr>
          <p:spPr bwMode="auto">
            <a:xfrm>
              <a:off x="536160" y="1386517"/>
              <a:ext cx="1203007" cy="1080731"/>
            </a:xfrm>
            <a:prstGeom prst="roundRect">
              <a:avLst>
                <a:gd name="adj" fmla="val 6610"/>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盈利能力</a:t>
              </a:r>
              <a:r>
                <a:rPr kumimoji="0" lang="en-GB" sz="800" b="0" i="0" u="none" strike="noStrike" kern="1200" cap="none" spc="0" normalizeH="0" baseline="0" noProof="0" dirty="0" err="1">
                  <a:ln>
                    <a:noFill/>
                  </a:ln>
                  <a:solidFill>
                    <a:srgbClr val="000000"/>
                  </a:solidFill>
                  <a:effectLst/>
                  <a:uLnTx/>
                  <a:uFillTx/>
                  <a:latin typeface="Microsoft YaHei" panose="020B0503020204020204" pitchFamily="34" charset="-122"/>
                  <a:ea typeface="Microsoft YaHei" panose="020B0503020204020204" pitchFamily="34" charset="-122"/>
                  <a:cs typeface="+mn-cs"/>
                </a:rPr>
                <a:t>分析</a:t>
              </a:r>
              <a:endParaRPr kumimoji="0" lang="en-GB"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grpSp>
      <p:grpSp>
        <p:nvGrpSpPr>
          <p:cNvPr id="41" name="组合 40">
            <a:extLst>
              <a:ext uri="{FF2B5EF4-FFF2-40B4-BE49-F238E27FC236}">
                <a16:creationId xmlns:a16="http://schemas.microsoft.com/office/drawing/2014/main" id="{44F4076C-B586-C44C-8532-E7C977A996D2}"/>
              </a:ext>
            </a:extLst>
          </p:cNvPr>
          <p:cNvGrpSpPr/>
          <p:nvPr/>
        </p:nvGrpSpPr>
        <p:grpSpPr>
          <a:xfrm>
            <a:off x="10434672" y="2588477"/>
            <a:ext cx="1066363" cy="994082"/>
            <a:chOff x="518218" y="2510223"/>
            <a:chExt cx="1306558" cy="1080731"/>
          </a:xfrm>
        </p:grpSpPr>
        <p:sp>
          <p:nvSpPr>
            <p:cNvPr id="42" name="文本框 41">
              <a:extLst>
                <a:ext uri="{FF2B5EF4-FFF2-40B4-BE49-F238E27FC236}">
                  <a16:creationId xmlns:a16="http://schemas.microsoft.com/office/drawing/2014/main" id="{AE95DF4D-0FEC-ECE9-5BCD-B20713F19E75}"/>
                </a:ext>
              </a:extLst>
            </p:cNvPr>
            <p:cNvSpPr txBox="1"/>
            <p:nvPr/>
          </p:nvSpPr>
          <p:spPr>
            <a:xfrm>
              <a:off x="540576" y="2712925"/>
              <a:ext cx="1284200" cy="752858"/>
            </a:xfrm>
            <a:prstGeom prst="rect">
              <a:avLst/>
            </a:prstGeom>
            <a:noFill/>
          </p:spPr>
          <p:txBody>
            <a:bodyPr wrap="square">
              <a:spAutoFit/>
            </a:bodyPr>
            <a:lstStyle/>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项目台账</a:t>
              </a:r>
              <a:endParaRPr kumimoji="0" lang="en-US" altLang="zh-CN"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所有项目主机成本明细对比</a:t>
              </a:r>
              <a:endParaRPr kumimoji="0" lang="en-US" altLang="zh-CN"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所有项目附加配置明细对比</a:t>
              </a:r>
              <a:endParaRPr kumimoji="0" lang="en-US" altLang="zh-CN"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43" name="Rectangle 4">
              <a:extLst>
                <a:ext uri="{FF2B5EF4-FFF2-40B4-BE49-F238E27FC236}">
                  <a16:creationId xmlns:a16="http://schemas.microsoft.com/office/drawing/2014/main" id="{5155EC81-EB09-1B61-92CA-DDF8DCE61304}"/>
                </a:ext>
              </a:extLst>
            </p:cNvPr>
            <p:cNvSpPr>
              <a:spLocks noChangeArrowheads="1"/>
            </p:cNvSpPr>
            <p:nvPr/>
          </p:nvSpPr>
          <p:spPr bwMode="auto">
            <a:xfrm>
              <a:off x="518218" y="2510223"/>
              <a:ext cx="1203007" cy="1080731"/>
            </a:xfrm>
            <a:prstGeom prst="roundRect">
              <a:avLst>
                <a:gd name="adj" fmla="val 6610"/>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项目明细成本</a:t>
              </a:r>
              <a:endParaRPr kumimoji="0" lang="en-GB"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grpSp>
      <p:grpSp>
        <p:nvGrpSpPr>
          <p:cNvPr id="44" name="组合 43">
            <a:extLst>
              <a:ext uri="{FF2B5EF4-FFF2-40B4-BE49-F238E27FC236}">
                <a16:creationId xmlns:a16="http://schemas.microsoft.com/office/drawing/2014/main" id="{205DF814-7FE8-281B-0D93-6524585E74F7}"/>
              </a:ext>
            </a:extLst>
          </p:cNvPr>
          <p:cNvGrpSpPr/>
          <p:nvPr/>
        </p:nvGrpSpPr>
        <p:grpSpPr>
          <a:xfrm>
            <a:off x="2785077" y="2582567"/>
            <a:ext cx="946060" cy="994082"/>
            <a:chOff x="878694" y="5421245"/>
            <a:chExt cx="1203007" cy="1080731"/>
          </a:xfrm>
        </p:grpSpPr>
        <p:sp>
          <p:nvSpPr>
            <p:cNvPr id="45" name="Rectangle 4">
              <a:extLst>
                <a:ext uri="{FF2B5EF4-FFF2-40B4-BE49-F238E27FC236}">
                  <a16:creationId xmlns:a16="http://schemas.microsoft.com/office/drawing/2014/main" id="{758FE4C0-F1B6-55F4-B5AF-894FFAE5A464}"/>
                </a:ext>
              </a:extLst>
            </p:cNvPr>
            <p:cNvSpPr>
              <a:spLocks noChangeArrowheads="1"/>
            </p:cNvSpPr>
            <p:nvPr/>
          </p:nvSpPr>
          <p:spPr bwMode="auto">
            <a:xfrm>
              <a:off x="878694" y="5421245"/>
              <a:ext cx="1203007" cy="1080731"/>
            </a:xfrm>
            <a:prstGeom prst="roundRect">
              <a:avLst>
                <a:gd name="adj" fmla="val 6610"/>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err="1">
                  <a:ln>
                    <a:noFill/>
                  </a:ln>
                  <a:solidFill>
                    <a:srgbClr val="000000"/>
                  </a:solidFill>
                  <a:effectLst/>
                  <a:uLnTx/>
                  <a:uFillTx/>
                  <a:latin typeface="Microsoft YaHei" panose="020B0503020204020204" pitchFamily="34" charset="-122"/>
                  <a:ea typeface="Microsoft YaHei" panose="020B0503020204020204" pitchFamily="34" charset="-122"/>
                  <a:cs typeface="+mn-cs"/>
                </a:rPr>
                <a:t>核心指标</a:t>
              </a:r>
              <a:endParaRPr kumimoji="0" lang="en-GB"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46" name="文本框 45">
              <a:extLst>
                <a:ext uri="{FF2B5EF4-FFF2-40B4-BE49-F238E27FC236}">
                  <a16:creationId xmlns:a16="http://schemas.microsoft.com/office/drawing/2014/main" id="{BAB1730B-6A63-3248-5CE2-8F42ECF02072}"/>
                </a:ext>
              </a:extLst>
            </p:cNvPr>
            <p:cNvSpPr txBox="1"/>
            <p:nvPr/>
          </p:nvSpPr>
          <p:spPr>
            <a:xfrm>
              <a:off x="910695" y="5627758"/>
              <a:ext cx="1066184" cy="622363"/>
            </a:xfrm>
            <a:prstGeom prst="rect">
              <a:avLst/>
            </a:prstGeom>
            <a:noFill/>
          </p:spPr>
          <p:txBody>
            <a:bodyPr wrap="square">
              <a:spAutoFit/>
            </a:bodyPr>
            <a:lstStyle/>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项目总成本多场景对比</a:t>
              </a:r>
              <a:endParaRPr kumimoji="0" lang="en-US" altLang="zh-CN"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项目运费多场景对比</a:t>
              </a:r>
              <a:endParaRPr kumimoji="0" lang="en-US" altLang="zh-CN"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grpSp>
      <p:grpSp>
        <p:nvGrpSpPr>
          <p:cNvPr id="47" name="组合 46">
            <a:extLst>
              <a:ext uri="{FF2B5EF4-FFF2-40B4-BE49-F238E27FC236}">
                <a16:creationId xmlns:a16="http://schemas.microsoft.com/office/drawing/2014/main" id="{7E0AD418-AB14-4642-30A1-B6513B35C318}"/>
              </a:ext>
            </a:extLst>
          </p:cNvPr>
          <p:cNvGrpSpPr/>
          <p:nvPr/>
        </p:nvGrpSpPr>
        <p:grpSpPr>
          <a:xfrm>
            <a:off x="3797404" y="2582569"/>
            <a:ext cx="1048115" cy="1009721"/>
            <a:chOff x="2350844" y="5423523"/>
            <a:chExt cx="1284200" cy="1097733"/>
          </a:xfrm>
        </p:grpSpPr>
        <p:sp>
          <p:nvSpPr>
            <p:cNvPr id="48" name="文本框 47">
              <a:extLst>
                <a:ext uri="{FF2B5EF4-FFF2-40B4-BE49-F238E27FC236}">
                  <a16:creationId xmlns:a16="http://schemas.microsoft.com/office/drawing/2014/main" id="{1215D1EB-00F0-0C35-D5F6-75805E529275}"/>
                </a:ext>
              </a:extLst>
            </p:cNvPr>
            <p:cNvSpPr txBox="1"/>
            <p:nvPr/>
          </p:nvSpPr>
          <p:spPr>
            <a:xfrm>
              <a:off x="2350844" y="5637902"/>
              <a:ext cx="1284200" cy="883354"/>
            </a:xfrm>
            <a:prstGeom prst="rect">
              <a:avLst/>
            </a:prstGeom>
            <a:noFill/>
          </p:spPr>
          <p:txBody>
            <a:bodyPr wrap="square">
              <a:spAutoFit/>
            </a:bodyPr>
            <a:lstStyle/>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所有项目总成本金额及差异金额</a:t>
              </a:r>
              <a:endParaRPr kumimoji="0" lang="en-US" altLang="zh-CN"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所有项目单台成本金额及差异金额</a:t>
              </a:r>
              <a:endParaRPr kumimoji="0" lang="en-US" altLang="zh-CN"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所有项目运费总成本、单台成本金额及差异</a:t>
              </a:r>
              <a:endParaRPr kumimoji="0" lang="en-US" altLang="zh-CN"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49" name="Rectangle 4">
              <a:extLst>
                <a:ext uri="{FF2B5EF4-FFF2-40B4-BE49-F238E27FC236}">
                  <a16:creationId xmlns:a16="http://schemas.microsoft.com/office/drawing/2014/main" id="{A2EC103C-CDFF-D7AA-6F1E-9E4FB7847DC2}"/>
                </a:ext>
              </a:extLst>
            </p:cNvPr>
            <p:cNvSpPr>
              <a:spLocks noChangeArrowheads="1"/>
            </p:cNvSpPr>
            <p:nvPr/>
          </p:nvSpPr>
          <p:spPr bwMode="auto">
            <a:xfrm>
              <a:off x="2350844" y="5423523"/>
              <a:ext cx="1203007" cy="1080731"/>
            </a:xfrm>
            <a:prstGeom prst="roundRect">
              <a:avLst>
                <a:gd name="adj" fmla="val 6610"/>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成本偏差</a:t>
              </a:r>
              <a:r>
                <a:rPr kumimoji="0" lang="en-GB" sz="800" b="0" i="0" u="none" strike="noStrike" kern="1200" cap="none" spc="0" normalizeH="0" baseline="0" noProof="0" dirty="0" err="1">
                  <a:ln>
                    <a:noFill/>
                  </a:ln>
                  <a:solidFill>
                    <a:srgbClr val="000000"/>
                  </a:solidFill>
                  <a:effectLst/>
                  <a:uLnTx/>
                  <a:uFillTx/>
                  <a:latin typeface="Microsoft YaHei" panose="020B0503020204020204" pitchFamily="34" charset="-122"/>
                  <a:ea typeface="Microsoft YaHei" panose="020B0503020204020204" pitchFamily="34" charset="-122"/>
                  <a:cs typeface="+mn-cs"/>
                </a:rPr>
                <a:t>能力</a:t>
              </a:r>
              <a:endParaRPr kumimoji="0" lang="en-GB"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grpSp>
      <p:grpSp>
        <p:nvGrpSpPr>
          <p:cNvPr id="50" name="组合 49">
            <a:extLst>
              <a:ext uri="{FF2B5EF4-FFF2-40B4-BE49-F238E27FC236}">
                <a16:creationId xmlns:a16="http://schemas.microsoft.com/office/drawing/2014/main" id="{423D4BA1-64F8-5282-8BE2-3DDBEC9420FA}"/>
              </a:ext>
            </a:extLst>
          </p:cNvPr>
          <p:cNvGrpSpPr/>
          <p:nvPr/>
        </p:nvGrpSpPr>
        <p:grpSpPr>
          <a:xfrm>
            <a:off x="4842742" y="2582567"/>
            <a:ext cx="905485" cy="994082"/>
            <a:chOff x="6544105" y="3354818"/>
            <a:chExt cx="1495026" cy="1080731"/>
          </a:xfrm>
        </p:grpSpPr>
        <p:sp>
          <p:nvSpPr>
            <p:cNvPr id="51" name="文本框 50">
              <a:extLst>
                <a:ext uri="{FF2B5EF4-FFF2-40B4-BE49-F238E27FC236}">
                  <a16:creationId xmlns:a16="http://schemas.microsoft.com/office/drawing/2014/main" id="{1D2E1F55-3B68-0A5D-7FF1-3B88454FF469}"/>
                </a:ext>
              </a:extLst>
            </p:cNvPr>
            <p:cNvSpPr txBox="1"/>
            <p:nvPr/>
          </p:nvSpPr>
          <p:spPr>
            <a:xfrm>
              <a:off x="6562332" y="3556666"/>
              <a:ext cx="1476799" cy="491868"/>
            </a:xfrm>
            <a:prstGeom prst="rect">
              <a:avLst/>
            </a:prstGeom>
            <a:noFill/>
          </p:spPr>
          <p:txBody>
            <a:bodyPr wrap="square">
              <a:spAutoFit/>
            </a:bodyPr>
            <a:lstStyle/>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单项目收入</a:t>
              </a:r>
              <a:endParaRPr kumimoji="0" lang="en-US" altLang="zh-CN"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单项目成本</a:t>
              </a:r>
              <a:endParaRPr kumimoji="0" lang="en-US" altLang="zh-CN"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endParaRPr kumimoji="0" lang="en-US" altLang="zh-CN"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52" name="Rectangle 4">
              <a:extLst>
                <a:ext uri="{FF2B5EF4-FFF2-40B4-BE49-F238E27FC236}">
                  <a16:creationId xmlns:a16="http://schemas.microsoft.com/office/drawing/2014/main" id="{42B46F69-470D-15B2-56E6-EB8217A9FFD5}"/>
                </a:ext>
              </a:extLst>
            </p:cNvPr>
            <p:cNvSpPr>
              <a:spLocks noChangeArrowheads="1"/>
            </p:cNvSpPr>
            <p:nvPr/>
          </p:nvSpPr>
          <p:spPr bwMode="auto">
            <a:xfrm>
              <a:off x="6544105" y="3354818"/>
              <a:ext cx="1203007" cy="1080731"/>
            </a:xfrm>
            <a:prstGeom prst="roundRect">
              <a:avLst>
                <a:gd name="adj" fmla="val 6610"/>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err="1">
                  <a:ln>
                    <a:noFill/>
                  </a:ln>
                  <a:solidFill>
                    <a:srgbClr val="000000"/>
                  </a:solidFill>
                  <a:effectLst/>
                  <a:uLnTx/>
                  <a:uFillTx/>
                  <a:latin typeface="Microsoft YaHei" panose="020B0503020204020204" pitchFamily="34" charset="-122"/>
                  <a:ea typeface="Microsoft YaHei" panose="020B0503020204020204" pitchFamily="34" charset="-122"/>
                  <a:cs typeface="+mn-cs"/>
                </a:rPr>
                <a:t>核心指标</a:t>
              </a:r>
              <a:endParaRPr kumimoji="0" lang="en-GB"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grpSp>
      <p:grpSp>
        <p:nvGrpSpPr>
          <p:cNvPr id="53" name="组合 52">
            <a:extLst>
              <a:ext uri="{FF2B5EF4-FFF2-40B4-BE49-F238E27FC236}">
                <a16:creationId xmlns:a16="http://schemas.microsoft.com/office/drawing/2014/main" id="{08C60577-0E4B-753B-D660-BB9A2FCD307B}"/>
              </a:ext>
            </a:extLst>
          </p:cNvPr>
          <p:cNvGrpSpPr/>
          <p:nvPr/>
        </p:nvGrpSpPr>
        <p:grpSpPr>
          <a:xfrm>
            <a:off x="5631504" y="2582566"/>
            <a:ext cx="1207472" cy="994082"/>
            <a:chOff x="7958313" y="3366568"/>
            <a:chExt cx="1232418" cy="1080731"/>
          </a:xfrm>
        </p:grpSpPr>
        <p:sp>
          <p:nvSpPr>
            <p:cNvPr id="54" name="Rectangle 4">
              <a:extLst>
                <a:ext uri="{FF2B5EF4-FFF2-40B4-BE49-F238E27FC236}">
                  <a16:creationId xmlns:a16="http://schemas.microsoft.com/office/drawing/2014/main" id="{8898770C-6790-9ED0-DB93-89E94E4B5130}"/>
                </a:ext>
              </a:extLst>
            </p:cNvPr>
            <p:cNvSpPr>
              <a:spLocks noChangeArrowheads="1"/>
            </p:cNvSpPr>
            <p:nvPr/>
          </p:nvSpPr>
          <p:spPr bwMode="auto">
            <a:xfrm>
              <a:off x="7967473" y="3366568"/>
              <a:ext cx="1203006" cy="1080731"/>
            </a:xfrm>
            <a:prstGeom prst="roundRect">
              <a:avLst>
                <a:gd name="adj" fmla="val 6610"/>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单项目成本分析</a:t>
              </a:r>
              <a:endParaRPr kumimoji="0" lang="en-GB"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55" name="文本框 54">
              <a:extLst>
                <a:ext uri="{FF2B5EF4-FFF2-40B4-BE49-F238E27FC236}">
                  <a16:creationId xmlns:a16="http://schemas.microsoft.com/office/drawing/2014/main" id="{601F0045-9406-ABCB-C524-A1445A413480}"/>
                </a:ext>
              </a:extLst>
            </p:cNvPr>
            <p:cNvSpPr txBox="1"/>
            <p:nvPr/>
          </p:nvSpPr>
          <p:spPr>
            <a:xfrm>
              <a:off x="7958313" y="3553362"/>
              <a:ext cx="1232418" cy="883354"/>
            </a:xfrm>
            <a:prstGeom prst="rect">
              <a:avLst/>
            </a:prstGeom>
            <a:noFill/>
          </p:spPr>
          <p:txBody>
            <a:bodyPr wrap="square">
              <a:spAutoFit/>
            </a:bodyPr>
            <a:lstStyle/>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单项目多场景成本金额</a:t>
              </a:r>
              <a:endParaRPr kumimoji="0" lang="en-US" altLang="zh-CN"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单项目多场景成本差异</a:t>
              </a:r>
              <a:endParaRPr kumimoji="0" lang="en-US" altLang="zh-CN"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单项目盈利分析</a:t>
              </a:r>
              <a:endParaRPr kumimoji="0" lang="en-US" altLang="zh-CN"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主机、附加配置明细类成本</a:t>
              </a:r>
              <a:endParaRPr kumimoji="0" lang="en-US" altLang="zh-CN"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运费、三包、直接费用明细成本</a:t>
              </a:r>
              <a:endParaRPr kumimoji="0" lang="en-US" altLang="zh-CN"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grpSp>
      <p:grpSp>
        <p:nvGrpSpPr>
          <p:cNvPr id="56" name="组合 55">
            <a:extLst>
              <a:ext uri="{FF2B5EF4-FFF2-40B4-BE49-F238E27FC236}">
                <a16:creationId xmlns:a16="http://schemas.microsoft.com/office/drawing/2014/main" id="{307E3BE5-7427-63A1-7842-41A1807C6FB1}"/>
              </a:ext>
            </a:extLst>
          </p:cNvPr>
          <p:cNvGrpSpPr/>
          <p:nvPr/>
        </p:nvGrpSpPr>
        <p:grpSpPr>
          <a:xfrm>
            <a:off x="6828558" y="2582567"/>
            <a:ext cx="1016055" cy="994082"/>
            <a:chOff x="9467064" y="3360275"/>
            <a:chExt cx="1335914" cy="1080731"/>
          </a:xfrm>
        </p:grpSpPr>
        <p:sp>
          <p:nvSpPr>
            <p:cNvPr id="57" name="文本框 56">
              <a:extLst>
                <a:ext uri="{FF2B5EF4-FFF2-40B4-BE49-F238E27FC236}">
                  <a16:creationId xmlns:a16="http://schemas.microsoft.com/office/drawing/2014/main" id="{1777175E-4C3B-D000-5762-E0A848DDF190}"/>
                </a:ext>
              </a:extLst>
            </p:cNvPr>
            <p:cNvSpPr txBox="1"/>
            <p:nvPr/>
          </p:nvSpPr>
          <p:spPr>
            <a:xfrm>
              <a:off x="9467064" y="3550832"/>
              <a:ext cx="1335914" cy="752858"/>
            </a:xfrm>
            <a:prstGeom prst="rect">
              <a:avLst/>
            </a:prstGeom>
            <a:noFill/>
          </p:spPr>
          <p:txBody>
            <a:bodyPr wrap="square">
              <a:spAutoFit/>
            </a:bodyPr>
            <a:lstStyle/>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预测多版本成本及差异</a:t>
              </a:r>
              <a:endParaRPr kumimoji="0" lang="en-US" altLang="zh-CN"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主机明细多版本单台成本、总成本及对比</a:t>
              </a:r>
              <a:endParaRPr kumimoji="0" lang="en-US" altLang="zh-CN"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附加配置明细单台成本、总成本及对比</a:t>
              </a:r>
              <a:endParaRPr kumimoji="0" lang="en-US" altLang="zh-CN"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58" name="Rectangle 4">
              <a:extLst>
                <a:ext uri="{FF2B5EF4-FFF2-40B4-BE49-F238E27FC236}">
                  <a16:creationId xmlns:a16="http://schemas.microsoft.com/office/drawing/2014/main" id="{E5F8D722-579A-BBB3-7E67-FF3C2D4FDE29}"/>
                </a:ext>
              </a:extLst>
            </p:cNvPr>
            <p:cNvSpPr>
              <a:spLocks noChangeArrowheads="1"/>
            </p:cNvSpPr>
            <p:nvPr/>
          </p:nvSpPr>
          <p:spPr bwMode="auto">
            <a:xfrm>
              <a:off x="9551481" y="3360275"/>
              <a:ext cx="1203007" cy="1080731"/>
            </a:xfrm>
            <a:prstGeom prst="roundRect">
              <a:avLst>
                <a:gd name="adj" fmla="val 6610"/>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err="1">
                  <a:ln>
                    <a:noFill/>
                  </a:ln>
                  <a:solidFill>
                    <a:srgbClr val="000000"/>
                  </a:solidFill>
                  <a:effectLst/>
                  <a:uLnTx/>
                  <a:uFillTx/>
                  <a:latin typeface="Microsoft YaHei" panose="020B0503020204020204" pitchFamily="34" charset="-122"/>
                  <a:ea typeface="Microsoft YaHei" panose="020B0503020204020204" pitchFamily="34" charset="-122"/>
                  <a:cs typeface="+mn-cs"/>
                </a:rPr>
                <a:t>核心指标</a:t>
              </a:r>
              <a:endParaRPr kumimoji="0" lang="en-GB"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grpSp>
      <p:grpSp>
        <p:nvGrpSpPr>
          <p:cNvPr id="59" name="组合 58">
            <a:extLst>
              <a:ext uri="{FF2B5EF4-FFF2-40B4-BE49-F238E27FC236}">
                <a16:creationId xmlns:a16="http://schemas.microsoft.com/office/drawing/2014/main" id="{410601D9-A69A-F4EC-2F66-C0B27CC734AD}"/>
              </a:ext>
            </a:extLst>
          </p:cNvPr>
          <p:cNvGrpSpPr/>
          <p:nvPr/>
        </p:nvGrpSpPr>
        <p:grpSpPr>
          <a:xfrm>
            <a:off x="7890823" y="2582568"/>
            <a:ext cx="1347121" cy="1008484"/>
            <a:chOff x="10904611" y="3358643"/>
            <a:chExt cx="1374457" cy="1096388"/>
          </a:xfrm>
        </p:grpSpPr>
        <p:sp>
          <p:nvSpPr>
            <p:cNvPr id="60" name="Rectangle 4">
              <a:extLst>
                <a:ext uri="{FF2B5EF4-FFF2-40B4-BE49-F238E27FC236}">
                  <a16:creationId xmlns:a16="http://schemas.microsoft.com/office/drawing/2014/main" id="{3C50D347-7D2C-4E3B-24E1-CCD2B5E66F58}"/>
                </a:ext>
              </a:extLst>
            </p:cNvPr>
            <p:cNvSpPr>
              <a:spLocks noChangeArrowheads="1"/>
            </p:cNvSpPr>
            <p:nvPr/>
          </p:nvSpPr>
          <p:spPr bwMode="auto">
            <a:xfrm>
              <a:off x="10925140" y="3358643"/>
              <a:ext cx="1203007" cy="1080731"/>
            </a:xfrm>
            <a:prstGeom prst="roundRect">
              <a:avLst>
                <a:gd name="adj" fmla="val 6610"/>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预测版本对比</a:t>
              </a:r>
              <a:endParaRPr kumimoji="0" lang="en-GB"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61" name="文本框 60">
              <a:extLst>
                <a:ext uri="{FF2B5EF4-FFF2-40B4-BE49-F238E27FC236}">
                  <a16:creationId xmlns:a16="http://schemas.microsoft.com/office/drawing/2014/main" id="{BD590450-3AD7-E8D7-5D26-0D13D573172F}"/>
                </a:ext>
              </a:extLst>
            </p:cNvPr>
            <p:cNvSpPr txBox="1"/>
            <p:nvPr/>
          </p:nvSpPr>
          <p:spPr>
            <a:xfrm>
              <a:off x="10904611" y="3571677"/>
              <a:ext cx="1374457" cy="883354"/>
            </a:xfrm>
            <a:prstGeom prst="rect">
              <a:avLst/>
            </a:prstGeom>
            <a:noFill/>
          </p:spPr>
          <p:txBody>
            <a:bodyPr wrap="square">
              <a:spAutoFit/>
            </a:bodyPr>
            <a:lstStyle/>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多项目预测成本差异分析对比</a:t>
              </a:r>
              <a:endParaRPr kumimoji="0" lang="en-US" altLang="zh-CN"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多项目成本差异柱状图</a:t>
              </a:r>
              <a:endParaRPr kumimoji="0" lang="en-US" altLang="zh-CN"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项目预测成本全版本分析</a:t>
              </a:r>
              <a:endParaRPr kumimoji="0" lang="en-US" altLang="zh-CN"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主机明细两版本差异分析</a:t>
              </a:r>
              <a:endParaRPr kumimoji="0" lang="en-US" altLang="zh-CN"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附加配置两版本差异分析</a:t>
              </a:r>
              <a:endParaRPr kumimoji="0" lang="en-US" altLang="zh-CN"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grpSp>
      <p:grpSp>
        <p:nvGrpSpPr>
          <p:cNvPr id="65" name="组合 64">
            <a:extLst>
              <a:ext uri="{FF2B5EF4-FFF2-40B4-BE49-F238E27FC236}">
                <a16:creationId xmlns:a16="http://schemas.microsoft.com/office/drawing/2014/main" id="{2F86C296-92D9-59C1-222B-D30276C8BD16}"/>
              </a:ext>
            </a:extLst>
          </p:cNvPr>
          <p:cNvGrpSpPr/>
          <p:nvPr/>
        </p:nvGrpSpPr>
        <p:grpSpPr>
          <a:xfrm>
            <a:off x="9195804" y="2582569"/>
            <a:ext cx="1092113" cy="1018341"/>
            <a:chOff x="9200170" y="4588834"/>
            <a:chExt cx="1292085" cy="1107104"/>
          </a:xfrm>
        </p:grpSpPr>
        <p:sp>
          <p:nvSpPr>
            <p:cNvPr id="66" name="文本框 65">
              <a:extLst>
                <a:ext uri="{FF2B5EF4-FFF2-40B4-BE49-F238E27FC236}">
                  <a16:creationId xmlns:a16="http://schemas.microsoft.com/office/drawing/2014/main" id="{B7D7A493-247E-E7AC-E544-CBCC246FE4C0}"/>
                </a:ext>
              </a:extLst>
            </p:cNvPr>
            <p:cNvSpPr txBox="1"/>
            <p:nvPr/>
          </p:nvSpPr>
          <p:spPr>
            <a:xfrm>
              <a:off x="9200170" y="4812584"/>
              <a:ext cx="1292085" cy="883354"/>
            </a:xfrm>
            <a:prstGeom prst="rect">
              <a:avLst/>
            </a:prstGeom>
            <a:noFill/>
          </p:spPr>
          <p:txBody>
            <a:bodyPr wrap="square">
              <a:spAutoFit/>
            </a:bodyPr>
            <a:lstStyle/>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机型标准、目标全成本分析</a:t>
              </a:r>
              <a:endParaRPr kumimoji="0" lang="en-US" altLang="zh-CN"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机型标准、目标全成本分析（采购组）</a:t>
              </a:r>
              <a:endParaRPr kumimoji="0" lang="en-US" altLang="zh-CN"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项目三包成本</a:t>
              </a:r>
              <a:endParaRPr kumimoji="0" lang="en-US" altLang="zh-CN"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项目三包工单、工时分析</a:t>
              </a:r>
              <a:endParaRPr kumimoji="0" lang="en-US" altLang="zh-CN" sz="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67" name="Rectangle 4">
              <a:extLst>
                <a:ext uri="{FF2B5EF4-FFF2-40B4-BE49-F238E27FC236}">
                  <a16:creationId xmlns:a16="http://schemas.microsoft.com/office/drawing/2014/main" id="{0974470C-E3E9-6533-34D2-4A5173265F38}"/>
                </a:ext>
              </a:extLst>
            </p:cNvPr>
            <p:cNvSpPr>
              <a:spLocks noChangeArrowheads="1"/>
            </p:cNvSpPr>
            <p:nvPr/>
          </p:nvSpPr>
          <p:spPr bwMode="auto">
            <a:xfrm>
              <a:off x="9200170" y="4588834"/>
              <a:ext cx="1203007" cy="1080731"/>
            </a:xfrm>
            <a:prstGeom prst="roundRect">
              <a:avLst>
                <a:gd name="adj" fmla="val 6610"/>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主机、三包</a:t>
              </a:r>
              <a:endParaRPr kumimoji="0" lang="en-GB" sz="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grpSp>
      <p:cxnSp>
        <p:nvCxnSpPr>
          <p:cNvPr id="68" name="曲线连接符 67">
            <a:extLst>
              <a:ext uri="{FF2B5EF4-FFF2-40B4-BE49-F238E27FC236}">
                <a16:creationId xmlns:a16="http://schemas.microsoft.com/office/drawing/2014/main" id="{5ED209C6-B99D-475F-4E57-FC95C17A88AE}"/>
              </a:ext>
            </a:extLst>
          </p:cNvPr>
          <p:cNvCxnSpPr>
            <a:cxnSpLocks/>
            <a:stCxn id="16" idx="2"/>
            <a:endCxn id="36" idx="0"/>
          </p:cNvCxnSpPr>
          <p:nvPr/>
        </p:nvCxnSpPr>
        <p:spPr>
          <a:xfrm rot="5400000">
            <a:off x="1798719" y="1708344"/>
            <a:ext cx="278074" cy="1470372"/>
          </a:xfrm>
          <a:prstGeom prst="curvedConnector3">
            <a:avLst>
              <a:gd name="adj1" fmla="val 50000"/>
            </a:avLst>
          </a:prstGeom>
          <a:ln w="12700"/>
        </p:spPr>
        <p:style>
          <a:lnRef idx="1">
            <a:schemeClr val="accent1"/>
          </a:lnRef>
          <a:fillRef idx="0">
            <a:schemeClr val="accent1"/>
          </a:fillRef>
          <a:effectRef idx="0">
            <a:schemeClr val="accent1"/>
          </a:effectRef>
          <a:fontRef idx="minor">
            <a:schemeClr val="tx1"/>
          </a:fontRef>
        </p:style>
      </p:cxnSp>
      <p:cxnSp>
        <p:nvCxnSpPr>
          <p:cNvPr id="69" name="曲线连接符 68">
            <a:extLst>
              <a:ext uri="{FF2B5EF4-FFF2-40B4-BE49-F238E27FC236}">
                <a16:creationId xmlns:a16="http://schemas.microsoft.com/office/drawing/2014/main" id="{8CD6A228-D380-CCB1-B4FE-2BFC72821FC2}"/>
              </a:ext>
            </a:extLst>
          </p:cNvPr>
          <p:cNvCxnSpPr>
            <a:cxnSpLocks/>
            <a:stCxn id="135" idx="2"/>
            <a:endCxn id="43" idx="0"/>
          </p:cNvCxnSpPr>
          <p:nvPr/>
        </p:nvCxnSpPr>
        <p:spPr>
          <a:xfrm rot="16200000" flipH="1">
            <a:off x="10731419" y="2394299"/>
            <a:ext cx="267098" cy="121258"/>
          </a:xfrm>
          <a:prstGeom prst="curvedConnector3">
            <a:avLst>
              <a:gd name="adj1" fmla="val 50000"/>
            </a:avLst>
          </a:prstGeom>
          <a:ln w="12700"/>
        </p:spPr>
        <p:style>
          <a:lnRef idx="1">
            <a:schemeClr val="accent1"/>
          </a:lnRef>
          <a:fillRef idx="0">
            <a:schemeClr val="accent1"/>
          </a:fillRef>
          <a:effectRef idx="0">
            <a:schemeClr val="accent1"/>
          </a:effectRef>
          <a:fontRef idx="minor">
            <a:schemeClr val="tx1"/>
          </a:fontRef>
        </p:style>
      </p:cxnSp>
      <p:cxnSp>
        <p:nvCxnSpPr>
          <p:cNvPr id="70" name="曲线连接符 69">
            <a:extLst>
              <a:ext uri="{FF2B5EF4-FFF2-40B4-BE49-F238E27FC236}">
                <a16:creationId xmlns:a16="http://schemas.microsoft.com/office/drawing/2014/main" id="{F11A2B5F-77EA-0A88-8256-6A85DDF5BA99}"/>
              </a:ext>
            </a:extLst>
          </p:cNvPr>
          <p:cNvCxnSpPr>
            <a:cxnSpLocks/>
            <a:stCxn id="16" idx="2"/>
            <a:endCxn id="40" idx="0"/>
          </p:cNvCxnSpPr>
          <p:nvPr/>
        </p:nvCxnSpPr>
        <p:spPr>
          <a:xfrm rot="5400000">
            <a:off x="2311174" y="2220799"/>
            <a:ext cx="278074" cy="445462"/>
          </a:xfrm>
          <a:prstGeom prst="curvedConnector3">
            <a:avLst>
              <a:gd name="adj1" fmla="val 50000"/>
            </a:avLst>
          </a:prstGeom>
          <a:ln w="12700"/>
        </p:spPr>
        <p:style>
          <a:lnRef idx="1">
            <a:schemeClr val="accent1"/>
          </a:lnRef>
          <a:fillRef idx="0">
            <a:schemeClr val="accent1"/>
          </a:fillRef>
          <a:effectRef idx="0">
            <a:schemeClr val="accent1"/>
          </a:effectRef>
          <a:fontRef idx="minor">
            <a:schemeClr val="tx1"/>
          </a:fontRef>
        </p:style>
      </p:cxnSp>
      <p:cxnSp>
        <p:nvCxnSpPr>
          <p:cNvPr id="71" name="曲线连接符 70">
            <a:extLst>
              <a:ext uri="{FF2B5EF4-FFF2-40B4-BE49-F238E27FC236}">
                <a16:creationId xmlns:a16="http://schemas.microsoft.com/office/drawing/2014/main" id="{B32106D9-A17F-C471-FCF2-3446E25E8F6C}"/>
              </a:ext>
            </a:extLst>
          </p:cNvPr>
          <p:cNvCxnSpPr>
            <a:cxnSpLocks/>
            <a:stCxn id="45" idx="0"/>
            <a:endCxn id="20" idx="2"/>
          </p:cNvCxnSpPr>
          <p:nvPr/>
        </p:nvCxnSpPr>
        <p:spPr>
          <a:xfrm rot="5400000" flipH="1" flipV="1">
            <a:off x="3636510" y="1931852"/>
            <a:ext cx="272313" cy="1029118"/>
          </a:xfrm>
          <a:prstGeom prst="curvedConnector3">
            <a:avLst>
              <a:gd name="adj1" fmla="val 50000"/>
            </a:avLst>
          </a:prstGeom>
          <a:ln w="12700"/>
        </p:spPr>
        <p:style>
          <a:lnRef idx="1">
            <a:schemeClr val="accent1"/>
          </a:lnRef>
          <a:fillRef idx="0">
            <a:schemeClr val="accent1"/>
          </a:fillRef>
          <a:effectRef idx="0">
            <a:schemeClr val="accent1"/>
          </a:effectRef>
          <a:fontRef idx="minor">
            <a:schemeClr val="tx1"/>
          </a:fontRef>
        </p:style>
      </p:cxnSp>
      <p:cxnSp>
        <p:nvCxnSpPr>
          <p:cNvPr id="72" name="曲线连接符 71">
            <a:extLst>
              <a:ext uri="{FF2B5EF4-FFF2-40B4-BE49-F238E27FC236}">
                <a16:creationId xmlns:a16="http://schemas.microsoft.com/office/drawing/2014/main" id="{2E0A56F8-F621-88CF-163E-F99503BB259C}"/>
              </a:ext>
            </a:extLst>
          </p:cNvPr>
          <p:cNvCxnSpPr>
            <a:cxnSpLocks/>
            <a:stCxn id="28" idx="2"/>
            <a:endCxn id="60" idx="0"/>
          </p:cNvCxnSpPr>
          <p:nvPr/>
        </p:nvCxnSpPr>
        <p:spPr>
          <a:xfrm rot="16200000" flipH="1">
            <a:off x="7867690" y="1949772"/>
            <a:ext cx="280895" cy="984696"/>
          </a:xfrm>
          <a:prstGeom prst="curvedConnector3">
            <a:avLst>
              <a:gd name="adj1" fmla="val 50000"/>
            </a:avLst>
          </a:prstGeom>
          <a:ln w="12700"/>
        </p:spPr>
        <p:style>
          <a:lnRef idx="1">
            <a:schemeClr val="accent1"/>
          </a:lnRef>
          <a:fillRef idx="0">
            <a:schemeClr val="accent1"/>
          </a:fillRef>
          <a:effectRef idx="0">
            <a:schemeClr val="accent1"/>
          </a:effectRef>
          <a:fontRef idx="minor">
            <a:schemeClr val="tx1"/>
          </a:fontRef>
        </p:style>
      </p:cxnSp>
      <p:cxnSp>
        <p:nvCxnSpPr>
          <p:cNvPr id="73" name="曲线连接符 72">
            <a:extLst>
              <a:ext uri="{FF2B5EF4-FFF2-40B4-BE49-F238E27FC236}">
                <a16:creationId xmlns:a16="http://schemas.microsoft.com/office/drawing/2014/main" id="{5DA595A0-E10C-5335-5EAE-04E157A91B5E}"/>
              </a:ext>
            </a:extLst>
          </p:cNvPr>
          <p:cNvCxnSpPr>
            <a:cxnSpLocks/>
            <a:stCxn id="28" idx="2"/>
            <a:endCxn id="58" idx="0"/>
          </p:cNvCxnSpPr>
          <p:nvPr/>
        </p:nvCxnSpPr>
        <p:spPr>
          <a:xfrm rot="5400000">
            <a:off x="7292573" y="2359351"/>
            <a:ext cx="280894" cy="165538"/>
          </a:xfrm>
          <a:prstGeom prst="curvedConnector3">
            <a:avLst>
              <a:gd name="adj1" fmla="val 50000"/>
            </a:avLst>
          </a:prstGeom>
          <a:ln w="12700"/>
        </p:spPr>
        <p:style>
          <a:lnRef idx="1">
            <a:schemeClr val="accent1"/>
          </a:lnRef>
          <a:fillRef idx="0">
            <a:schemeClr val="accent1"/>
          </a:fillRef>
          <a:effectRef idx="0">
            <a:schemeClr val="accent1"/>
          </a:effectRef>
          <a:fontRef idx="minor">
            <a:schemeClr val="tx1"/>
          </a:fontRef>
        </p:style>
      </p:cxnSp>
      <p:cxnSp>
        <p:nvCxnSpPr>
          <p:cNvPr id="74" name="曲线连接符 73">
            <a:extLst>
              <a:ext uri="{FF2B5EF4-FFF2-40B4-BE49-F238E27FC236}">
                <a16:creationId xmlns:a16="http://schemas.microsoft.com/office/drawing/2014/main" id="{16E02A2A-71D8-4D20-A72B-A16F0EB606AA}"/>
              </a:ext>
            </a:extLst>
          </p:cNvPr>
          <p:cNvCxnSpPr>
            <a:cxnSpLocks/>
            <a:stCxn id="49" idx="0"/>
            <a:endCxn id="20" idx="2"/>
          </p:cNvCxnSpPr>
          <p:nvPr/>
        </p:nvCxnSpPr>
        <p:spPr>
          <a:xfrm rot="16200000" flipV="1">
            <a:off x="4151620" y="2445860"/>
            <a:ext cx="272315" cy="1103"/>
          </a:xfrm>
          <a:prstGeom prst="curvedConnector3">
            <a:avLst>
              <a:gd name="adj1" fmla="val 50000"/>
            </a:avLst>
          </a:prstGeom>
          <a:ln w="12700"/>
        </p:spPr>
        <p:style>
          <a:lnRef idx="1">
            <a:schemeClr val="accent1"/>
          </a:lnRef>
          <a:fillRef idx="0">
            <a:schemeClr val="accent1"/>
          </a:fillRef>
          <a:effectRef idx="0">
            <a:schemeClr val="accent1"/>
          </a:effectRef>
          <a:fontRef idx="minor">
            <a:schemeClr val="tx1"/>
          </a:fontRef>
        </p:style>
      </p:cxnSp>
      <p:cxnSp>
        <p:nvCxnSpPr>
          <p:cNvPr id="75" name="曲线连接符 74">
            <a:extLst>
              <a:ext uri="{FF2B5EF4-FFF2-40B4-BE49-F238E27FC236}">
                <a16:creationId xmlns:a16="http://schemas.microsoft.com/office/drawing/2014/main" id="{365D6A51-39BB-A4F0-7FFB-2A7913CABFE1}"/>
              </a:ext>
            </a:extLst>
          </p:cNvPr>
          <p:cNvCxnSpPr>
            <a:cxnSpLocks/>
            <a:stCxn id="52" idx="0"/>
            <a:endCxn id="24" idx="2"/>
          </p:cNvCxnSpPr>
          <p:nvPr/>
        </p:nvCxnSpPr>
        <p:spPr>
          <a:xfrm rot="5400000" flipH="1" flipV="1">
            <a:off x="5413965" y="2095026"/>
            <a:ext cx="280628" cy="694455"/>
          </a:xfrm>
          <a:prstGeom prst="curvedConnector3">
            <a:avLst>
              <a:gd name="adj1" fmla="val 50000"/>
            </a:avLst>
          </a:prstGeom>
          <a:ln w="12700"/>
        </p:spPr>
        <p:style>
          <a:lnRef idx="1">
            <a:schemeClr val="accent1"/>
          </a:lnRef>
          <a:fillRef idx="0">
            <a:schemeClr val="accent1"/>
          </a:fillRef>
          <a:effectRef idx="0">
            <a:schemeClr val="accent1"/>
          </a:effectRef>
          <a:fontRef idx="minor">
            <a:schemeClr val="tx1"/>
          </a:fontRef>
        </p:style>
      </p:cxnSp>
      <p:cxnSp>
        <p:nvCxnSpPr>
          <p:cNvPr id="76" name="曲线连接符 75">
            <a:extLst>
              <a:ext uri="{FF2B5EF4-FFF2-40B4-BE49-F238E27FC236}">
                <a16:creationId xmlns:a16="http://schemas.microsoft.com/office/drawing/2014/main" id="{E3ADBD39-E481-9089-2F65-F8D490BB0A9D}"/>
              </a:ext>
            </a:extLst>
          </p:cNvPr>
          <p:cNvCxnSpPr>
            <a:cxnSpLocks/>
            <a:stCxn id="54" idx="0"/>
            <a:endCxn id="24" idx="2"/>
          </p:cNvCxnSpPr>
          <p:nvPr/>
        </p:nvCxnSpPr>
        <p:spPr>
          <a:xfrm rot="16200000" flipV="1">
            <a:off x="5925341" y="2278105"/>
            <a:ext cx="280628" cy="328295"/>
          </a:xfrm>
          <a:prstGeom prst="curvedConnector3">
            <a:avLst>
              <a:gd name="adj1" fmla="val 50000"/>
            </a:avLst>
          </a:prstGeom>
          <a:ln w="12700"/>
        </p:spPr>
        <p:style>
          <a:lnRef idx="1">
            <a:schemeClr val="accent1"/>
          </a:lnRef>
          <a:fillRef idx="0">
            <a:schemeClr val="accent1"/>
          </a:fillRef>
          <a:effectRef idx="0">
            <a:schemeClr val="accent1"/>
          </a:effectRef>
          <a:fontRef idx="minor">
            <a:schemeClr val="tx1"/>
          </a:fontRef>
        </p:style>
      </p:cxnSp>
      <p:cxnSp>
        <p:nvCxnSpPr>
          <p:cNvPr id="78" name="曲线连接符 77">
            <a:extLst>
              <a:ext uri="{FF2B5EF4-FFF2-40B4-BE49-F238E27FC236}">
                <a16:creationId xmlns:a16="http://schemas.microsoft.com/office/drawing/2014/main" id="{3E956568-8FB6-E23E-5EE2-A5A118CDBDC1}"/>
              </a:ext>
            </a:extLst>
          </p:cNvPr>
          <p:cNvCxnSpPr>
            <a:cxnSpLocks/>
            <a:stCxn id="67" idx="0"/>
            <a:endCxn id="32" idx="2"/>
          </p:cNvCxnSpPr>
          <p:nvPr/>
        </p:nvCxnSpPr>
        <p:spPr>
          <a:xfrm rot="16200000" flipV="1">
            <a:off x="9278106" y="2156459"/>
            <a:ext cx="278073" cy="574143"/>
          </a:xfrm>
          <a:prstGeom prst="curvedConnector3">
            <a:avLst>
              <a:gd name="adj1" fmla="val 50000"/>
            </a:avLst>
          </a:prstGeom>
          <a:ln w="12700"/>
        </p:spPr>
        <p:style>
          <a:lnRef idx="1">
            <a:schemeClr val="accent1"/>
          </a:lnRef>
          <a:fillRef idx="0">
            <a:schemeClr val="accent1"/>
          </a:fillRef>
          <a:effectRef idx="0">
            <a:schemeClr val="accent1"/>
          </a:effectRef>
          <a:fontRef idx="minor">
            <a:schemeClr val="tx1"/>
          </a:fontRef>
        </p:style>
      </p:cxnSp>
      <p:sp>
        <p:nvSpPr>
          <p:cNvPr id="79" name="矩形 78">
            <a:extLst>
              <a:ext uri="{FF2B5EF4-FFF2-40B4-BE49-F238E27FC236}">
                <a16:creationId xmlns:a16="http://schemas.microsoft.com/office/drawing/2014/main" id="{83C8E5F4-40B5-9659-EEA0-3610A235DE79}"/>
              </a:ext>
            </a:extLst>
          </p:cNvPr>
          <p:cNvSpPr/>
          <p:nvPr/>
        </p:nvSpPr>
        <p:spPr>
          <a:xfrm>
            <a:off x="586660" y="4579702"/>
            <a:ext cx="1397476"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结果分析，趋势分析，分布及对比分析</a:t>
            </a:r>
          </a:p>
        </p:txBody>
      </p:sp>
      <p:grpSp>
        <p:nvGrpSpPr>
          <p:cNvPr id="80" name="组合 79">
            <a:extLst>
              <a:ext uri="{FF2B5EF4-FFF2-40B4-BE49-F238E27FC236}">
                <a16:creationId xmlns:a16="http://schemas.microsoft.com/office/drawing/2014/main" id="{7926801E-872D-DCE9-402A-CA0C6A3F723D}"/>
              </a:ext>
            </a:extLst>
          </p:cNvPr>
          <p:cNvGrpSpPr/>
          <p:nvPr/>
        </p:nvGrpSpPr>
        <p:grpSpPr>
          <a:xfrm>
            <a:off x="4234013" y="4175559"/>
            <a:ext cx="1016821" cy="746587"/>
            <a:chOff x="3526906" y="4271256"/>
            <a:chExt cx="1016821" cy="746587"/>
          </a:xfrm>
        </p:grpSpPr>
        <p:sp>
          <p:nvSpPr>
            <p:cNvPr id="81" name="Rectangle 4">
              <a:extLst>
                <a:ext uri="{FF2B5EF4-FFF2-40B4-BE49-F238E27FC236}">
                  <a16:creationId xmlns:a16="http://schemas.microsoft.com/office/drawing/2014/main" id="{83D2F9F0-A326-96BF-739D-75C44F1F238C}"/>
                </a:ext>
              </a:extLst>
            </p:cNvPr>
            <p:cNvSpPr>
              <a:spLocks noChangeArrowheads="1"/>
            </p:cNvSpPr>
            <p:nvPr/>
          </p:nvSpPr>
          <p:spPr bwMode="auto">
            <a:xfrm>
              <a:off x="3526906" y="4271256"/>
              <a:ext cx="1016821" cy="746587"/>
            </a:xfrm>
            <a:prstGeom prst="roundRect">
              <a:avLst>
                <a:gd name="adj" fmla="val 6610"/>
              </a:avLst>
            </a:prstGeom>
            <a:solidFill>
              <a:schemeClr val="accent4">
                <a:lumMod val="75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82" name="矩形 81">
              <a:extLst>
                <a:ext uri="{FF2B5EF4-FFF2-40B4-BE49-F238E27FC236}">
                  <a16:creationId xmlns:a16="http://schemas.microsoft.com/office/drawing/2014/main" id="{E543B479-8842-AB26-F245-DB8C48795AFF}"/>
                </a:ext>
              </a:extLst>
            </p:cNvPr>
            <p:cNvSpPr/>
            <p:nvPr/>
          </p:nvSpPr>
          <p:spPr>
            <a:xfrm>
              <a:off x="3591025" y="4277971"/>
              <a:ext cx="902812" cy="290913"/>
            </a:xfrm>
            <a:prstGeom prst="rect">
              <a:avLst/>
            </a:prstGeom>
          </p:spPr>
          <p:txBody>
            <a:bodyPr wrap="none">
              <a:spAutoFit/>
            </a:bodyPr>
            <a:lstStyle/>
            <a:p>
              <a:pPr marL="0" marR="0" lvl="0" indent="0" algn="ctr" defTabSz="913765" rtl="0" eaLnBrk="1" fontAlgn="auto" latinLnBrk="0" hangingPunct="1">
                <a:lnSpc>
                  <a:spcPct val="130000"/>
                </a:lnSpc>
                <a:spcBef>
                  <a:spcPts val="0"/>
                </a:spcBef>
                <a:spcAft>
                  <a:spcPts val="0"/>
                </a:spcAft>
                <a:buClrTx/>
                <a:buSzTx/>
                <a:buFontTx/>
                <a:buNone/>
                <a:tabLst/>
                <a:defRPr/>
              </a:pPr>
              <a:r>
                <a:rPr kumimoji="0" lang="zh-CN" altLang="en-US" sz="11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收入业绩类</a:t>
              </a:r>
              <a:endParaRPr kumimoji="0" lang="en-US" altLang="zh-CN" sz="11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grpSp>
      <p:grpSp>
        <p:nvGrpSpPr>
          <p:cNvPr id="83" name="组合 82">
            <a:extLst>
              <a:ext uri="{FF2B5EF4-FFF2-40B4-BE49-F238E27FC236}">
                <a16:creationId xmlns:a16="http://schemas.microsoft.com/office/drawing/2014/main" id="{35C9744A-4D62-47C5-1CD9-D5BA04E02CAA}"/>
              </a:ext>
            </a:extLst>
          </p:cNvPr>
          <p:cNvGrpSpPr/>
          <p:nvPr/>
        </p:nvGrpSpPr>
        <p:grpSpPr>
          <a:xfrm>
            <a:off x="6735222" y="4166978"/>
            <a:ext cx="1016821" cy="746587"/>
            <a:chOff x="6663504" y="4262675"/>
            <a:chExt cx="1016821" cy="746587"/>
          </a:xfrm>
        </p:grpSpPr>
        <p:sp>
          <p:nvSpPr>
            <p:cNvPr id="84" name="Rectangle 4">
              <a:extLst>
                <a:ext uri="{FF2B5EF4-FFF2-40B4-BE49-F238E27FC236}">
                  <a16:creationId xmlns:a16="http://schemas.microsoft.com/office/drawing/2014/main" id="{A191B1B5-3641-DE50-85C5-1AE5A200F67F}"/>
                </a:ext>
              </a:extLst>
            </p:cNvPr>
            <p:cNvSpPr>
              <a:spLocks noChangeArrowheads="1"/>
            </p:cNvSpPr>
            <p:nvPr/>
          </p:nvSpPr>
          <p:spPr bwMode="auto">
            <a:xfrm>
              <a:off x="6663504" y="4262675"/>
              <a:ext cx="1016821" cy="746587"/>
            </a:xfrm>
            <a:prstGeom prst="roundRect">
              <a:avLst>
                <a:gd name="adj" fmla="val 6610"/>
              </a:avLst>
            </a:prstGeom>
            <a:solidFill>
              <a:schemeClr val="accent4">
                <a:lumMod val="75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85" name="矩形 84">
              <a:extLst>
                <a:ext uri="{FF2B5EF4-FFF2-40B4-BE49-F238E27FC236}">
                  <a16:creationId xmlns:a16="http://schemas.microsoft.com/office/drawing/2014/main" id="{F88449F2-ED4A-8086-2FC6-5C279902A522}"/>
                </a:ext>
              </a:extLst>
            </p:cNvPr>
            <p:cNvSpPr/>
            <p:nvPr/>
          </p:nvSpPr>
          <p:spPr>
            <a:xfrm>
              <a:off x="6680999" y="4269390"/>
              <a:ext cx="761747" cy="290913"/>
            </a:xfrm>
            <a:prstGeom prst="rect">
              <a:avLst/>
            </a:prstGeom>
          </p:spPr>
          <p:txBody>
            <a:bodyPr wrap="none">
              <a:spAutoFit/>
            </a:bodyPr>
            <a:lstStyle/>
            <a:p>
              <a:pPr marL="0" marR="0" lvl="0" indent="0" algn="l" defTabSz="913765" rtl="0" eaLnBrk="1" fontAlgn="auto" latinLnBrk="0" hangingPunct="1">
                <a:lnSpc>
                  <a:spcPct val="130000"/>
                </a:lnSpc>
                <a:spcBef>
                  <a:spcPts val="0"/>
                </a:spcBef>
                <a:spcAft>
                  <a:spcPts val="0"/>
                </a:spcAft>
                <a:buClrTx/>
                <a:buSzTx/>
                <a:buFontTx/>
                <a:buNone/>
                <a:tabLst/>
                <a:defRPr/>
              </a:pPr>
              <a:r>
                <a:rPr kumimoji="0" lang="zh-CN" altLang="en-US" sz="11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现金流类</a:t>
              </a:r>
              <a:endParaRPr kumimoji="0" lang="en-US" altLang="zh-CN" sz="11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grpSp>
      <p:sp>
        <p:nvSpPr>
          <p:cNvPr id="86" name="文本框 85">
            <a:extLst>
              <a:ext uri="{FF2B5EF4-FFF2-40B4-BE49-F238E27FC236}">
                <a16:creationId xmlns:a16="http://schemas.microsoft.com/office/drawing/2014/main" id="{A96D9583-32B3-FCCE-DA66-1E0EE10D5026}"/>
              </a:ext>
            </a:extLst>
          </p:cNvPr>
          <p:cNvSpPr txBox="1"/>
          <p:nvPr/>
        </p:nvSpPr>
        <p:spPr>
          <a:xfrm>
            <a:off x="4313696" y="4375416"/>
            <a:ext cx="1161736" cy="692497"/>
          </a:xfrm>
          <a:prstGeom prst="rect">
            <a:avLst/>
          </a:prstGeom>
          <a:noFill/>
        </p:spPr>
        <p:txBody>
          <a:bodyPr wrap="square">
            <a:spAutoFit/>
          </a:bodyPr>
          <a:lstStyle/>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项目合同价格</a:t>
            </a:r>
            <a:endParaRPr kumimoji="0" lang="en-US" altLang="zh-CN"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项目收入</a:t>
            </a:r>
            <a:endParaRPr kumimoji="0" lang="en-US" altLang="zh-CN"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毛利率</a:t>
            </a:r>
            <a:endParaRPr kumimoji="0" lang="en-US" altLang="zh-CN"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边际贡献</a:t>
            </a:r>
            <a:endParaRPr kumimoji="0" lang="en-US" altLang="zh-CN"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en-US" altLang="zh-CN"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EBITDA</a:t>
            </a:r>
          </a:p>
        </p:txBody>
      </p:sp>
      <p:sp>
        <p:nvSpPr>
          <p:cNvPr id="91" name="文本框 90">
            <a:extLst>
              <a:ext uri="{FF2B5EF4-FFF2-40B4-BE49-F238E27FC236}">
                <a16:creationId xmlns:a16="http://schemas.microsoft.com/office/drawing/2014/main" id="{5B811B4E-43F3-6BF1-C5A8-F0FD54930FD5}"/>
              </a:ext>
            </a:extLst>
          </p:cNvPr>
          <p:cNvSpPr txBox="1"/>
          <p:nvPr/>
        </p:nvSpPr>
        <p:spPr>
          <a:xfrm>
            <a:off x="6824284" y="4386049"/>
            <a:ext cx="1161736" cy="200632"/>
          </a:xfrm>
          <a:prstGeom prst="rect">
            <a:avLst/>
          </a:prstGeom>
          <a:noFill/>
        </p:spPr>
        <p:txBody>
          <a:bodyPr wrap="square">
            <a:spAutoFit/>
          </a:bodyPr>
          <a:lstStyle/>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项目首付款比例</a:t>
            </a:r>
            <a:endParaRPr kumimoji="0" lang="en-US" altLang="zh-CN"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grpSp>
        <p:nvGrpSpPr>
          <p:cNvPr id="92" name="组合 91">
            <a:extLst>
              <a:ext uri="{FF2B5EF4-FFF2-40B4-BE49-F238E27FC236}">
                <a16:creationId xmlns:a16="http://schemas.microsoft.com/office/drawing/2014/main" id="{48ED444B-3044-9636-3853-EE7CFC875B70}"/>
              </a:ext>
            </a:extLst>
          </p:cNvPr>
          <p:cNvGrpSpPr/>
          <p:nvPr/>
        </p:nvGrpSpPr>
        <p:grpSpPr>
          <a:xfrm>
            <a:off x="8729534" y="4169799"/>
            <a:ext cx="1195942" cy="746587"/>
            <a:chOff x="8176636" y="4265496"/>
            <a:chExt cx="1195942" cy="746587"/>
          </a:xfrm>
        </p:grpSpPr>
        <p:sp>
          <p:nvSpPr>
            <p:cNvPr id="93" name="Rectangle 4">
              <a:extLst>
                <a:ext uri="{FF2B5EF4-FFF2-40B4-BE49-F238E27FC236}">
                  <a16:creationId xmlns:a16="http://schemas.microsoft.com/office/drawing/2014/main" id="{D7413F04-18FD-B251-D0C1-72F24424F9F9}"/>
                </a:ext>
              </a:extLst>
            </p:cNvPr>
            <p:cNvSpPr>
              <a:spLocks noChangeArrowheads="1"/>
            </p:cNvSpPr>
            <p:nvPr/>
          </p:nvSpPr>
          <p:spPr bwMode="auto">
            <a:xfrm>
              <a:off x="8176636" y="4265496"/>
              <a:ext cx="1016821" cy="746587"/>
            </a:xfrm>
            <a:prstGeom prst="roundRect">
              <a:avLst>
                <a:gd name="adj" fmla="val 6610"/>
              </a:avLst>
            </a:prstGeom>
            <a:solidFill>
              <a:schemeClr val="accent4">
                <a:lumMod val="75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94" name="矩形 93">
              <a:extLst>
                <a:ext uri="{FF2B5EF4-FFF2-40B4-BE49-F238E27FC236}">
                  <a16:creationId xmlns:a16="http://schemas.microsoft.com/office/drawing/2014/main" id="{B992E623-637E-A68F-CC91-AB134F129725}"/>
                </a:ext>
              </a:extLst>
            </p:cNvPr>
            <p:cNvSpPr/>
            <p:nvPr/>
          </p:nvSpPr>
          <p:spPr>
            <a:xfrm>
              <a:off x="8194131" y="4272211"/>
              <a:ext cx="620683" cy="290913"/>
            </a:xfrm>
            <a:prstGeom prst="rect">
              <a:avLst/>
            </a:prstGeom>
          </p:spPr>
          <p:txBody>
            <a:bodyPr wrap="none">
              <a:spAutoFit/>
            </a:bodyPr>
            <a:lstStyle/>
            <a:p>
              <a:pPr marL="0" marR="0" lvl="0" indent="0" algn="l" defTabSz="913765" rtl="0" eaLnBrk="1" fontAlgn="auto" latinLnBrk="0" hangingPunct="1">
                <a:lnSpc>
                  <a:spcPct val="130000"/>
                </a:lnSpc>
                <a:spcBef>
                  <a:spcPts val="0"/>
                </a:spcBef>
                <a:spcAft>
                  <a:spcPts val="0"/>
                </a:spcAft>
                <a:buClrTx/>
                <a:buSzTx/>
                <a:buFontTx/>
                <a:buNone/>
                <a:tabLst/>
                <a:defRPr/>
              </a:pPr>
              <a:r>
                <a:rPr kumimoji="0" lang="zh-CN" altLang="en-US" sz="11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费用类</a:t>
              </a:r>
              <a:endParaRPr kumimoji="0" lang="en-US" altLang="zh-CN" sz="11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95" name="文本框 94">
              <a:extLst>
                <a:ext uri="{FF2B5EF4-FFF2-40B4-BE49-F238E27FC236}">
                  <a16:creationId xmlns:a16="http://schemas.microsoft.com/office/drawing/2014/main" id="{0A975DD6-1BF5-3058-10C1-DDB0B79706D5}"/>
                </a:ext>
              </a:extLst>
            </p:cNvPr>
            <p:cNvSpPr txBox="1"/>
            <p:nvPr/>
          </p:nvSpPr>
          <p:spPr>
            <a:xfrm>
              <a:off x="8210842" y="4481746"/>
              <a:ext cx="1161736" cy="332399"/>
            </a:xfrm>
            <a:prstGeom prst="rect">
              <a:avLst/>
            </a:prstGeom>
            <a:noFill/>
          </p:spPr>
          <p:txBody>
            <a:bodyPr wrap="square">
              <a:spAutoFit/>
            </a:bodyPr>
            <a:lstStyle/>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管理及销售费用率</a:t>
              </a:r>
              <a:endParaRPr kumimoji="0" lang="en-US" altLang="zh-CN"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三包人工、车船费用率</a:t>
              </a:r>
              <a:endParaRPr kumimoji="0" lang="en-US" altLang="zh-CN"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grpSp>
      <p:grpSp>
        <p:nvGrpSpPr>
          <p:cNvPr id="96" name="组合 95">
            <a:extLst>
              <a:ext uri="{FF2B5EF4-FFF2-40B4-BE49-F238E27FC236}">
                <a16:creationId xmlns:a16="http://schemas.microsoft.com/office/drawing/2014/main" id="{4E0CD70E-81FF-C7EC-CEC6-524EAE3BCA13}"/>
              </a:ext>
            </a:extLst>
          </p:cNvPr>
          <p:cNvGrpSpPr/>
          <p:nvPr/>
        </p:nvGrpSpPr>
        <p:grpSpPr>
          <a:xfrm>
            <a:off x="1985325" y="4169798"/>
            <a:ext cx="1556498" cy="746587"/>
            <a:chOff x="1985325" y="4265495"/>
            <a:chExt cx="1556498" cy="746587"/>
          </a:xfrm>
        </p:grpSpPr>
        <p:sp>
          <p:nvSpPr>
            <p:cNvPr id="97" name="Rectangle 4">
              <a:extLst>
                <a:ext uri="{FF2B5EF4-FFF2-40B4-BE49-F238E27FC236}">
                  <a16:creationId xmlns:a16="http://schemas.microsoft.com/office/drawing/2014/main" id="{9A859CEB-9510-8FF9-5495-445098D1994A}"/>
                </a:ext>
              </a:extLst>
            </p:cNvPr>
            <p:cNvSpPr>
              <a:spLocks noChangeArrowheads="1"/>
            </p:cNvSpPr>
            <p:nvPr/>
          </p:nvSpPr>
          <p:spPr bwMode="auto">
            <a:xfrm>
              <a:off x="1985325" y="4265495"/>
              <a:ext cx="1374458" cy="746587"/>
            </a:xfrm>
            <a:prstGeom prst="roundRect">
              <a:avLst>
                <a:gd name="adj" fmla="val 6610"/>
              </a:avLst>
            </a:prstGeom>
            <a:solidFill>
              <a:schemeClr val="accent4">
                <a:lumMod val="75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98" name="矩形 97">
              <a:extLst>
                <a:ext uri="{FF2B5EF4-FFF2-40B4-BE49-F238E27FC236}">
                  <a16:creationId xmlns:a16="http://schemas.microsoft.com/office/drawing/2014/main" id="{FD944EEA-AE2D-05A8-429A-C2449B1EB775}"/>
                </a:ext>
              </a:extLst>
            </p:cNvPr>
            <p:cNvSpPr/>
            <p:nvPr/>
          </p:nvSpPr>
          <p:spPr>
            <a:xfrm>
              <a:off x="2007628" y="4272210"/>
              <a:ext cx="620683" cy="290913"/>
            </a:xfrm>
            <a:prstGeom prst="rect">
              <a:avLst/>
            </a:prstGeom>
          </p:spPr>
          <p:txBody>
            <a:bodyPr wrap="none">
              <a:spAutoFit/>
            </a:bodyPr>
            <a:lstStyle/>
            <a:p>
              <a:pPr marL="0" marR="0" lvl="0" indent="0" algn="ctr" defTabSz="913765" rtl="0" eaLnBrk="1" fontAlgn="auto" latinLnBrk="0" hangingPunct="1">
                <a:lnSpc>
                  <a:spcPct val="130000"/>
                </a:lnSpc>
                <a:spcBef>
                  <a:spcPts val="0"/>
                </a:spcBef>
                <a:spcAft>
                  <a:spcPts val="0"/>
                </a:spcAft>
                <a:buClrTx/>
                <a:buSzTx/>
                <a:buFontTx/>
                <a:buNone/>
                <a:tabLst/>
                <a:defRPr/>
              </a:pPr>
              <a:r>
                <a:rPr kumimoji="0" lang="zh-CN" altLang="en-US" sz="11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成本类</a:t>
              </a:r>
              <a:endParaRPr kumimoji="0" lang="en-US" altLang="zh-CN" sz="11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99" name="文本框 98">
              <a:extLst>
                <a:ext uri="{FF2B5EF4-FFF2-40B4-BE49-F238E27FC236}">
                  <a16:creationId xmlns:a16="http://schemas.microsoft.com/office/drawing/2014/main" id="{65CBDA4F-18C1-EF27-DC68-055E79E8FA09}"/>
                </a:ext>
              </a:extLst>
            </p:cNvPr>
            <p:cNvSpPr txBox="1"/>
            <p:nvPr/>
          </p:nvSpPr>
          <p:spPr>
            <a:xfrm>
              <a:off x="2003910" y="4481747"/>
              <a:ext cx="1161736" cy="452432"/>
            </a:xfrm>
            <a:prstGeom prst="rect">
              <a:avLst/>
            </a:prstGeom>
            <a:noFill/>
          </p:spPr>
          <p:txBody>
            <a:bodyPr wrap="square">
              <a:spAutoFit/>
            </a:bodyPr>
            <a:lstStyle/>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项目总成本</a:t>
              </a:r>
              <a:endParaRPr kumimoji="0" lang="en-US" altLang="zh-CN"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项目单台成本</a:t>
              </a:r>
              <a:endParaRPr kumimoji="0" lang="en-US" altLang="zh-CN"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单台原材料成本</a:t>
              </a:r>
              <a:endParaRPr kumimoji="0" lang="en-US" altLang="zh-CN"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100" name="文本框 99">
              <a:extLst>
                <a:ext uri="{FF2B5EF4-FFF2-40B4-BE49-F238E27FC236}">
                  <a16:creationId xmlns:a16="http://schemas.microsoft.com/office/drawing/2014/main" id="{C433963C-BD0F-3C5F-01A5-9EEBFFBB9EB7}"/>
                </a:ext>
              </a:extLst>
            </p:cNvPr>
            <p:cNvSpPr txBox="1"/>
            <p:nvPr/>
          </p:nvSpPr>
          <p:spPr>
            <a:xfrm>
              <a:off x="2719304" y="4481746"/>
              <a:ext cx="822519" cy="452432"/>
            </a:xfrm>
            <a:prstGeom prst="rect">
              <a:avLst/>
            </a:prstGeom>
            <a:noFill/>
          </p:spPr>
          <p:txBody>
            <a:bodyPr wrap="square">
              <a:spAutoFit/>
            </a:bodyPr>
            <a:lstStyle>
              <a:defPPr>
                <a:defRPr lang="zh-CN"/>
              </a:defPPr>
              <a:lvl1pPr marL="49213" indent="-49213" defTabSz="913765">
                <a:lnSpc>
                  <a:spcPct val="130000"/>
                </a:lnSpc>
                <a:buFont typeface="Arial" panose="020B0604020202020204" pitchFamily="34" charset="0"/>
                <a:buChar char="•"/>
                <a:defRPr sz="600">
                  <a:latin typeface="Microsoft YaHei" panose="020B0503020204020204" pitchFamily="34" charset="-122"/>
                  <a:ea typeface="Microsoft YaHei" panose="020B0503020204020204" pitchFamily="34" charset="-122"/>
                </a:defRPr>
              </a:lvl1pPr>
            </a:lstStyle>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机型总成本</a:t>
              </a:r>
              <a:endParaRPr kumimoji="0" lang="en-US" altLang="zh-CN"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单千瓦成本</a:t>
              </a:r>
              <a:endParaRPr kumimoji="0" lang="en-US" altLang="zh-CN"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材料总成本</a:t>
              </a:r>
              <a:endParaRPr kumimoji="0" lang="en-US" altLang="zh-CN"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grpSp>
      <p:grpSp>
        <p:nvGrpSpPr>
          <p:cNvPr id="101" name="组合 100">
            <a:extLst>
              <a:ext uri="{FF2B5EF4-FFF2-40B4-BE49-F238E27FC236}">
                <a16:creationId xmlns:a16="http://schemas.microsoft.com/office/drawing/2014/main" id="{BCB51302-4634-54B5-8D55-F2F14FB04A94}"/>
              </a:ext>
            </a:extLst>
          </p:cNvPr>
          <p:cNvGrpSpPr/>
          <p:nvPr/>
        </p:nvGrpSpPr>
        <p:grpSpPr>
          <a:xfrm>
            <a:off x="2025546" y="5399086"/>
            <a:ext cx="1037420" cy="987857"/>
            <a:chOff x="2078707" y="5494783"/>
            <a:chExt cx="1037420" cy="987857"/>
          </a:xfrm>
        </p:grpSpPr>
        <p:sp>
          <p:nvSpPr>
            <p:cNvPr id="102" name="Rectangle 4">
              <a:extLst>
                <a:ext uri="{FF2B5EF4-FFF2-40B4-BE49-F238E27FC236}">
                  <a16:creationId xmlns:a16="http://schemas.microsoft.com/office/drawing/2014/main" id="{564956DD-012B-D5E9-9F02-8660463DA55F}"/>
                </a:ext>
              </a:extLst>
            </p:cNvPr>
            <p:cNvSpPr>
              <a:spLocks noChangeArrowheads="1"/>
            </p:cNvSpPr>
            <p:nvPr/>
          </p:nvSpPr>
          <p:spPr bwMode="auto">
            <a:xfrm>
              <a:off x="2078707" y="5494783"/>
              <a:ext cx="1016821" cy="987857"/>
            </a:xfrm>
            <a:prstGeom prst="roundRect">
              <a:avLst>
                <a:gd name="adj" fmla="val 6610"/>
              </a:avLst>
            </a:prstGeom>
            <a:solidFill>
              <a:schemeClr val="bg1">
                <a:lumMod val="65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103" name="矩形 102">
              <a:extLst>
                <a:ext uri="{FF2B5EF4-FFF2-40B4-BE49-F238E27FC236}">
                  <a16:creationId xmlns:a16="http://schemas.microsoft.com/office/drawing/2014/main" id="{5E16E3AC-0F03-8F73-12D5-2CF88BA54E68}"/>
                </a:ext>
              </a:extLst>
            </p:cNvPr>
            <p:cNvSpPr/>
            <p:nvPr/>
          </p:nvSpPr>
          <p:spPr>
            <a:xfrm>
              <a:off x="2085076" y="5501498"/>
              <a:ext cx="1031051" cy="312393"/>
            </a:xfrm>
            <a:prstGeom prst="rect">
              <a:avLst/>
            </a:prstGeom>
          </p:spPr>
          <p:txBody>
            <a:bodyPr wrap="none">
              <a:spAutoFit/>
            </a:bodyPr>
            <a:lstStyle/>
            <a:p>
              <a:pPr marL="0" marR="0" lvl="0" indent="0" algn="l" defTabSz="913765" rtl="0" eaLnBrk="1" fontAlgn="auto" latinLnBrk="0" hangingPunct="1">
                <a:lnSpc>
                  <a:spcPct val="130000"/>
                </a:lnSpc>
                <a:spcBef>
                  <a:spcPts val="0"/>
                </a:spcBef>
                <a:spcAft>
                  <a:spcPts val="0"/>
                </a:spcAft>
                <a:buClrTx/>
                <a:buSzTx/>
                <a:buFontTx/>
                <a:buNone/>
                <a:tabLst/>
                <a:defRPr/>
              </a:pPr>
              <a:r>
                <a:rPr kumimoji="0" lang="zh-CN" altLang="en-US" sz="11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物料成本明细</a:t>
              </a:r>
              <a:endParaRPr kumimoji="0" lang="en-US" altLang="zh-CN" sz="11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104" name="文本框 103">
              <a:extLst>
                <a:ext uri="{FF2B5EF4-FFF2-40B4-BE49-F238E27FC236}">
                  <a16:creationId xmlns:a16="http://schemas.microsoft.com/office/drawing/2014/main" id="{83F45E80-10EC-F4BF-390E-2B3B6F768112}"/>
                </a:ext>
              </a:extLst>
            </p:cNvPr>
            <p:cNvSpPr txBox="1"/>
            <p:nvPr/>
          </p:nvSpPr>
          <p:spPr>
            <a:xfrm>
              <a:off x="2081450" y="5754471"/>
              <a:ext cx="822519" cy="452432"/>
            </a:xfrm>
            <a:prstGeom prst="rect">
              <a:avLst/>
            </a:prstGeom>
            <a:noFill/>
          </p:spPr>
          <p:txBody>
            <a:bodyPr wrap="square">
              <a:spAutoFit/>
            </a:bodyPr>
            <a:lstStyle/>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物料成本明细表</a:t>
              </a:r>
              <a:endParaRPr kumimoji="0" lang="en-US" altLang="zh-CN"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物料单台成本明细表</a:t>
              </a:r>
              <a:endParaRPr kumimoji="0" lang="en-US" altLang="zh-CN"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grpSp>
      <p:grpSp>
        <p:nvGrpSpPr>
          <p:cNvPr id="105" name="组合 104">
            <a:extLst>
              <a:ext uri="{FF2B5EF4-FFF2-40B4-BE49-F238E27FC236}">
                <a16:creationId xmlns:a16="http://schemas.microsoft.com/office/drawing/2014/main" id="{D250C790-09B8-8992-A796-6BFCC3031103}"/>
              </a:ext>
            </a:extLst>
          </p:cNvPr>
          <p:cNvGrpSpPr/>
          <p:nvPr/>
        </p:nvGrpSpPr>
        <p:grpSpPr>
          <a:xfrm>
            <a:off x="6165130" y="5405801"/>
            <a:ext cx="1176024" cy="994082"/>
            <a:chOff x="6263180" y="5501498"/>
            <a:chExt cx="1176024" cy="994082"/>
          </a:xfrm>
        </p:grpSpPr>
        <p:sp>
          <p:nvSpPr>
            <p:cNvPr id="106" name="Rectangle 4">
              <a:extLst>
                <a:ext uri="{FF2B5EF4-FFF2-40B4-BE49-F238E27FC236}">
                  <a16:creationId xmlns:a16="http://schemas.microsoft.com/office/drawing/2014/main" id="{9D92480F-9D3B-F43A-458A-7EEB0ABB6073}"/>
                </a:ext>
              </a:extLst>
            </p:cNvPr>
            <p:cNvSpPr>
              <a:spLocks noChangeArrowheads="1"/>
            </p:cNvSpPr>
            <p:nvPr/>
          </p:nvSpPr>
          <p:spPr bwMode="auto">
            <a:xfrm>
              <a:off x="6263180" y="5501498"/>
              <a:ext cx="1016821" cy="994082"/>
            </a:xfrm>
            <a:prstGeom prst="roundRect">
              <a:avLst>
                <a:gd name="adj" fmla="val 6610"/>
              </a:avLst>
            </a:prstGeom>
            <a:solidFill>
              <a:schemeClr val="bg1">
                <a:lumMod val="65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107" name="矩形 106">
              <a:extLst>
                <a:ext uri="{FF2B5EF4-FFF2-40B4-BE49-F238E27FC236}">
                  <a16:creationId xmlns:a16="http://schemas.microsoft.com/office/drawing/2014/main" id="{DAB9FA1F-7F8D-AFDB-F9DC-06506832EFB4}"/>
                </a:ext>
              </a:extLst>
            </p:cNvPr>
            <p:cNvSpPr/>
            <p:nvPr/>
          </p:nvSpPr>
          <p:spPr>
            <a:xfrm>
              <a:off x="6280675" y="5508213"/>
              <a:ext cx="999326" cy="261610"/>
            </a:xfrm>
            <a:prstGeom prst="rect">
              <a:avLst/>
            </a:prstGeom>
          </p:spPr>
          <p:txBody>
            <a:bodyPr wrap="square">
              <a:spAutoFit/>
            </a:bodyPr>
            <a:lstStyle/>
            <a:p>
              <a:pPr marL="0" marR="0" lvl="0" indent="0" algn="l" defTabSz="913765" rtl="0" eaLnBrk="1" fontAlgn="auto" latinLnBrk="0" hangingPunct="1">
                <a:lnSpc>
                  <a:spcPct val="100000"/>
                </a:lnSpc>
                <a:spcBef>
                  <a:spcPts val="0"/>
                </a:spcBef>
                <a:spcAft>
                  <a:spcPts val="0"/>
                </a:spcAft>
                <a:buClrTx/>
                <a:buSzTx/>
                <a:buFontTx/>
                <a:buNone/>
                <a:tabLst/>
                <a:defRPr/>
              </a:pPr>
              <a:r>
                <a:rPr kumimoji="0" lang="zh-CN" altLang="en-US" sz="11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现金流明细</a:t>
              </a:r>
              <a:endParaRPr kumimoji="0" lang="en-US" altLang="zh-CN" sz="11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108" name="文本框 107">
              <a:extLst>
                <a:ext uri="{FF2B5EF4-FFF2-40B4-BE49-F238E27FC236}">
                  <a16:creationId xmlns:a16="http://schemas.microsoft.com/office/drawing/2014/main" id="{E78C1637-752C-73AE-1C78-48ED35C88E48}"/>
                </a:ext>
              </a:extLst>
            </p:cNvPr>
            <p:cNvSpPr txBox="1"/>
            <p:nvPr/>
          </p:nvSpPr>
          <p:spPr>
            <a:xfrm>
              <a:off x="6277468" y="5888396"/>
              <a:ext cx="1161736" cy="452432"/>
            </a:xfrm>
            <a:prstGeom prst="rect">
              <a:avLst/>
            </a:prstGeom>
            <a:noFill/>
          </p:spPr>
          <p:txBody>
            <a:bodyPr wrap="square">
              <a:spAutoFit/>
            </a:bodyPr>
            <a:lstStyle/>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项目首付款计划明细</a:t>
              </a:r>
              <a:endParaRPr kumimoji="0" lang="en-US" altLang="zh-CN"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项目首付款金额</a:t>
              </a:r>
              <a:endParaRPr kumimoji="0" lang="en-US" altLang="zh-CN"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项目流入流出统计</a:t>
              </a:r>
              <a:endParaRPr kumimoji="0" lang="en-US" altLang="zh-CN"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grpSp>
      <p:grpSp>
        <p:nvGrpSpPr>
          <p:cNvPr id="109" name="组合 108">
            <a:extLst>
              <a:ext uri="{FF2B5EF4-FFF2-40B4-BE49-F238E27FC236}">
                <a16:creationId xmlns:a16="http://schemas.microsoft.com/office/drawing/2014/main" id="{45F08D7F-F184-4C50-F84F-E699D14F006D}"/>
              </a:ext>
            </a:extLst>
          </p:cNvPr>
          <p:cNvGrpSpPr/>
          <p:nvPr/>
        </p:nvGrpSpPr>
        <p:grpSpPr>
          <a:xfrm>
            <a:off x="8278352" y="5408622"/>
            <a:ext cx="1161736" cy="978321"/>
            <a:chOff x="7767986" y="5504319"/>
            <a:chExt cx="1161736" cy="978321"/>
          </a:xfrm>
        </p:grpSpPr>
        <p:sp>
          <p:nvSpPr>
            <p:cNvPr id="110" name="Rectangle 4">
              <a:extLst>
                <a:ext uri="{FF2B5EF4-FFF2-40B4-BE49-F238E27FC236}">
                  <a16:creationId xmlns:a16="http://schemas.microsoft.com/office/drawing/2014/main" id="{D6E31915-761E-CBE2-66B1-7C9D7DF9435C}"/>
                </a:ext>
              </a:extLst>
            </p:cNvPr>
            <p:cNvSpPr>
              <a:spLocks noChangeArrowheads="1"/>
            </p:cNvSpPr>
            <p:nvPr/>
          </p:nvSpPr>
          <p:spPr bwMode="auto">
            <a:xfrm>
              <a:off x="7776312" y="5504319"/>
              <a:ext cx="1016821" cy="978321"/>
            </a:xfrm>
            <a:prstGeom prst="roundRect">
              <a:avLst>
                <a:gd name="adj" fmla="val 6610"/>
              </a:avLst>
            </a:prstGeom>
            <a:solidFill>
              <a:schemeClr val="bg1">
                <a:lumMod val="65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111" name="矩形 110">
              <a:extLst>
                <a:ext uri="{FF2B5EF4-FFF2-40B4-BE49-F238E27FC236}">
                  <a16:creationId xmlns:a16="http://schemas.microsoft.com/office/drawing/2014/main" id="{A4D08B85-89E8-FFCA-1C9C-0DD0DB4000DF}"/>
                </a:ext>
              </a:extLst>
            </p:cNvPr>
            <p:cNvSpPr/>
            <p:nvPr/>
          </p:nvSpPr>
          <p:spPr>
            <a:xfrm>
              <a:off x="7793807" y="5511034"/>
              <a:ext cx="748923" cy="290913"/>
            </a:xfrm>
            <a:prstGeom prst="rect">
              <a:avLst/>
            </a:prstGeom>
          </p:spPr>
          <p:txBody>
            <a:bodyPr wrap="none">
              <a:spAutoFit/>
            </a:bodyPr>
            <a:lstStyle/>
            <a:p>
              <a:pPr marL="0" marR="0" lvl="0" indent="0" algn="l" defTabSz="913765" rtl="0" eaLnBrk="1" fontAlgn="auto" latinLnBrk="0" hangingPunct="1">
                <a:lnSpc>
                  <a:spcPct val="130000"/>
                </a:lnSpc>
                <a:spcBef>
                  <a:spcPts val="0"/>
                </a:spcBef>
                <a:spcAft>
                  <a:spcPts val="0"/>
                </a:spcAft>
                <a:buClrTx/>
                <a:buSzTx/>
                <a:buFontTx/>
                <a:buNone/>
                <a:tabLst/>
                <a:defRPr/>
              </a:pPr>
              <a:r>
                <a:rPr kumimoji="0" lang="zh-CN" altLang="en-US" sz="11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费用明细</a:t>
              </a:r>
              <a:endParaRPr kumimoji="0" lang="en-US" altLang="zh-CN" sz="11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112" name="文本框 111">
              <a:extLst>
                <a:ext uri="{FF2B5EF4-FFF2-40B4-BE49-F238E27FC236}">
                  <a16:creationId xmlns:a16="http://schemas.microsoft.com/office/drawing/2014/main" id="{A76230B4-CCA3-CDA7-994B-C80B306A5662}"/>
                </a:ext>
              </a:extLst>
            </p:cNvPr>
            <p:cNvSpPr txBox="1"/>
            <p:nvPr/>
          </p:nvSpPr>
          <p:spPr>
            <a:xfrm>
              <a:off x="7767986" y="5753305"/>
              <a:ext cx="1161736" cy="200632"/>
            </a:xfrm>
            <a:prstGeom prst="rect">
              <a:avLst/>
            </a:prstGeom>
            <a:noFill/>
          </p:spPr>
          <p:txBody>
            <a:bodyPr wrap="square">
              <a:spAutoFit/>
            </a:bodyPr>
            <a:lstStyle/>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费用成本明细</a:t>
              </a:r>
              <a:endParaRPr kumimoji="0" lang="en-US" altLang="zh-CN"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grpSp>
      <p:grpSp>
        <p:nvGrpSpPr>
          <p:cNvPr id="113" name="组合 112">
            <a:extLst>
              <a:ext uri="{FF2B5EF4-FFF2-40B4-BE49-F238E27FC236}">
                <a16:creationId xmlns:a16="http://schemas.microsoft.com/office/drawing/2014/main" id="{18435998-201E-E8AA-DD2A-23D16868F45A}"/>
              </a:ext>
            </a:extLst>
          </p:cNvPr>
          <p:cNvGrpSpPr/>
          <p:nvPr/>
        </p:nvGrpSpPr>
        <p:grpSpPr>
          <a:xfrm>
            <a:off x="4007296" y="5404553"/>
            <a:ext cx="1328356" cy="995596"/>
            <a:chOff x="3410023" y="5500250"/>
            <a:chExt cx="2018626" cy="995596"/>
          </a:xfrm>
        </p:grpSpPr>
        <p:sp>
          <p:nvSpPr>
            <p:cNvPr id="114" name="Rectangle 4">
              <a:extLst>
                <a:ext uri="{FF2B5EF4-FFF2-40B4-BE49-F238E27FC236}">
                  <a16:creationId xmlns:a16="http://schemas.microsoft.com/office/drawing/2014/main" id="{BBCE3BAF-E921-A731-E964-A495DD104E73}"/>
                </a:ext>
              </a:extLst>
            </p:cNvPr>
            <p:cNvSpPr>
              <a:spLocks noChangeArrowheads="1"/>
            </p:cNvSpPr>
            <p:nvPr/>
          </p:nvSpPr>
          <p:spPr bwMode="auto">
            <a:xfrm>
              <a:off x="3410023" y="5501764"/>
              <a:ext cx="2018626" cy="994082"/>
            </a:xfrm>
            <a:prstGeom prst="roundRect">
              <a:avLst>
                <a:gd name="adj" fmla="val 6610"/>
              </a:avLst>
            </a:prstGeom>
            <a:solidFill>
              <a:schemeClr val="bg1">
                <a:lumMod val="65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115" name="矩形 114">
              <a:extLst>
                <a:ext uri="{FF2B5EF4-FFF2-40B4-BE49-F238E27FC236}">
                  <a16:creationId xmlns:a16="http://schemas.microsoft.com/office/drawing/2014/main" id="{7D5A1EE7-65DF-6DDF-F44C-66406400081E}"/>
                </a:ext>
              </a:extLst>
            </p:cNvPr>
            <p:cNvSpPr/>
            <p:nvPr/>
          </p:nvSpPr>
          <p:spPr>
            <a:xfrm>
              <a:off x="3451331" y="5500250"/>
              <a:ext cx="1031051" cy="290913"/>
            </a:xfrm>
            <a:prstGeom prst="rect">
              <a:avLst/>
            </a:prstGeom>
          </p:spPr>
          <p:txBody>
            <a:bodyPr wrap="none">
              <a:spAutoFit/>
            </a:bodyPr>
            <a:lstStyle/>
            <a:p>
              <a:pPr marL="0" marR="0" lvl="0" indent="0" algn="l" defTabSz="913765" rtl="0" eaLnBrk="1" fontAlgn="auto" latinLnBrk="0" hangingPunct="1">
                <a:lnSpc>
                  <a:spcPct val="130000"/>
                </a:lnSpc>
                <a:spcBef>
                  <a:spcPts val="0"/>
                </a:spcBef>
                <a:spcAft>
                  <a:spcPts val="0"/>
                </a:spcAft>
                <a:buClrTx/>
                <a:buSzTx/>
                <a:buFontTx/>
                <a:buNone/>
                <a:tabLst/>
                <a:defRPr/>
              </a:pPr>
              <a:r>
                <a:rPr kumimoji="0" lang="zh-CN" altLang="en-US" sz="11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收入业绩明细</a:t>
              </a:r>
              <a:endParaRPr kumimoji="0" lang="en-US" altLang="zh-CN" sz="11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116" name="文本框 115">
              <a:extLst>
                <a:ext uri="{FF2B5EF4-FFF2-40B4-BE49-F238E27FC236}">
                  <a16:creationId xmlns:a16="http://schemas.microsoft.com/office/drawing/2014/main" id="{44872454-6CE2-3347-ACF4-EACF56A233D5}"/>
                </a:ext>
              </a:extLst>
            </p:cNvPr>
            <p:cNvSpPr txBox="1"/>
            <p:nvPr/>
          </p:nvSpPr>
          <p:spPr>
            <a:xfrm>
              <a:off x="3448196" y="5729905"/>
              <a:ext cx="1851558" cy="452432"/>
            </a:xfrm>
            <a:prstGeom prst="rect">
              <a:avLst/>
            </a:prstGeom>
            <a:noFill/>
          </p:spPr>
          <p:txBody>
            <a:bodyPr wrap="square">
              <a:spAutoFit/>
            </a:bodyPr>
            <a:lstStyle/>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项目实际收入明细表</a:t>
              </a:r>
              <a:endParaRPr kumimoji="0" lang="en-US" altLang="zh-CN"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边贡汇总表</a:t>
              </a:r>
              <a:endParaRPr kumimoji="0" lang="en-US" altLang="zh-CN"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a:p>
              <a:pPr marL="49213" marR="0" lvl="0" indent="-49213" algn="l" defTabSz="913765"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毛利汇总表</a:t>
              </a:r>
              <a:endParaRPr kumimoji="0" lang="en-US" altLang="zh-CN" sz="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grpSp>
      <p:sp>
        <p:nvSpPr>
          <p:cNvPr id="118" name="object 9">
            <a:extLst>
              <a:ext uri="{FF2B5EF4-FFF2-40B4-BE49-F238E27FC236}">
                <a16:creationId xmlns:a16="http://schemas.microsoft.com/office/drawing/2014/main" id="{851A2911-EA7F-F6FC-8275-5891D467484E}"/>
              </a:ext>
            </a:extLst>
          </p:cNvPr>
          <p:cNvSpPr txBox="1"/>
          <p:nvPr/>
        </p:nvSpPr>
        <p:spPr>
          <a:xfrm>
            <a:off x="10025192" y="4269512"/>
            <a:ext cx="1970405" cy="642484"/>
          </a:xfrm>
          <a:prstGeom prst="rect">
            <a:avLst/>
          </a:prstGeom>
        </p:spPr>
        <p:txBody>
          <a:bodyPr vert="horz" wrap="square" lIns="0" tIns="11430" rIns="0" bIns="0" rtlCol="0">
            <a:spAutoFit/>
          </a:bodyPr>
          <a:lstStyle/>
          <a:p>
            <a:pPr marL="0" marR="0" lvl="0" indent="0" algn="ctr" defTabSz="914400" rtl="0" eaLnBrk="1" fontAlgn="auto" latinLnBrk="0" hangingPunct="1">
              <a:lnSpc>
                <a:spcPct val="100000"/>
              </a:lnSpc>
              <a:spcBef>
                <a:spcPts val="90"/>
              </a:spcBef>
              <a:spcAft>
                <a:spcPts val="0"/>
              </a:spcAft>
              <a:buClrTx/>
              <a:buSzTx/>
              <a:buFontTx/>
              <a:buNone/>
              <a:tabLst/>
              <a:defRPr/>
            </a:pPr>
            <a:r>
              <a:rPr kumimoji="0" sz="1200" b="0" i="0" u="none" strike="noStrike" kern="1200" cap="none" spc="-1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UKIJ CJK"/>
              </a:rPr>
              <a:t>以综合性财务指标为抓手</a:t>
            </a:r>
            <a:endParaRPr kumimoji="0" sz="12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UKIJ CJK"/>
            </a:endParaRPr>
          </a:p>
          <a:p>
            <a:pPr marL="0" marR="0" lvl="0" indent="0" algn="l" defTabSz="914400" rtl="0" eaLnBrk="1" fontAlgn="auto" latinLnBrk="0" hangingPunct="1">
              <a:lnSpc>
                <a:spcPct val="100000"/>
              </a:lnSpc>
              <a:spcBef>
                <a:spcPts val="30"/>
              </a:spcBef>
              <a:spcAft>
                <a:spcPts val="0"/>
              </a:spcAft>
              <a:buClrTx/>
              <a:buSzTx/>
              <a:buFontTx/>
              <a:buNone/>
              <a:tabLst/>
              <a:defRPr/>
            </a:pPr>
            <a:endParaRPr kumimoji="0" sz="9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UKIJ CJK"/>
            </a:endParaRPr>
          </a:p>
          <a:p>
            <a:pPr marL="0" marR="0" lvl="0" indent="0" algn="ctr" defTabSz="914400" rtl="0" eaLnBrk="1" fontAlgn="auto" latinLnBrk="0" hangingPunct="1">
              <a:lnSpc>
                <a:spcPct val="100000"/>
              </a:lnSpc>
              <a:spcBef>
                <a:spcPts val="5"/>
              </a:spcBef>
              <a:spcAft>
                <a:spcPts val="0"/>
              </a:spcAft>
              <a:buClrTx/>
              <a:buSzTx/>
              <a:buFontTx/>
              <a:buNone/>
              <a:tabLst/>
              <a:defRPr/>
            </a:pPr>
            <a:r>
              <a:rPr kumimoji="0"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UKIJ CJK"/>
              </a:rPr>
              <a:t>找到经营管理的</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5" normalizeH="0" baseline="0" noProof="0" dirty="0" err="1">
                <a:ln>
                  <a:noFill/>
                </a:ln>
                <a:solidFill>
                  <a:srgbClr val="000000"/>
                </a:solidFill>
                <a:effectLst/>
                <a:uLnTx/>
                <a:uFillTx/>
                <a:latin typeface="Microsoft YaHei" panose="020B0503020204020204" pitchFamily="34" charset="-122"/>
                <a:ea typeface="Microsoft YaHei" panose="020B0503020204020204" pitchFamily="34" charset="-122"/>
                <a:cs typeface="UKIJ CJK"/>
              </a:rPr>
              <a:t>核心指标</a:t>
            </a:r>
            <a:endParaRPr kumimoji="0"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UKIJ CJK"/>
            </a:endParaRPr>
          </a:p>
        </p:txBody>
      </p:sp>
      <p:sp>
        <p:nvSpPr>
          <p:cNvPr id="119" name="矩形 118">
            <a:extLst>
              <a:ext uri="{FF2B5EF4-FFF2-40B4-BE49-F238E27FC236}">
                <a16:creationId xmlns:a16="http://schemas.microsoft.com/office/drawing/2014/main" id="{348ECC44-0763-07F3-2CB1-7B14F8CBA394}"/>
              </a:ext>
            </a:extLst>
          </p:cNvPr>
          <p:cNvSpPr/>
          <p:nvPr/>
        </p:nvSpPr>
        <p:spPr>
          <a:xfrm>
            <a:off x="574462" y="4300170"/>
            <a:ext cx="1231742"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经营专项分析</a:t>
            </a:r>
          </a:p>
        </p:txBody>
      </p:sp>
      <p:sp>
        <p:nvSpPr>
          <p:cNvPr id="120" name="矩形 119">
            <a:extLst>
              <a:ext uri="{FF2B5EF4-FFF2-40B4-BE49-F238E27FC236}">
                <a16:creationId xmlns:a16="http://schemas.microsoft.com/office/drawing/2014/main" id="{8763877F-406A-ECF0-FF06-196988317961}"/>
              </a:ext>
            </a:extLst>
          </p:cNvPr>
          <p:cNvSpPr/>
          <p:nvPr/>
        </p:nvSpPr>
        <p:spPr>
          <a:xfrm>
            <a:off x="599869" y="5661006"/>
            <a:ext cx="1231742"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经营下钻分析</a:t>
            </a:r>
          </a:p>
        </p:txBody>
      </p:sp>
      <p:sp>
        <p:nvSpPr>
          <p:cNvPr id="121" name="矩形 120">
            <a:extLst>
              <a:ext uri="{FF2B5EF4-FFF2-40B4-BE49-F238E27FC236}">
                <a16:creationId xmlns:a16="http://schemas.microsoft.com/office/drawing/2014/main" id="{BCEC8C98-FE2A-7CE1-FD3A-1F7272666EB1}"/>
              </a:ext>
            </a:extLst>
          </p:cNvPr>
          <p:cNvSpPr/>
          <p:nvPr/>
        </p:nvSpPr>
        <p:spPr>
          <a:xfrm>
            <a:off x="628793" y="1438839"/>
            <a:ext cx="1231742"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管理驾驶舱</a:t>
            </a:r>
          </a:p>
        </p:txBody>
      </p:sp>
      <p:sp>
        <p:nvSpPr>
          <p:cNvPr id="124" name="object 10">
            <a:extLst>
              <a:ext uri="{FF2B5EF4-FFF2-40B4-BE49-F238E27FC236}">
                <a16:creationId xmlns:a16="http://schemas.microsoft.com/office/drawing/2014/main" id="{4DAEBB45-58E2-EC83-4D37-3C3EDDE4532F}"/>
              </a:ext>
            </a:extLst>
          </p:cNvPr>
          <p:cNvSpPr txBox="1"/>
          <p:nvPr/>
        </p:nvSpPr>
        <p:spPr>
          <a:xfrm>
            <a:off x="10113774" y="5568428"/>
            <a:ext cx="1793239" cy="643125"/>
          </a:xfrm>
          <a:prstGeom prst="rect">
            <a:avLst/>
          </a:prstGeom>
        </p:spPr>
        <p:txBody>
          <a:bodyPr vert="horz" wrap="square" lIns="0" tIns="12065" rIns="0" bIns="0" rtlCol="0">
            <a:spAutoFit/>
          </a:bodyPr>
          <a:lstStyle/>
          <a:p>
            <a:pPr marL="0" marR="0" lvl="0" indent="0" algn="ctr" defTabSz="914400" rtl="0" eaLnBrk="1" fontAlgn="auto" latinLnBrk="0" hangingPunct="1">
              <a:lnSpc>
                <a:spcPct val="100000"/>
              </a:lnSpc>
              <a:spcBef>
                <a:spcPts val="95"/>
              </a:spcBef>
              <a:spcAft>
                <a:spcPts val="0"/>
              </a:spcAft>
              <a:buClrTx/>
              <a:buSzTx/>
              <a:buFontTx/>
              <a:buNone/>
              <a:tabLst/>
              <a:defRPr/>
            </a:pPr>
            <a:r>
              <a:rPr kumimoji="0" sz="1200" b="0" i="0" u="none" strike="noStrike" kern="1200" cap="none" spc="-15" normalizeH="0" baseline="0" noProof="0" dirty="0" err="1">
                <a:ln>
                  <a:noFill/>
                </a:ln>
                <a:solidFill>
                  <a:srgbClr val="000000"/>
                </a:solidFill>
                <a:effectLst/>
                <a:uLnTx/>
                <a:uFillTx/>
                <a:latin typeface="Microsoft YaHei" panose="020B0503020204020204" pitchFamily="34" charset="-122"/>
                <a:ea typeface="Microsoft YaHei" panose="020B0503020204020204" pitchFamily="34" charset="-122"/>
                <a:cs typeface="UKIJ CJK"/>
              </a:rPr>
              <a:t>以</a:t>
            </a:r>
            <a:r>
              <a:rPr kumimoji="0" lang="zh-CN" altLang="en-US" sz="1200" b="0" i="0" u="none" strike="noStrike" kern="1200" cap="none" spc="-15"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UKIJ CJK"/>
              </a:rPr>
              <a:t>业财发生明细</a:t>
            </a:r>
            <a:r>
              <a:rPr kumimoji="0" sz="1200" b="0" i="0" u="none" strike="noStrike" kern="1200" cap="none" spc="-15" normalizeH="0" baseline="0" noProof="0" dirty="0" err="1">
                <a:ln>
                  <a:noFill/>
                </a:ln>
                <a:solidFill>
                  <a:srgbClr val="000000"/>
                </a:solidFill>
                <a:effectLst/>
                <a:uLnTx/>
                <a:uFillTx/>
                <a:latin typeface="Microsoft YaHei" panose="020B0503020204020204" pitchFamily="34" charset="-122"/>
                <a:ea typeface="Microsoft YaHei" panose="020B0503020204020204" pitchFamily="34" charset="-122"/>
                <a:cs typeface="UKIJ CJK"/>
              </a:rPr>
              <a:t>为支撑</a:t>
            </a:r>
            <a:endParaRPr kumimoji="0" sz="12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UKIJ CJK"/>
            </a:endParaRPr>
          </a:p>
          <a:p>
            <a:pPr marL="0" marR="0" lvl="0" indent="0" algn="l" defTabSz="914400" rtl="0" eaLnBrk="1" fontAlgn="auto" latinLnBrk="0" hangingPunct="1">
              <a:lnSpc>
                <a:spcPct val="100000"/>
              </a:lnSpc>
              <a:spcBef>
                <a:spcPts val="30"/>
              </a:spcBef>
              <a:spcAft>
                <a:spcPts val="0"/>
              </a:spcAft>
              <a:buClrTx/>
              <a:buSzTx/>
              <a:buFontTx/>
              <a:buNone/>
              <a:tabLst/>
              <a:defRPr/>
            </a:pPr>
            <a:endParaRPr kumimoji="0" sz="9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UKIJ CJK"/>
            </a:endParaRPr>
          </a:p>
          <a:p>
            <a:pPr marL="134620" marR="127000" lvl="0" indent="0" algn="ct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UKIJ CJK"/>
              </a:rPr>
              <a:t>定位业务关键成功要素 追踪过程</a:t>
            </a:r>
          </a:p>
        </p:txBody>
      </p:sp>
      <p:cxnSp>
        <p:nvCxnSpPr>
          <p:cNvPr id="125" name="曲线连接符 124">
            <a:extLst>
              <a:ext uri="{FF2B5EF4-FFF2-40B4-BE49-F238E27FC236}">
                <a16:creationId xmlns:a16="http://schemas.microsoft.com/office/drawing/2014/main" id="{2D7EDC9B-96A0-146D-7729-95038FEEDD76}"/>
              </a:ext>
            </a:extLst>
          </p:cNvPr>
          <p:cNvCxnSpPr>
            <a:cxnSpLocks/>
            <a:stCxn id="97" idx="2"/>
            <a:endCxn id="102" idx="0"/>
          </p:cNvCxnSpPr>
          <p:nvPr/>
        </p:nvCxnSpPr>
        <p:spPr>
          <a:xfrm rot="5400000">
            <a:off x="2361906" y="5088437"/>
            <a:ext cx="482701" cy="138597"/>
          </a:xfrm>
          <a:prstGeom prst="curvedConnector3">
            <a:avLst>
              <a:gd name="adj1" fmla="val 50000"/>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26" name="曲线连接符 125">
            <a:extLst>
              <a:ext uri="{FF2B5EF4-FFF2-40B4-BE49-F238E27FC236}">
                <a16:creationId xmlns:a16="http://schemas.microsoft.com/office/drawing/2014/main" id="{DDDA67C0-B3EF-A6D0-5D30-D9F95E51BEFC}"/>
              </a:ext>
            </a:extLst>
          </p:cNvPr>
          <p:cNvCxnSpPr>
            <a:cxnSpLocks/>
            <a:stCxn id="81" idx="2"/>
            <a:endCxn id="114" idx="0"/>
          </p:cNvCxnSpPr>
          <p:nvPr/>
        </p:nvCxnSpPr>
        <p:spPr>
          <a:xfrm rot="5400000">
            <a:off x="4464989" y="5128631"/>
            <a:ext cx="483921" cy="70950"/>
          </a:xfrm>
          <a:prstGeom prst="curvedConnector3">
            <a:avLst>
              <a:gd name="adj1" fmla="val 50000"/>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28" name="曲线连接符 127">
            <a:extLst>
              <a:ext uri="{FF2B5EF4-FFF2-40B4-BE49-F238E27FC236}">
                <a16:creationId xmlns:a16="http://schemas.microsoft.com/office/drawing/2014/main" id="{14C1246B-6C2B-6F6B-8F0E-F357B4AAADDE}"/>
              </a:ext>
            </a:extLst>
          </p:cNvPr>
          <p:cNvCxnSpPr>
            <a:cxnSpLocks/>
            <a:stCxn id="84" idx="2"/>
            <a:endCxn id="107" idx="0"/>
          </p:cNvCxnSpPr>
          <p:nvPr/>
        </p:nvCxnSpPr>
        <p:spPr>
          <a:xfrm rot="5400000">
            <a:off x="6713486" y="4882368"/>
            <a:ext cx="498951" cy="561345"/>
          </a:xfrm>
          <a:prstGeom prst="curvedConnector3">
            <a:avLst>
              <a:gd name="adj1" fmla="val 50000"/>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29" name="曲线连接符 128">
            <a:extLst>
              <a:ext uri="{FF2B5EF4-FFF2-40B4-BE49-F238E27FC236}">
                <a16:creationId xmlns:a16="http://schemas.microsoft.com/office/drawing/2014/main" id="{5A73DB75-32B8-1DA2-4238-504D7AF08755}"/>
              </a:ext>
            </a:extLst>
          </p:cNvPr>
          <p:cNvCxnSpPr>
            <a:cxnSpLocks/>
            <a:stCxn id="93" idx="2"/>
            <a:endCxn id="110" idx="0"/>
          </p:cNvCxnSpPr>
          <p:nvPr/>
        </p:nvCxnSpPr>
        <p:spPr>
          <a:xfrm rot="5400000">
            <a:off x="8770399" y="4941076"/>
            <a:ext cx="492236" cy="442856"/>
          </a:xfrm>
          <a:prstGeom prst="curvedConnector3">
            <a:avLst>
              <a:gd name="adj1" fmla="val 50000"/>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134" name="组合 133">
            <a:extLst>
              <a:ext uri="{FF2B5EF4-FFF2-40B4-BE49-F238E27FC236}">
                <a16:creationId xmlns:a16="http://schemas.microsoft.com/office/drawing/2014/main" id="{0BEB96BA-DB71-1BFD-2E02-ECABABD84553}"/>
              </a:ext>
            </a:extLst>
          </p:cNvPr>
          <p:cNvGrpSpPr/>
          <p:nvPr/>
        </p:nvGrpSpPr>
        <p:grpSpPr>
          <a:xfrm>
            <a:off x="10117110" y="1574792"/>
            <a:ext cx="1374458" cy="746587"/>
            <a:chOff x="10760454" y="4446181"/>
            <a:chExt cx="1374458" cy="746587"/>
          </a:xfrm>
          <a:solidFill>
            <a:schemeClr val="accent5"/>
          </a:solidFill>
        </p:grpSpPr>
        <p:sp>
          <p:nvSpPr>
            <p:cNvPr id="135" name="Rectangle 4">
              <a:extLst>
                <a:ext uri="{FF2B5EF4-FFF2-40B4-BE49-F238E27FC236}">
                  <a16:creationId xmlns:a16="http://schemas.microsoft.com/office/drawing/2014/main" id="{47A8BFC1-FB9B-B1D2-7F3D-129CA19A1EEC}"/>
                </a:ext>
              </a:extLst>
            </p:cNvPr>
            <p:cNvSpPr>
              <a:spLocks noChangeArrowheads="1"/>
            </p:cNvSpPr>
            <p:nvPr/>
          </p:nvSpPr>
          <p:spPr bwMode="auto">
            <a:xfrm>
              <a:off x="10760454" y="4446181"/>
              <a:ext cx="1374458" cy="746587"/>
            </a:xfrm>
            <a:prstGeom prst="roundRect">
              <a:avLst>
                <a:gd name="adj" fmla="val 6610"/>
              </a:avLst>
            </a:prstGeom>
            <a:grp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36" name="矩形 135">
              <a:extLst>
                <a:ext uri="{FF2B5EF4-FFF2-40B4-BE49-F238E27FC236}">
                  <a16:creationId xmlns:a16="http://schemas.microsoft.com/office/drawing/2014/main" id="{4E968A18-6C33-DF80-3EC8-8D5B6525D425}"/>
                </a:ext>
              </a:extLst>
            </p:cNvPr>
            <p:cNvSpPr/>
            <p:nvPr/>
          </p:nvSpPr>
          <p:spPr>
            <a:xfrm>
              <a:off x="10777949" y="4452896"/>
              <a:ext cx="1031051" cy="312393"/>
            </a:xfrm>
            <a:prstGeom prst="rect">
              <a:avLst/>
            </a:prstGeom>
            <a:noFill/>
          </p:spPr>
          <p:txBody>
            <a:bodyPr wrap="none">
              <a:spAutoFit/>
            </a:bodyPr>
            <a:lstStyle/>
            <a:p>
              <a:pPr marL="0" marR="0" lvl="0" indent="0" algn="l" defTabSz="913765" rtl="0" eaLnBrk="1" fontAlgn="auto" latinLnBrk="0" hangingPunct="1">
                <a:lnSpc>
                  <a:spcPct val="130000"/>
                </a:lnSpc>
                <a:spcBef>
                  <a:spcPts val="0"/>
                </a:spcBef>
                <a:spcAft>
                  <a:spcPts val="0"/>
                </a:spcAft>
                <a:buClrTx/>
                <a:buSzTx/>
                <a:buFontTx/>
                <a:buNone/>
                <a:tabLst/>
                <a:defRPr/>
              </a:pPr>
              <a:r>
                <a:rPr kumimoji="0" lang="zh-CN" altLang="en-US" sz="11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项目明细成本</a:t>
              </a:r>
              <a:endParaRPr kumimoji="0" lang="en-US" altLang="zh-CN" sz="11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137" name="矩形 136">
              <a:extLst>
                <a:ext uri="{FF2B5EF4-FFF2-40B4-BE49-F238E27FC236}">
                  <a16:creationId xmlns:a16="http://schemas.microsoft.com/office/drawing/2014/main" id="{B08E7F4E-76B8-6C58-AF8C-44B51C566E0B}"/>
                </a:ext>
              </a:extLst>
            </p:cNvPr>
            <p:cNvSpPr/>
            <p:nvPr/>
          </p:nvSpPr>
          <p:spPr>
            <a:xfrm>
              <a:off x="10770870" y="4677870"/>
              <a:ext cx="1364041"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帮助管理层全方位了解费用的历史、现状及趋势，及时采取费用优化策略</a:t>
              </a:r>
            </a:p>
          </p:txBody>
        </p:sp>
      </p:grpSp>
    </p:spTree>
    <p:extLst>
      <p:ext uri="{BB962C8B-B14F-4D97-AF65-F5344CB8AC3E}">
        <p14:creationId xmlns:p14="http://schemas.microsoft.com/office/powerpoint/2010/main" val="18240021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9EADF1F-1C36-E9D2-7D8A-19C3F441F16D}"/>
              </a:ext>
            </a:extLst>
          </p:cNvPr>
          <p:cNvSpPr>
            <a:spLocks noGrp="1"/>
          </p:cNvSpPr>
          <p:nvPr>
            <p:ph type="title"/>
          </p:nvPr>
        </p:nvSpPr>
        <p:spPr/>
        <p:txBody>
          <a:bodyPr/>
          <a:lstStyle/>
          <a:p>
            <a:endParaRPr lang="zh-CN" altLang="en-US"/>
          </a:p>
        </p:txBody>
      </p:sp>
      <p:pic>
        <p:nvPicPr>
          <p:cNvPr id="4" name="图片 3">
            <a:extLst>
              <a:ext uri="{FF2B5EF4-FFF2-40B4-BE49-F238E27FC236}">
                <a16:creationId xmlns:a16="http://schemas.microsoft.com/office/drawing/2014/main" id="{FAC3D434-015E-78A0-7292-A4B9A6A4CC5F}"/>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3973143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48917AE-8E81-D5EC-E35F-72A67BD4751F}"/>
              </a:ext>
            </a:extLst>
          </p:cNvPr>
          <p:cNvSpPr>
            <a:spLocks noGrp="1"/>
          </p:cNvSpPr>
          <p:nvPr>
            <p:ph type="title"/>
          </p:nvPr>
        </p:nvSpPr>
        <p:spPr/>
        <p:txBody>
          <a:bodyPr/>
          <a:lstStyle/>
          <a:p>
            <a:endParaRPr lang="zh-CN" altLang="en-US"/>
          </a:p>
        </p:txBody>
      </p:sp>
      <p:pic>
        <p:nvPicPr>
          <p:cNvPr id="4" name="图片 3">
            <a:extLst>
              <a:ext uri="{FF2B5EF4-FFF2-40B4-BE49-F238E27FC236}">
                <a16:creationId xmlns:a16="http://schemas.microsoft.com/office/drawing/2014/main" id="{19ACECEC-C029-14A3-5E38-F08BC6E1B3EC}"/>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067045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alpha val="32000"/>
          </a:schemeClr>
        </a:solidFill>
        <a:effectLst/>
      </p:bgPr>
    </p:bg>
    <p:spTree>
      <p:nvGrpSpPr>
        <p:cNvPr id="1" name=""/>
        <p:cNvGrpSpPr/>
        <p:nvPr/>
      </p:nvGrpSpPr>
      <p:grpSpPr>
        <a:xfrm>
          <a:off x="0" y="0"/>
          <a:ext cx="0" cy="0"/>
          <a:chOff x="0" y="0"/>
          <a:chExt cx="0" cy="0"/>
        </a:xfrm>
      </p:grpSpPr>
      <p:pic>
        <p:nvPicPr>
          <p:cNvPr id="9" name="图片 8"/>
          <p:cNvPicPr>
            <a:picLocks noChangeAspect="1"/>
          </p:cNvPicPr>
          <p:nvPr/>
        </p:nvPicPr>
        <p:blipFill rotWithShape="1">
          <a:blip r:embed="rId3">
            <a:alphaModFix amt="87000"/>
          </a:blip>
          <a:srcRect r="33075"/>
          <a:stretch>
            <a:fillRect/>
          </a:stretch>
        </p:blipFill>
        <p:spPr>
          <a:xfrm flipH="1">
            <a:off x="-5465" y="1421695"/>
            <a:ext cx="4546979" cy="5449556"/>
          </a:xfrm>
          <a:prstGeom prst="rect">
            <a:avLst/>
          </a:prstGeom>
        </p:spPr>
      </p:pic>
      <p:sp>
        <p:nvSpPr>
          <p:cNvPr id="6" name="文本框 5"/>
          <p:cNvSpPr txBox="1"/>
          <p:nvPr/>
        </p:nvSpPr>
        <p:spPr>
          <a:xfrm>
            <a:off x="5995638" y="1731836"/>
            <a:ext cx="5913737" cy="3394327"/>
          </a:xfrm>
          <a:prstGeom prst="rect">
            <a:avLst/>
          </a:prstGeom>
          <a:noFill/>
        </p:spPr>
        <p:txBody>
          <a:bodyPr wrap="square" rtlCol="0">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1" lang="en-US" altLang="zh-CN" sz="1800" b="1" i="0" u="none" strike="noStrike" kern="1200" cap="none" spc="30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mn-cs"/>
              </a:rPr>
              <a:t>01</a:t>
            </a:r>
            <a:r>
              <a:rPr kumimoji="1" lang="zh-CN" altLang="en-US" sz="1800" b="1" i="0" u="none" strike="noStrike" kern="1200" cap="none" spc="30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mn-cs"/>
              </a:rPr>
              <a:t> </a:t>
            </a:r>
            <a:r>
              <a:rPr kumimoji="1" lang="zh-CN" altLang="en-US" b="1" spc="300" dirty="0">
                <a:solidFill>
                  <a:srgbClr val="535EFF"/>
                </a:solidFill>
                <a:latin typeface="微软雅黑" panose="020B0503020204020204" pitchFamily="34" charset="-122"/>
                <a:ea typeface="微软雅黑" panose="020B0503020204020204" pitchFamily="34" charset="-122"/>
              </a:rPr>
              <a:t>案例</a:t>
            </a:r>
            <a:r>
              <a:rPr kumimoji="1" lang="zh-CN" altLang="en-US" sz="1800" b="1" i="0" u="none" strike="noStrike" kern="1200" cap="none" spc="30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mn-cs"/>
              </a:rPr>
              <a:t>背景</a:t>
            </a:r>
            <a:endParaRPr kumimoji="1" lang="en-US" altLang="zh-CN" sz="1800" b="1" i="0" u="none" strike="noStrike" kern="1200" cap="none" spc="30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r>
              <a:rPr kumimoji="1" lang="en-US" altLang="zh-CN" sz="1800" b="1" i="0" u="none" strike="noStrike" kern="1200" cap="none" spc="300" normalizeH="0" baseline="0" noProof="0" dirty="0">
                <a:ln>
                  <a:noFill/>
                </a:ln>
                <a:solidFill>
                  <a:srgbClr val="202375"/>
                </a:solidFill>
                <a:effectLst/>
                <a:uLnTx/>
                <a:uFillTx/>
                <a:latin typeface="微软雅黑" panose="020B0503020204020204" pitchFamily="34" charset="-122"/>
                <a:ea typeface="微软雅黑" panose="020B0503020204020204" pitchFamily="34" charset="-122"/>
                <a:cs typeface="+mn-cs"/>
              </a:rPr>
              <a:t>02 </a:t>
            </a:r>
            <a:r>
              <a:rPr kumimoji="1" lang="zh-CN" altLang="en-US" sz="1800" b="1" i="0" u="none" strike="noStrike" kern="1200" cap="none" spc="300" normalizeH="0" baseline="0" noProof="0" dirty="0">
                <a:ln>
                  <a:noFill/>
                </a:ln>
                <a:solidFill>
                  <a:srgbClr val="202375"/>
                </a:solidFill>
                <a:effectLst/>
                <a:uLnTx/>
                <a:uFillTx/>
                <a:latin typeface="微软雅黑" panose="020B0503020204020204" pitchFamily="34" charset="-122"/>
                <a:ea typeface="微软雅黑" panose="020B0503020204020204" pitchFamily="34" charset="-122"/>
                <a:cs typeface="+mn-cs"/>
              </a:rPr>
              <a:t>案例详情</a:t>
            </a:r>
            <a:endParaRPr kumimoji="1" lang="en-US" altLang="zh-CN" sz="1800" b="1" i="0" u="none" strike="noStrike" kern="1200" cap="none" spc="300" normalizeH="0" baseline="0" noProof="0" dirty="0">
              <a:ln>
                <a:noFill/>
              </a:ln>
              <a:solidFill>
                <a:srgbClr val="202375"/>
              </a:solidFill>
              <a:effectLst/>
              <a:uLnTx/>
              <a:uFillTx/>
              <a:latin typeface="微软雅黑" panose="020B0503020204020204" pitchFamily="34" charset="-122"/>
              <a:ea typeface="微软雅黑" panose="020B0503020204020204" pitchFamily="34" charset="-122"/>
              <a:cs typeface="+mn-cs"/>
            </a:endParaRPr>
          </a:p>
          <a:p>
            <a:pPr marL="539750" marR="0" lvl="0" indent="-179705"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1" lang="zh-CN" altLang="en-US" sz="1400" b="0" i="0" u="none" strike="noStrike" kern="1200" cap="none" spc="100" normalizeH="0" baseline="0" noProof="0" dirty="0">
                <a:ln>
                  <a:noFill/>
                </a:ln>
                <a:solidFill>
                  <a:srgbClr val="202375"/>
                </a:solidFill>
                <a:effectLst/>
                <a:uLnTx/>
                <a:uFillTx/>
                <a:latin typeface="微软雅黑" panose="020B0503020204020204" pitchFamily="34" charset="-122"/>
                <a:ea typeface="微软雅黑" panose="020B0503020204020204" pitchFamily="34" charset="-122"/>
                <a:cs typeface="+mn-cs"/>
                <a:sym typeface="+mn-ea"/>
              </a:rPr>
              <a:t>成本管理难点</a:t>
            </a:r>
            <a:endParaRPr kumimoji="1" lang="en-US" altLang="zh-CN" sz="1400" b="0" i="0" u="none" strike="noStrike" kern="1200" cap="none" spc="100" normalizeH="0" baseline="0" noProof="0" dirty="0">
              <a:ln>
                <a:noFill/>
              </a:ln>
              <a:solidFill>
                <a:srgbClr val="202375"/>
              </a:solidFill>
              <a:effectLst/>
              <a:uLnTx/>
              <a:uFillTx/>
              <a:latin typeface="微软雅黑" panose="020B0503020204020204" pitchFamily="34" charset="-122"/>
              <a:ea typeface="微软雅黑" panose="020B0503020204020204" pitchFamily="34" charset="-122"/>
              <a:cs typeface="+mn-cs"/>
            </a:endParaRPr>
          </a:p>
          <a:p>
            <a:pPr marL="539750" marR="0" lvl="0" indent="-179705"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1" lang="zh-CN" altLang="en-US" sz="1400" spc="100" dirty="0">
                <a:solidFill>
                  <a:srgbClr val="202375"/>
                </a:solidFill>
                <a:latin typeface="微软雅黑" panose="020B0503020204020204" pitchFamily="34" charset="-122"/>
                <a:ea typeface="微软雅黑" panose="020B0503020204020204" pitchFamily="34" charset="-122"/>
              </a:rPr>
              <a:t>方案架构</a:t>
            </a:r>
            <a:endParaRPr kumimoji="1" lang="en-US" altLang="zh-CN" sz="1400" spc="100" dirty="0">
              <a:solidFill>
                <a:srgbClr val="202375"/>
              </a:solidFill>
              <a:latin typeface="微软雅黑" panose="020B0503020204020204" pitchFamily="34" charset="-122"/>
              <a:ea typeface="微软雅黑" panose="020B0503020204020204" pitchFamily="34" charset="-122"/>
            </a:endParaRPr>
          </a:p>
          <a:p>
            <a:pPr marL="539750" marR="0" lvl="0" indent="-179705"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1" lang="zh-CN" altLang="en-US" sz="1400" b="0" i="0" u="none" strike="noStrike" kern="1200" cap="none" spc="100" normalizeH="0" baseline="0" noProof="0" dirty="0">
                <a:ln>
                  <a:noFill/>
                </a:ln>
                <a:solidFill>
                  <a:srgbClr val="202375"/>
                </a:solidFill>
                <a:effectLst/>
                <a:uLnTx/>
                <a:uFillTx/>
                <a:latin typeface="微软雅黑" panose="020B0503020204020204" pitchFamily="34" charset="-122"/>
                <a:ea typeface="微软雅黑" panose="020B0503020204020204" pitchFamily="34" charset="-122"/>
                <a:cs typeface="+mn-cs"/>
              </a:rPr>
              <a:t>报价流程</a:t>
            </a:r>
            <a:r>
              <a:rPr kumimoji="1" lang="en-US" altLang="zh-CN" sz="1400" b="0" i="0" u="none" strike="noStrike" kern="1200" cap="none" spc="100" normalizeH="0" baseline="0" noProof="0" dirty="0">
                <a:ln>
                  <a:noFill/>
                </a:ln>
                <a:solidFill>
                  <a:srgbClr val="202375"/>
                </a:solidFill>
                <a:effectLst/>
                <a:uLnTx/>
                <a:uFillTx/>
                <a:latin typeface="微软雅黑" panose="020B0503020204020204" pitchFamily="34" charset="-122"/>
                <a:ea typeface="微软雅黑" panose="020B0503020204020204" pitchFamily="34" charset="-122"/>
                <a:cs typeface="+mn-cs"/>
              </a:rPr>
              <a:t>&amp;</a:t>
            </a:r>
            <a:r>
              <a:rPr kumimoji="1" lang="zh-CN" altLang="en-US" sz="1400" b="0" i="0" u="none" strike="noStrike" kern="1200" cap="none" spc="100" normalizeH="0" baseline="0" noProof="0" dirty="0">
                <a:ln>
                  <a:noFill/>
                </a:ln>
                <a:solidFill>
                  <a:srgbClr val="202375"/>
                </a:solidFill>
                <a:effectLst/>
                <a:uLnTx/>
                <a:uFillTx/>
                <a:latin typeface="微软雅黑" panose="020B0503020204020204" pitchFamily="34" charset="-122"/>
                <a:ea typeface="微软雅黑" panose="020B0503020204020204" pitchFamily="34" charset="-122"/>
                <a:cs typeface="+mn-cs"/>
              </a:rPr>
              <a:t>成本处理流程</a:t>
            </a:r>
          </a:p>
          <a:p>
            <a:pPr marL="539750" marR="0" lvl="0" indent="-179705"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1" lang="zh-CN" altLang="en-US" sz="1400" spc="100" dirty="0">
                <a:solidFill>
                  <a:srgbClr val="202375"/>
                </a:solidFill>
                <a:latin typeface="微软雅黑" panose="020B0503020204020204" pitchFamily="34" charset="-122"/>
                <a:ea typeface="微软雅黑" panose="020B0503020204020204" pitchFamily="34" charset="-122"/>
              </a:rPr>
              <a:t>项目全成本分析</a:t>
            </a:r>
            <a:endParaRPr kumimoji="1" lang="zh-CN" altLang="en-US" sz="1400" b="0" i="0" u="none" strike="noStrike" kern="1200" cap="none" spc="100" normalizeH="0" baseline="0" noProof="0" dirty="0">
              <a:ln>
                <a:noFill/>
              </a:ln>
              <a:solidFill>
                <a:srgbClr val="202375"/>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r>
              <a:rPr kumimoji="1" lang="en-US" altLang="zh-CN" sz="1800" b="1" i="0" u="none" strike="noStrike" kern="1200" cap="none" spc="300" normalizeH="0" baseline="0" noProof="0" dirty="0">
                <a:ln>
                  <a:noFill/>
                </a:ln>
                <a:solidFill>
                  <a:srgbClr val="202375"/>
                </a:solidFill>
                <a:effectLst/>
                <a:uLnTx/>
                <a:uFillTx/>
                <a:latin typeface="微软雅黑" panose="020B0503020204020204" pitchFamily="34" charset="-122"/>
                <a:ea typeface="微软雅黑" panose="020B0503020204020204" pitchFamily="34" charset="-122"/>
                <a:cs typeface="+mn-cs"/>
              </a:rPr>
              <a:t>03 </a:t>
            </a:r>
            <a:r>
              <a:rPr kumimoji="1" lang="zh-CN" altLang="en-US" sz="1800" b="1" i="0" u="none" strike="noStrike" kern="1200" cap="none" spc="300" normalizeH="0" baseline="0" noProof="0" dirty="0">
                <a:ln>
                  <a:noFill/>
                </a:ln>
                <a:solidFill>
                  <a:srgbClr val="202375"/>
                </a:solidFill>
                <a:effectLst/>
                <a:uLnTx/>
                <a:uFillTx/>
                <a:latin typeface="微软雅黑" panose="020B0503020204020204" pitchFamily="34" charset="-122"/>
                <a:ea typeface="微软雅黑" panose="020B0503020204020204" pitchFamily="34" charset="-122"/>
                <a:cs typeface="+mn-cs"/>
              </a:rPr>
              <a:t>关于先胜业财</a:t>
            </a:r>
          </a:p>
        </p:txBody>
      </p:sp>
      <p:grpSp>
        <p:nvGrpSpPr>
          <p:cNvPr id="15" name="组合 14"/>
          <p:cNvGrpSpPr/>
          <p:nvPr/>
        </p:nvGrpSpPr>
        <p:grpSpPr>
          <a:xfrm>
            <a:off x="-5463" y="2146300"/>
            <a:ext cx="108000" cy="1008000"/>
            <a:chOff x="0" y="2400300"/>
            <a:chExt cx="108000" cy="1274700"/>
          </a:xfrm>
        </p:grpSpPr>
        <p:sp>
          <p:nvSpPr>
            <p:cNvPr id="14" name="矩形 13"/>
            <p:cNvSpPr/>
            <p:nvPr/>
          </p:nvSpPr>
          <p:spPr>
            <a:xfrm>
              <a:off x="0" y="2400300"/>
              <a:ext cx="108000" cy="100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CFAFF"/>
                </a:solidFill>
                <a:effectLst/>
                <a:uLnTx/>
                <a:uFillTx/>
                <a:latin typeface="等线" panose="02010600030101010101" charset="-122"/>
                <a:ea typeface="等线" panose="02010600030101010101" charset="-122"/>
                <a:cs typeface="+mn-cs"/>
              </a:endParaRPr>
            </a:p>
          </p:txBody>
        </p:sp>
        <p:sp>
          <p:nvSpPr>
            <p:cNvPr id="8" name="矩形 7"/>
            <p:cNvSpPr/>
            <p:nvPr/>
          </p:nvSpPr>
          <p:spPr>
            <a:xfrm>
              <a:off x="0" y="2667000"/>
              <a:ext cx="108000" cy="100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CFAFF"/>
                </a:solidFill>
                <a:effectLst/>
                <a:uLnTx/>
                <a:uFillTx/>
                <a:latin typeface="等线" panose="02010600030101010101" charset="-122"/>
                <a:ea typeface="等线" panose="02010600030101010101" charset="-122"/>
                <a:cs typeface="+mn-cs"/>
              </a:endParaRPr>
            </a:p>
          </p:txBody>
        </p:sp>
      </p:grpSp>
      <p:sp>
        <p:nvSpPr>
          <p:cNvPr id="18" name="文本框 17"/>
          <p:cNvSpPr txBox="1"/>
          <p:nvPr/>
        </p:nvSpPr>
        <p:spPr>
          <a:xfrm>
            <a:off x="3783214" y="1895710"/>
            <a:ext cx="973075" cy="461665"/>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1" lang="zh-CN" altLang="en-US" sz="2400" b="1" i="0" u="none" strike="noStrike" kern="1200" cap="none" spc="0" normalizeH="0" baseline="0" noProof="0" dirty="0">
                <a:ln>
                  <a:noFill/>
                </a:ln>
                <a:solidFill>
                  <a:srgbClr val="202375"/>
                </a:solidFill>
                <a:effectLst/>
                <a:uLnTx/>
                <a:uFillTx/>
                <a:latin typeface="微软雅黑" panose="020B0503020204020204" pitchFamily="34" charset="-122"/>
                <a:ea typeface="微软雅黑" panose="020B0503020204020204" pitchFamily="34" charset="-122"/>
                <a:cs typeface="+mn-cs"/>
              </a:rPr>
              <a:t>目录</a:t>
            </a:r>
          </a:p>
        </p:txBody>
      </p:sp>
      <p:cxnSp>
        <p:nvCxnSpPr>
          <p:cNvPr id="20" name="直线连接符 19"/>
          <p:cNvCxnSpPr/>
          <p:nvPr/>
        </p:nvCxnSpPr>
        <p:spPr>
          <a:xfrm>
            <a:off x="5432524" y="1895710"/>
            <a:ext cx="0" cy="3600000"/>
          </a:xfrm>
          <a:prstGeom prst="line">
            <a:avLst/>
          </a:prstGeom>
          <a:ln>
            <a:solidFill>
              <a:schemeClr val="tx2">
                <a:lumMod val="90000"/>
                <a:lumOff val="10000"/>
              </a:schemeClr>
            </a:solidFill>
            <a:prstDash val="sysDot"/>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55000"/>
          </a:srgbClr>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783589" y="194993"/>
            <a:ext cx="11408411" cy="772160"/>
          </a:xfrm>
        </p:spPr>
        <p:txBody>
          <a:bodyPr>
            <a:noAutofit/>
          </a:bodyPr>
          <a:lstStyle/>
          <a:p>
            <a:r>
              <a:rPr lang="zh-CN" altLang="en-US" dirty="0"/>
              <a:t>装备制造企业业务特点</a:t>
            </a:r>
            <a:endParaRPr dirty="0"/>
          </a:p>
        </p:txBody>
      </p:sp>
      <p:sp>
        <p:nvSpPr>
          <p:cNvPr id="14" name="文本框 13"/>
          <p:cNvSpPr txBox="1"/>
          <p:nvPr>
            <p:custDataLst>
              <p:tags r:id="rId1"/>
            </p:custDataLst>
          </p:nvPr>
        </p:nvSpPr>
        <p:spPr>
          <a:xfrm>
            <a:off x="570229" y="1355163"/>
            <a:ext cx="4184651" cy="4147674"/>
          </a:xfrm>
          <a:prstGeom prst="rect">
            <a:avLst/>
          </a:prstGeom>
          <a:noFill/>
        </p:spPr>
        <p:txBody>
          <a:bodyPr wrap="square">
            <a:spAutoFit/>
          </a:bodyPr>
          <a:lstStyle/>
          <a:p>
            <a:pPr marL="36195" lvl="0">
              <a:lnSpc>
                <a:spcPct val="150000"/>
              </a:lnSpc>
              <a:spcAft>
                <a:spcPts val="600"/>
              </a:spcAft>
              <a:tabLst>
                <a:tab pos="304800" algn="l"/>
              </a:tabLst>
              <a:defRPr/>
            </a:pPr>
            <a:r>
              <a:rPr kumimoji="0" lang="en-US" altLang="zh-CN" sz="1400" b="1" i="0" u="none" strike="noStrike" kern="1200" cap="none" spc="50" normalizeH="0" baseline="0" noProof="0" dirty="0">
                <a:ln>
                  <a:noFill/>
                </a:ln>
                <a:solidFill>
                  <a:srgbClr val="202375"/>
                </a:solidFill>
                <a:effectLst/>
                <a:uLnTx/>
                <a:uFillTx/>
                <a:latin typeface="微软雅黑" panose="020B0503020204020204" pitchFamily="34" charset="-122"/>
                <a:ea typeface="微软雅黑" panose="020B0503020204020204" pitchFamily="34" charset="-122"/>
                <a:cs typeface="+mn-cs"/>
              </a:rPr>
              <a:t>【</a:t>
            </a:r>
            <a:r>
              <a:rPr kumimoji="0" lang="zh-CN" altLang="en-US" sz="1400" b="1" i="0" u="none" strike="noStrike" kern="1200" cap="none" spc="50" normalizeH="0" baseline="0" noProof="0" dirty="0">
                <a:ln>
                  <a:noFill/>
                </a:ln>
                <a:solidFill>
                  <a:srgbClr val="202375"/>
                </a:solidFill>
                <a:effectLst/>
                <a:uLnTx/>
                <a:uFillTx/>
                <a:latin typeface="微软雅黑" panose="020B0503020204020204" pitchFamily="34" charset="-122"/>
                <a:ea typeface="微软雅黑" panose="020B0503020204020204" pitchFamily="34" charset="-122"/>
                <a:cs typeface="+mn-cs"/>
              </a:rPr>
              <a:t>业务特点</a:t>
            </a:r>
            <a:r>
              <a:rPr lang="en-US" altLang="zh-CN" sz="1400" b="1" spc="50" dirty="0">
                <a:solidFill>
                  <a:srgbClr val="202375"/>
                </a:solidFill>
                <a:latin typeface="微软雅黑" panose="020B0503020204020204" pitchFamily="34" charset="-122"/>
                <a:ea typeface="微软雅黑" panose="020B0503020204020204" pitchFamily="34" charset="-122"/>
              </a:rPr>
              <a:t>】</a:t>
            </a:r>
          </a:p>
          <a:p>
            <a:pPr marL="36195" lvl="0">
              <a:lnSpc>
                <a:spcPct val="150000"/>
              </a:lnSpc>
              <a:spcAft>
                <a:spcPts val="600"/>
              </a:spcAft>
              <a:tabLst>
                <a:tab pos="304800" algn="l"/>
              </a:tabLst>
              <a:defRPr/>
            </a:pPr>
            <a:r>
              <a:rPr kumimoji="0" lang="zh-CN" altLang="en-US" sz="1400" b="0" i="0" u="none" strike="noStrike" kern="1200" cap="none" spc="50" normalizeH="0" baseline="0" noProof="0" dirty="0">
                <a:ln>
                  <a:noFill/>
                </a:ln>
                <a:solidFill>
                  <a:srgbClr val="202375"/>
                </a:solidFill>
                <a:effectLst/>
                <a:uLnTx/>
                <a:uFillTx/>
                <a:latin typeface="微软雅黑" panose="020B0503020204020204" pitchFamily="34" charset="-122"/>
                <a:ea typeface="微软雅黑" panose="020B0503020204020204" pitchFamily="34" charset="-122"/>
                <a:cs typeface="+mn-cs"/>
              </a:rPr>
              <a:t>订单驱动的项目制交付，周期长、分段结算，模块化设计 </a:t>
            </a:r>
            <a:r>
              <a:rPr kumimoji="0" lang="en-US" altLang="zh-CN" sz="1400" b="0" i="0" u="none" strike="noStrike" kern="1200" cap="none" spc="50" normalizeH="0" baseline="0" noProof="0" dirty="0">
                <a:ln>
                  <a:noFill/>
                </a:ln>
                <a:solidFill>
                  <a:srgbClr val="202375"/>
                </a:solidFill>
                <a:effectLst/>
                <a:uLnTx/>
                <a:uFillTx/>
                <a:latin typeface="微软雅黑" panose="020B0503020204020204" pitchFamily="34" charset="-122"/>
                <a:ea typeface="微软雅黑" panose="020B0503020204020204" pitchFamily="34" charset="-122"/>
                <a:cs typeface="+mn-cs"/>
              </a:rPr>
              <a:t>+ </a:t>
            </a:r>
            <a:r>
              <a:rPr kumimoji="0" lang="zh-CN" altLang="en-US" sz="1400" b="0" i="0" u="none" strike="noStrike" kern="1200" cap="none" spc="50" normalizeH="0" baseline="0" noProof="0" dirty="0">
                <a:ln>
                  <a:noFill/>
                </a:ln>
                <a:solidFill>
                  <a:srgbClr val="202375"/>
                </a:solidFill>
                <a:effectLst/>
                <a:uLnTx/>
                <a:uFillTx/>
                <a:latin typeface="微软雅黑" panose="020B0503020204020204" pitchFamily="34" charset="-122"/>
                <a:ea typeface="微软雅黑" panose="020B0503020204020204" pitchFamily="34" charset="-122"/>
                <a:cs typeface="+mn-cs"/>
              </a:rPr>
              <a:t>定制化集成程度高</a:t>
            </a:r>
            <a:endParaRPr kumimoji="0" lang="en-US" altLang="zh-CN" sz="1400" b="0" i="0" u="none" strike="noStrike" kern="1200" cap="none" spc="50" normalizeH="0" baseline="0" noProof="0" dirty="0">
              <a:ln>
                <a:noFill/>
              </a:ln>
              <a:solidFill>
                <a:srgbClr val="202375"/>
              </a:solidFill>
              <a:effectLst/>
              <a:uLnTx/>
              <a:uFillTx/>
              <a:latin typeface="微软雅黑" panose="020B0503020204020204" pitchFamily="34" charset="-122"/>
              <a:ea typeface="微软雅黑" panose="020B0503020204020204" pitchFamily="34" charset="-122"/>
              <a:cs typeface="+mn-cs"/>
            </a:endParaRPr>
          </a:p>
          <a:p>
            <a:pPr marL="36195" lvl="0">
              <a:lnSpc>
                <a:spcPct val="150000"/>
              </a:lnSpc>
              <a:spcAft>
                <a:spcPts val="600"/>
              </a:spcAft>
              <a:tabLst>
                <a:tab pos="304800" algn="l"/>
              </a:tabLst>
              <a:defRPr/>
            </a:pPr>
            <a:endParaRPr kumimoji="0" lang="en-US" altLang="zh-CN" sz="1400" b="0" i="0" u="none" strike="noStrike" kern="1200" cap="none" spc="50" normalizeH="0" baseline="0" noProof="0" dirty="0">
              <a:ln>
                <a:noFill/>
              </a:ln>
              <a:solidFill>
                <a:srgbClr val="202375"/>
              </a:solidFill>
              <a:effectLst/>
              <a:uLnTx/>
              <a:uFillTx/>
              <a:latin typeface="微软雅黑" panose="020B0503020204020204" pitchFamily="34" charset="-122"/>
              <a:ea typeface="微软雅黑" panose="020B0503020204020204" pitchFamily="34" charset="-122"/>
              <a:cs typeface="+mn-cs"/>
            </a:endParaRPr>
          </a:p>
          <a:p>
            <a:pPr marL="36195" lvl="0">
              <a:lnSpc>
                <a:spcPct val="150000"/>
              </a:lnSpc>
              <a:spcAft>
                <a:spcPts val="600"/>
              </a:spcAft>
              <a:tabLst>
                <a:tab pos="304800" algn="l"/>
              </a:tabLst>
              <a:defRPr/>
            </a:pPr>
            <a:r>
              <a:rPr kumimoji="0" lang="en-US" altLang="zh-CN" sz="1400" b="1" i="0" u="none" strike="noStrike" kern="1200" cap="none" spc="50" normalizeH="0" baseline="0" noProof="0" dirty="0">
                <a:ln>
                  <a:noFill/>
                </a:ln>
                <a:solidFill>
                  <a:srgbClr val="202375"/>
                </a:solidFill>
                <a:effectLst/>
                <a:uLnTx/>
                <a:uFillTx/>
                <a:latin typeface="微软雅黑" panose="020B0503020204020204" pitchFamily="34" charset="-122"/>
                <a:ea typeface="微软雅黑" panose="020B0503020204020204" pitchFamily="34" charset="-122"/>
                <a:cs typeface="+mn-cs"/>
              </a:rPr>
              <a:t>【</a:t>
            </a:r>
            <a:r>
              <a:rPr kumimoji="0" lang="zh-CN" altLang="en-US" sz="1400" b="1" i="0" u="none" strike="noStrike" kern="1200" cap="none" spc="50" normalizeH="0" baseline="0" noProof="0" dirty="0">
                <a:ln>
                  <a:noFill/>
                </a:ln>
                <a:solidFill>
                  <a:srgbClr val="202375"/>
                </a:solidFill>
                <a:effectLst/>
                <a:uLnTx/>
                <a:uFillTx/>
                <a:latin typeface="微软雅黑" panose="020B0503020204020204" pitchFamily="34" charset="-122"/>
                <a:ea typeface="微软雅黑" panose="020B0503020204020204" pitchFamily="34" charset="-122"/>
                <a:cs typeface="+mn-cs"/>
              </a:rPr>
              <a:t>价值链</a:t>
            </a:r>
            <a:r>
              <a:rPr lang="en-US" altLang="zh-CN" sz="1400" b="1" spc="50" dirty="0">
                <a:solidFill>
                  <a:srgbClr val="202375"/>
                </a:solidFill>
                <a:latin typeface="微软雅黑" panose="020B0503020204020204" pitchFamily="34" charset="-122"/>
                <a:ea typeface="微软雅黑" panose="020B0503020204020204" pitchFamily="34" charset="-122"/>
              </a:rPr>
              <a:t>】</a:t>
            </a:r>
          </a:p>
          <a:p>
            <a:pPr marL="36195" lvl="0">
              <a:lnSpc>
                <a:spcPct val="150000"/>
              </a:lnSpc>
              <a:spcAft>
                <a:spcPts val="600"/>
              </a:spcAft>
              <a:tabLst>
                <a:tab pos="304800" algn="l"/>
              </a:tabLst>
              <a:defRPr/>
            </a:pPr>
            <a:r>
              <a:rPr kumimoji="0" lang="zh-CN" altLang="en-US" sz="1400" b="0" i="0" u="none" strike="noStrike" kern="1200" cap="none" spc="50" normalizeH="0" baseline="0" noProof="0" dirty="0">
                <a:ln>
                  <a:noFill/>
                </a:ln>
                <a:solidFill>
                  <a:srgbClr val="202375"/>
                </a:solidFill>
                <a:effectLst/>
                <a:uLnTx/>
                <a:uFillTx/>
                <a:latin typeface="微软雅黑" panose="020B0503020204020204" pitchFamily="34" charset="-122"/>
                <a:ea typeface="微软雅黑" panose="020B0503020204020204" pitchFamily="34" charset="-122"/>
                <a:cs typeface="+mn-cs"/>
              </a:rPr>
              <a:t>营销获客 → 售前方案 → 订单签约 → 研发设计 → 采购 → 生产 → 安装调试 → 运维服务</a:t>
            </a:r>
            <a:endParaRPr kumimoji="0" lang="en-US" altLang="zh-CN" sz="1400" b="0" i="0" u="none" strike="noStrike" kern="1200" cap="none" spc="50" normalizeH="0" baseline="0" noProof="0" dirty="0">
              <a:ln>
                <a:noFill/>
              </a:ln>
              <a:solidFill>
                <a:srgbClr val="202375"/>
              </a:solidFill>
              <a:effectLst/>
              <a:uLnTx/>
              <a:uFillTx/>
              <a:latin typeface="微软雅黑" panose="020B0503020204020204" pitchFamily="34" charset="-122"/>
              <a:ea typeface="微软雅黑" panose="020B0503020204020204" pitchFamily="34" charset="-122"/>
              <a:cs typeface="+mn-cs"/>
            </a:endParaRPr>
          </a:p>
          <a:p>
            <a:pPr marL="36195" lvl="0">
              <a:lnSpc>
                <a:spcPct val="150000"/>
              </a:lnSpc>
              <a:spcAft>
                <a:spcPts val="600"/>
              </a:spcAft>
              <a:tabLst>
                <a:tab pos="304800" algn="l"/>
              </a:tabLst>
              <a:defRPr/>
            </a:pPr>
            <a:endParaRPr kumimoji="0" lang="en-US" altLang="zh-CN" sz="1400" b="0" i="0" u="none" strike="noStrike" kern="1200" cap="none" spc="50" normalizeH="0" baseline="0" noProof="0" dirty="0">
              <a:ln>
                <a:noFill/>
              </a:ln>
              <a:solidFill>
                <a:srgbClr val="202375"/>
              </a:solidFill>
              <a:effectLst/>
              <a:uLnTx/>
              <a:uFillTx/>
              <a:latin typeface="微软雅黑" panose="020B0503020204020204" pitchFamily="34" charset="-122"/>
              <a:ea typeface="微软雅黑" panose="020B0503020204020204" pitchFamily="34" charset="-122"/>
              <a:cs typeface="+mn-cs"/>
            </a:endParaRPr>
          </a:p>
          <a:p>
            <a:pPr marL="36195" lvl="0">
              <a:lnSpc>
                <a:spcPct val="150000"/>
              </a:lnSpc>
              <a:spcAft>
                <a:spcPts val="600"/>
              </a:spcAft>
              <a:tabLst>
                <a:tab pos="304800" algn="l"/>
              </a:tabLst>
              <a:defRPr/>
            </a:pPr>
            <a:r>
              <a:rPr kumimoji="0" lang="en-US" altLang="zh-CN" sz="1400" b="1" i="0" u="none" strike="noStrike" kern="1200" cap="none" spc="50" normalizeH="0" baseline="0" noProof="0" dirty="0">
                <a:ln>
                  <a:noFill/>
                </a:ln>
                <a:solidFill>
                  <a:srgbClr val="202375"/>
                </a:solidFill>
                <a:effectLst/>
                <a:uLnTx/>
                <a:uFillTx/>
                <a:latin typeface="微软雅黑" panose="020B0503020204020204" pitchFamily="34" charset="-122"/>
                <a:ea typeface="微软雅黑" panose="020B0503020204020204" pitchFamily="34" charset="-122"/>
                <a:cs typeface="+mn-cs"/>
              </a:rPr>
              <a:t>【</a:t>
            </a:r>
            <a:r>
              <a:rPr kumimoji="0" lang="zh-CN" altLang="en-US" sz="1400" b="1" i="0" u="none" strike="noStrike" kern="1200" cap="none" spc="50" normalizeH="0" baseline="0" noProof="0" dirty="0">
                <a:ln>
                  <a:noFill/>
                </a:ln>
                <a:solidFill>
                  <a:srgbClr val="202375"/>
                </a:solidFill>
                <a:effectLst/>
                <a:uLnTx/>
                <a:uFillTx/>
                <a:latin typeface="微软雅黑" panose="020B0503020204020204" pitchFamily="34" charset="-122"/>
                <a:ea typeface="微软雅黑" panose="020B0503020204020204" pitchFamily="34" charset="-122"/>
                <a:cs typeface="+mn-cs"/>
              </a:rPr>
              <a:t>核心关注点</a:t>
            </a:r>
            <a:r>
              <a:rPr lang="en-US" altLang="zh-CN" sz="1400" b="1" spc="50" dirty="0">
                <a:solidFill>
                  <a:srgbClr val="202375"/>
                </a:solidFill>
                <a:latin typeface="微软雅黑" panose="020B0503020204020204" pitchFamily="34" charset="-122"/>
                <a:ea typeface="微软雅黑" panose="020B0503020204020204" pitchFamily="34" charset="-122"/>
              </a:rPr>
              <a:t>】</a:t>
            </a:r>
          </a:p>
          <a:p>
            <a:pPr marL="36195" lvl="0">
              <a:lnSpc>
                <a:spcPct val="150000"/>
              </a:lnSpc>
              <a:spcAft>
                <a:spcPts val="600"/>
              </a:spcAft>
              <a:tabLst>
                <a:tab pos="304800" algn="l"/>
              </a:tabLst>
              <a:defRPr/>
            </a:pPr>
            <a:r>
              <a:rPr kumimoji="0" lang="zh-CN" altLang="en-US" sz="1400" b="0" i="0" u="none" strike="noStrike" kern="1200" cap="none" spc="50" normalizeH="0" baseline="0" noProof="0" dirty="0">
                <a:ln>
                  <a:noFill/>
                </a:ln>
                <a:solidFill>
                  <a:srgbClr val="202375"/>
                </a:solidFill>
                <a:effectLst/>
                <a:uLnTx/>
                <a:uFillTx/>
                <a:latin typeface="微软雅黑" panose="020B0503020204020204" pitchFamily="34" charset="-122"/>
                <a:ea typeface="微软雅黑" panose="020B0503020204020204" pitchFamily="34" charset="-122"/>
                <a:cs typeface="+mn-cs"/>
              </a:rPr>
              <a:t>全生命周期管控、全成本分析、跨部门协同、预算执行联动</a:t>
            </a:r>
          </a:p>
        </p:txBody>
      </p:sp>
      <p:pic>
        <p:nvPicPr>
          <p:cNvPr id="4" name="图片 3">
            <a:extLst>
              <a:ext uri="{FF2B5EF4-FFF2-40B4-BE49-F238E27FC236}">
                <a16:creationId xmlns:a16="http://schemas.microsoft.com/office/drawing/2014/main" id="{39F9D3D5-E466-611F-4CBB-95F8135A3A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3360" y="1262625"/>
            <a:ext cx="6497320" cy="433274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标题 92">
            <a:extLst>
              <a:ext uri="{FF2B5EF4-FFF2-40B4-BE49-F238E27FC236}">
                <a16:creationId xmlns:a16="http://schemas.microsoft.com/office/drawing/2014/main" id="{5A69500F-E004-D4C4-EC40-D607287635AB}"/>
              </a:ext>
            </a:extLst>
          </p:cNvPr>
          <p:cNvSpPr>
            <a:spLocks noGrp="1"/>
          </p:cNvSpPr>
          <p:nvPr>
            <p:ph type="title"/>
          </p:nvPr>
        </p:nvSpPr>
        <p:spPr/>
        <p:txBody>
          <a:bodyPr>
            <a:normAutofit/>
          </a:bodyPr>
          <a:lstStyle/>
          <a:p>
            <a:r>
              <a:rPr lang="zh-CN" altLang="en-US" dirty="0"/>
              <a:t>业财、业业融合场景（装备制造）</a:t>
            </a:r>
          </a:p>
        </p:txBody>
      </p:sp>
      <p:sp>
        <p:nvSpPr>
          <p:cNvPr id="3" name="Rectangle 4">
            <a:extLst>
              <a:ext uri="{FF2B5EF4-FFF2-40B4-BE49-F238E27FC236}">
                <a16:creationId xmlns:a16="http://schemas.microsoft.com/office/drawing/2014/main" id="{C7576079-6A37-065B-C6B2-079A5C7BE3F9}"/>
              </a:ext>
            </a:extLst>
          </p:cNvPr>
          <p:cNvSpPr>
            <a:spLocks noChangeArrowheads="1"/>
          </p:cNvSpPr>
          <p:nvPr/>
        </p:nvSpPr>
        <p:spPr bwMode="auto">
          <a:xfrm>
            <a:off x="976605" y="3076308"/>
            <a:ext cx="10420738" cy="1619127"/>
          </a:xfrm>
          <a:prstGeom prst="roundRect">
            <a:avLst>
              <a:gd name="adj" fmla="val 6610"/>
            </a:avLst>
          </a:prstGeom>
          <a:solidFill>
            <a:srgbClr val="FFFFFF">
              <a:lumMod val="9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en-GB" sz="1800" b="0" i="0" u="none" strike="noStrike" kern="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5" name="AutoShape 8">
            <a:extLst>
              <a:ext uri="{FF2B5EF4-FFF2-40B4-BE49-F238E27FC236}">
                <a16:creationId xmlns:a16="http://schemas.microsoft.com/office/drawing/2014/main" id="{6BBAE40C-88CC-3ED9-F957-8CA4C8BF2E5F}"/>
              </a:ext>
            </a:extLst>
          </p:cNvPr>
          <p:cNvSpPr>
            <a:spLocks noChangeArrowheads="1"/>
          </p:cNvSpPr>
          <p:nvPr/>
        </p:nvSpPr>
        <p:spPr bwMode="auto">
          <a:xfrm>
            <a:off x="4077150" y="3225395"/>
            <a:ext cx="1510769" cy="406084"/>
          </a:xfrm>
          <a:prstGeom prst="chevron">
            <a:avLst>
              <a:gd name="adj" fmla="val 51378"/>
            </a:avLst>
          </a:prstGeom>
          <a:solidFill>
            <a:srgbClr val="EEA86F">
              <a:lumMod val="75000"/>
            </a:srgbClr>
          </a:solidFill>
          <a:ln w="9525">
            <a:noFill/>
            <a:miter lim="800000"/>
            <a:headEnd/>
            <a:tailEnd/>
          </a:ln>
          <a:effectLst>
            <a:outerShdw blurRad="50800" dist="38100" dir="2700000" algn="tl" rotWithShape="0">
              <a:prstClr val="black">
                <a:alpha val="40000"/>
              </a:prstClr>
            </a:outerShdw>
          </a:effectLst>
        </p:spPr>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zh-CN" altLang="en-US" sz="1300" b="1" i="0" u="none" strike="noStrike" kern="0" cap="none" spc="0" normalizeH="0" baseline="0" noProof="0" dirty="0">
                <a:ln>
                  <a:noFill/>
                </a:ln>
                <a:solidFill>
                  <a:srgbClr val="FFFFFF"/>
                </a:solidFill>
                <a:effectLst/>
                <a:uLnTx/>
                <a:uFillTx/>
                <a:latin typeface="微软雅黑" pitchFamily="34" charset="-122"/>
                <a:ea typeface="微软雅黑" pitchFamily="34" charset="-122"/>
              </a:rPr>
              <a:t>设计到上市</a:t>
            </a:r>
            <a:endParaRPr kumimoji="0" lang="zh-CN" altLang="en-GB" sz="1300" b="1" i="0" u="none" strike="noStrike" kern="0" cap="none" spc="0" normalizeH="0" baseline="0" noProof="0" dirty="0">
              <a:ln>
                <a:noFill/>
              </a:ln>
              <a:solidFill>
                <a:srgbClr val="FFFFFF"/>
              </a:solidFill>
              <a:effectLst/>
              <a:uLnTx/>
              <a:uFillTx/>
              <a:latin typeface="微软雅黑" pitchFamily="34" charset="-122"/>
              <a:ea typeface="微软雅黑" pitchFamily="34" charset="-122"/>
            </a:endParaRPr>
          </a:p>
        </p:txBody>
      </p:sp>
      <p:sp>
        <p:nvSpPr>
          <p:cNvPr id="6" name="AutoShape 8">
            <a:extLst>
              <a:ext uri="{FF2B5EF4-FFF2-40B4-BE49-F238E27FC236}">
                <a16:creationId xmlns:a16="http://schemas.microsoft.com/office/drawing/2014/main" id="{F383287A-D0FB-CA66-E788-71900C7D9C9B}"/>
              </a:ext>
            </a:extLst>
          </p:cNvPr>
          <p:cNvSpPr>
            <a:spLocks noChangeArrowheads="1"/>
          </p:cNvSpPr>
          <p:nvPr/>
        </p:nvSpPr>
        <p:spPr bwMode="auto">
          <a:xfrm>
            <a:off x="1263412" y="3225395"/>
            <a:ext cx="1510769" cy="406084"/>
          </a:xfrm>
          <a:prstGeom prst="chevron">
            <a:avLst>
              <a:gd name="adj" fmla="val 51378"/>
            </a:avLst>
          </a:prstGeom>
          <a:solidFill>
            <a:srgbClr val="EEA86F">
              <a:lumMod val="75000"/>
            </a:srgbClr>
          </a:solidFill>
          <a:ln w="9525">
            <a:noFill/>
            <a:miter lim="800000"/>
            <a:headEnd/>
            <a:tailEnd/>
          </a:ln>
          <a:effectLst>
            <a:outerShdw blurRad="50800" dist="38100" dir="2700000" algn="tl" rotWithShape="0">
              <a:prstClr val="black">
                <a:alpha val="40000"/>
              </a:prstClr>
            </a:outerShdw>
          </a:effectLst>
        </p:spPr>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zh-CN" altLang="en-US" sz="1300" b="1" i="0" u="none" strike="noStrike" kern="0" cap="none" spc="0" normalizeH="0" baseline="0" noProof="0" dirty="0">
                <a:ln>
                  <a:noFill/>
                </a:ln>
                <a:solidFill>
                  <a:srgbClr val="FFFFFF"/>
                </a:solidFill>
                <a:effectLst/>
                <a:uLnTx/>
                <a:uFillTx/>
                <a:latin typeface="微软雅黑" pitchFamily="34" charset="-122"/>
                <a:ea typeface="微软雅黑" pitchFamily="34" charset="-122"/>
              </a:rPr>
              <a:t>商机到合同</a:t>
            </a:r>
            <a:endParaRPr kumimoji="0" lang="zh-CN" altLang="en-GB" sz="1300" b="1" i="0" u="none" strike="noStrike" kern="0" cap="none" spc="0" normalizeH="0" baseline="0" noProof="0" dirty="0">
              <a:ln>
                <a:noFill/>
              </a:ln>
              <a:solidFill>
                <a:srgbClr val="FFFFFF"/>
              </a:solidFill>
              <a:effectLst/>
              <a:uLnTx/>
              <a:uFillTx/>
              <a:latin typeface="微软雅黑" pitchFamily="34" charset="-122"/>
              <a:ea typeface="微软雅黑" pitchFamily="34" charset="-122"/>
            </a:endParaRPr>
          </a:p>
        </p:txBody>
      </p:sp>
      <p:sp>
        <p:nvSpPr>
          <p:cNvPr id="7" name="AutoShape 8">
            <a:extLst>
              <a:ext uri="{FF2B5EF4-FFF2-40B4-BE49-F238E27FC236}">
                <a16:creationId xmlns:a16="http://schemas.microsoft.com/office/drawing/2014/main" id="{5E212DE2-B281-503A-1B2D-2BB7B5AE1E46}"/>
              </a:ext>
            </a:extLst>
          </p:cNvPr>
          <p:cNvSpPr>
            <a:spLocks noChangeArrowheads="1"/>
          </p:cNvSpPr>
          <p:nvPr/>
        </p:nvSpPr>
        <p:spPr bwMode="auto">
          <a:xfrm>
            <a:off x="5484019" y="3225395"/>
            <a:ext cx="1510769" cy="406084"/>
          </a:xfrm>
          <a:prstGeom prst="chevron">
            <a:avLst>
              <a:gd name="adj" fmla="val 51378"/>
            </a:avLst>
          </a:prstGeom>
          <a:solidFill>
            <a:srgbClr val="EEA86F">
              <a:lumMod val="75000"/>
            </a:srgbClr>
          </a:solidFill>
          <a:ln w="9525">
            <a:noFill/>
            <a:miter lim="800000"/>
            <a:headEnd/>
            <a:tailEnd/>
          </a:ln>
          <a:effectLst>
            <a:outerShdw blurRad="50800" dist="38100" dir="2700000" algn="tl" rotWithShape="0">
              <a:prstClr val="black">
                <a:alpha val="40000"/>
              </a:prstClr>
            </a:outerShdw>
          </a:effectLst>
        </p:spPr>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zh-CN" altLang="en-US" sz="1300" b="1" i="0" u="none" strike="noStrike" kern="0" cap="none" spc="0" normalizeH="0" baseline="0" noProof="0" dirty="0">
                <a:ln>
                  <a:noFill/>
                </a:ln>
                <a:solidFill>
                  <a:srgbClr val="FFFFFF"/>
                </a:solidFill>
                <a:effectLst/>
                <a:uLnTx/>
                <a:uFillTx/>
                <a:latin typeface="微软雅黑" pitchFamily="34" charset="-122"/>
                <a:ea typeface="微软雅黑" pitchFamily="34" charset="-122"/>
              </a:rPr>
              <a:t>订单到交付</a:t>
            </a:r>
            <a:endParaRPr kumimoji="0" lang="zh-CN" altLang="en-GB" sz="1300" b="1" i="0" u="none" strike="noStrike" kern="0" cap="none" spc="0" normalizeH="0" baseline="0" noProof="0" dirty="0">
              <a:ln>
                <a:noFill/>
              </a:ln>
              <a:solidFill>
                <a:srgbClr val="FFFFFF"/>
              </a:solidFill>
              <a:effectLst/>
              <a:uLnTx/>
              <a:uFillTx/>
              <a:latin typeface="微软雅黑" pitchFamily="34" charset="-122"/>
              <a:ea typeface="微软雅黑" pitchFamily="34" charset="-122"/>
            </a:endParaRPr>
          </a:p>
        </p:txBody>
      </p:sp>
      <p:sp>
        <p:nvSpPr>
          <p:cNvPr id="8" name="AutoShape 8">
            <a:extLst>
              <a:ext uri="{FF2B5EF4-FFF2-40B4-BE49-F238E27FC236}">
                <a16:creationId xmlns:a16="http://schemas.microsoft.com/office/drawing/2014/main" id="{E865B3C9-21DD-85C0-4E70-7AB8E469E0C7}"/>
              </a:ext>
            </a:extLst>
          </p:cNvPr>
          <p:cNvSpPr>
            <a:spLocks noChangeArrowheads="1"/>
          </p:cNvSpPr>
          <p:nvPr/>
        </p:nvSpPr>
        <p:spPr bwMode="auto">
          <a:xfrm>
            <a:off x="6890888" y="3225395"/>
            <a:ext cx="1510769" cy="406084"/>
          </a:xfrm>
          <a:prstGeom prst="chevron">
            <a:avLst>
              <a:gd name="adj" fmla="val 51378"/>
            </a:avLst>
          </a:prstGeom>
          <a:solidFill>
            <a:srgbClr val="EEA86F">
              <a:lumMod val="75000"/>
            </a:srgbClr>
          </a:solidFill>
          <a:ln w="9525">
            <a:noFill/>
            <a:miter lim="800000"/>
            <a:headEnd/>
            <a:tailEnd/>
          </a:ln>
          <a:effectLst>
            <a:outerShdw blurRad="50800" dist="38100" dir="2700000" algn="tl" rotWithShape="0">
              <a:prstClr val="black">
                <a:alpha val="40000"/>
              </a:prstClr>
            </a:outerShdw>
          </a:effectLst>
        </p:spPr>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zh-CN" altLang="en-US" sz="1300" b="1" i="0" u="none" strike="noStrike" kern="0" cap="none" spc="0" normalizeH="0" baseline="0" noProof="0" dirty="0">
                <a:ln>
                  <a:noFill/>
                </a:ln>
                <a:solidFill>
                  <a:srgbClr val="FFFFFF"/>
                </a:solidFill>
                <a:effectLst/>
                <a:uLnTx/>
                <a:uFillTx/>
                <a:latin typeface="微软雅黑" pitchFamily="34" charset="-122"/>
                <a:ea typeface="微软雅黑" pitchFamily="34" charset="-122"/>
              </a:rPr>
              <a:t>计划到生产</a:t>
            </a:r>
            <a:endParaRPr kumimoji="0" lang="zh-CN" altLang="en-GB" sz="1300" b="1" i="0" u="none" strike="noStrike" kern="0" cap="none" spc="0" normalizeH="0" baseline="0" noProof="0" dirty="0">
              <a:ln>
                <a:noFill/>
              </a:ln>
              <a:solidFill>
                <a:srgbClr val="FFFFFF"/>
              </a:solidFill>
              <a:effectLst/>
              <a:uLnTx/>
              <a:uFillTx/>
              <a:latin typeface="微软雅黑" pitchFamily="34" charset="-122"/>
              <a:ea typeface="微软雅黑" pitchFamily="34" charset="-122"/>
            </a:endParaRPr>
          </a:p>
        </p:txBody>
      </p:sp>
      <p:sp>
        <p:nvSpPr>
          <p:cNvPr id="9" name="AutoShape 8">
            <a:extLst>
              <a:ext uri="{FF2B5EF4-FFF2-40B4-BE49-F238E27FC236}">
                <a16:creationId xmlns:a16="http://schemas.microsoft.com/office/drawing/2014/main" id="{72EA2AB2-5F41-D466-2089-B9FBFBF6087E}"/>
              </a:ext>
            </a:extLst>
          </p:cNvPr>
          <p:cNvSpPr>
            <a:spLocks noChangeArrowheads="1"/>
          </p:cNvSpPr>
          <p:nvPr/>
        </p:nvSpPr>
        <p:spPr bwMode="auto">
          <a:xfrm>
            <a:off x="8297757" y="3225395"/>
            <a:ext cx="1510769" cy="406084"/>
          </a:xfrm>
          <a:prstGeom prst="chevron">
            <a:avLst>
              <a:gd name="adj" fmla="val 51378"/>
            </a:avLst>
          </a:prstGeom>
          <a:solidFill>
            <a:srgbClr val="EEA86F">
              <a:lumMod val="75000"/>
            </a:srgbClr>
          </a:solidFill>
          <a:ln w="9525">
            <a:noFill/>
            <a:miter lim="800000"/>
            <a:headEnd/>
            <a:tailEnd/>
          </a:ln>
          <a:effectLst>
            <a:outerShdw blurRad="50800" dist="38100" dir="2700000" algn="tl" rotWithShape="0">
              <a:prstClr val="black">
                <a:alpha val="40000"/>
              </a:prstClr>
            </a:outerShdw>
          </a:effectLst>
        </p:spPr>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zh-CN" altLang="en-US" sz="1300" b="1" i="0" u="none" strike="noStrike" kern="0" cap="none" spc="0" normalizeH="0" baseline="0" noProof="0" dirty="0">
                <a:ln>
                  <a:noFill/>
                </a:ln>
                <a:solidFill>
                  <a:srgbClr val="FFFFFF"/>
                </a:solidFill>
                <a:effectLst/>
                <a:uLnTx/>
                <a:uFillTx/>
                <a:latin typeface="微软雅黑" pitchFamily="34" charset="-122"/>
                <a:ea typeface="微软雅黑" pitchFamily="34" charset="-122"/>
              </a:rPr>
              <a:t>采购到付款</a:t>
            </a:r>
            <a:endParaRPr kumimoji="0" lang="zh-CN" altLang="en-GB" sz="1300" b="1" i="0" u="none" strike="noStrike" kern="0" cap="none" spc="0" normalizeH="0" baseline="0" noProof="0" dirty="0">
              <a:ln>
                <a:noFill/>
              </a:ln>
              <a:solidFill>
                <a:srgbClr val="FFFFFF"/>
              </a:solidFill>
              <a:effectLst/>
              <a:uLnTx/>
              <a:uFillTx/>
              <a:latin typeface="微软雅黑" pitchFamily="34" charset="-122"/>
              <a:ea typeface="微软雅黑" pitchFamily="34" charset="-122"/>
            </a:endParaRPr>
          </a:p>
        </p:txBody>
      </p:sp>
      <p:sp>
        <p:nvSpPr>
          <p:cNvPr id="10" name="AutoShape 8">
            <a:extLst>
              <a:ext uri="{FF2B5EF4-FFF2-40B4-BE49-F238E27FC236}">
                <a16:creationId xmlns:a16="http://schemas.microsoft.com/office/drawing/2014/main" id="{A701B556-16B4-DAE9-3D43-0659F5D21FD6}"/>
              </a:ext>
            </a:extLst>
          </p:cNvPr>
          <p:cNvSpPr>
            <a:spLocks noChangeArrowheads="1"/>
          </p:cNvSpPr>
          <p:nvPr/>
        </p:nvSpPr>
        <p:spPr bwMode="auto">
          <a:xfrm>
            <a:off x="9704627" y="3225395"/>
            <a:ext cx="1510769" cy="406084"/>
          </a:xfrm>
          <a:prstGeom prst="chevron">
            <a:avLst>
              <a:gd name="adj" fmla="val 51378"/>
            </a:avLst>
          </a:prstGeom>
          <a:solidFill>
            <a:srgbClr val="EEA86F">
              <a:lumMod val="75000"/>
            </a:srgbClr>
          </a:solidFill>
          <a:ln w="9525">
            <a:noFill/>
            <a:miter lim="800000"/>
            <a:headEnd/>
            <a:tailEnd/>
          </a:ln>
          <a:effectLst>
            <a:outerShdw blurRad="50800" dist="38100" dir="2700000" algn="tl" rotWithShape="0">
              <a:prstClr val="black">
                <a:alpha val="40000"/>
              </a:prstClr>
            </a:outerShdw>
          </a:effectLst>
        </p:spPr>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zh-CN" altLang="en-US" sz="1300" b="1" i="0" u="none" strike="noStrike" kern="0" cap="none" spc="0" normalizeH="0" baseline="0" noProof="0" dirty="0">
                <a:ln>
                  <a:noFill/>
                </a:ln>
                <a:solidFill>
                  <a:srgbClr val="FFFFFF"/>
                </a:solidFill>
                <a:effectLst/>
                <a:uLnTx/>
                <a:uFillTx/>
                <a:latin typeface="微软雅黑" pitchFamily="34" charset="-122"/>
                <a:ea typeface="微软雅黑" pitchFamily="34" charset="-122"/>
              </a:rPr>
              <a:t>服务到结算</a:t>
            </a:r>
            <a:endParaRPr kumimoji="0" lang="zh-CN" altLang="en-GB" sz="1300" b="1" i="0" u="none" strike="noStrike" kern="0" cap="none" spc="0" normalizeH="0" baseline="0" noProof="0" dirty="0">
              <a:ln>
                <a:noFill/>
              </a:ln>
              <a:solidFill>
                <a:srgbClr val="FFFFFF"/>
              </a:solidFill>
              <a:effectLst/>
              <a:uLnTx/>
              <a:uFillTx/>
              <a:latin typeface="微软雅黑" pitchFamily="34" charset="-122"/>
              <a:ea typeface="微软雅黑" pitchFamily="34" charset="-122"/>
            </a:endParaRPr>
          </a:p>
        </p:txBody>
      </p:sp>
      <p:sp>
        <p:nvSpPr>
          <p:cNvPr id="11" name="AutoShape 8">
            <a:extLst>
              <a:ext uri="{FF2B5EF4-FFF2-40B4-BE49-F238E27FC236}">
                <a16:creationId xmlns:a16="http://schemas.microsoft.com/office/drawing/2014/main" id="{AF2E4B73-3EA7-2C1F-BF72-0B2A3257B250}"/>
              </a:ext>
            </a:extLst>
          </p:cNvPr>
          <p:cNvSpPr>
            <a:spLocks noChangeArrowheads="1"/>
          </p:cNvSpPr>
          <p:nvPr/>
        </p:nvSpPr>
        <p:spPr bwMode="auto">
          <a:xfrm>
            <a:off x="2670281" y="3225395"/>
            <a:ext cx="1510769" cy="406084"/>
          </a:xfrm>
          <a:prstGeom prst="chevron">
            <a:avLst>
              <a:gd name="adj" fmla="val 51378"/>
            </a:avLst>
          </a:prstGeom>
          <a:solidFill>
            <a:srgbClr val="EEA86F">
              <a:lumMod val="75000"/>
            </a:srgbClr>
          </a:solidFill>
          <a:ln w="9525">
            <a:noFill/>
            <a:miter lim="800000"/>
            <a:headEnd/>
            <a:tailEnd/>
          </a:ln>
          <a:effectLst>
            <a:outerShdw blurRad="50800" dist="38100" dir="2700000" algn="tl" rotWithShape="0">
              <a:prstClr val="black">
                <a:alpha val="40000"/>
              </a:prstClr>
            </a:outerShdw>
          </a:effectLst>
        </p:spPr>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zh-CN" altLang="en-US" sz="1300" b="1" i="0" u="none" strike="noStrike" kern="0" cap="none" spc="0" normalizeH="0" baseline="0" noProof="0" dirty="0">
                <a:ln>
                  <a:noFill/>
                </a:ln>
                <a:solidFill>
                  <a:srgbClr val="FFFFFF"/>
                </a:solidFill>
                <a:effectLst/>
                <a:uLnTx/>
                <a:uFillTx/>
                <a:latin typeface="微软雅黑" pitchFamily="34" charset="-122"/>
                <a:ea typeface="微软雅黑" pitchFamily="34" charset="-122"/>
              </a:rPr>
              <a:t>项目合同到结算</a:t>
            </a:r>
            <a:endParaRPr kumimoji="0" lang="zh-CN" altLang="en-GB" sz="1300" b="1" i="0" u="none" strike="noStrike" kern="0" cap="none" spc="0" normalizeH="0" baseline="0" noProof="0" dirty="0">
              <a:ln>
                <a:noFill/>
              </a:ln>
              <a:solidFill>
                <a:srgbClr val="FFFFFF"/>
              </a:solidFill>
              <a:effectLst/>
              <a:uLnTx/>
              <a:uFillTx/>
              <a:latin typeface="微软雅黑" pitchFamily="34" charset="-122"/>
              <a:ea typeface="微软雅黑" pitchFamily="34" charset="-122"/>
            </a:endParaRPr>
          </a:p>
        </p:txBody>
      </p:sp>
      <p:grpSp>
        <p:nvGrpSpPr>
          <p:cNvPr id="12" name="组合 11">
            <a:extLst>
              <a:ext uri="{FF2B5EF4-FFF2-40B4-BE49-F238E27FC236}">
                <a16:creationId xmlns:a16="http://schemas.microsoft.com/office/drawing/2014/main" id="{7C9E7EFA-946F-BE1D-7A42-55A0B67EC8FE}"/>
              </a:ext>
            </a:extLst>
          </p:cNvPr>
          <p:cNvGrpSpPr/>
          <p:nvPr/>
        </p:nvGrpSpPr>
        <p:grpSpPr>
          <a:xfrm>
            <a:off x="5572555" y="3695602"/>
            <a:ext cx="4040368" cy="882934"/>
            <a:chOff x="1557903" y="3361857"/>
            <a:chExt cx="3427823" cy="856752"/>
          </a:xfrm>
        </p:grpSpPr>
        <p:sp>
          <p:nvSpPr>
            <p:cNvPr id="13" name="Rectangle 4">
              <a:extLst>
                <a:ext uri="{FF2B5EF4-FFF2-40B4-BE49-F238E27FC236}">
                  <a16:creationId xmlns:a16="http://schemas.microsoft.com/office/drawing/2014/main" id="{CB30C89A-FD68-7D65-7BDF-C8C50B0E1437}"/>
                </a:ext>
              </a:extLst>
            </p:cNvPr>
            <p:cNvSpPr>
              <a:spLocks noChangeArrowheads="1"/>
            </p:cNvSpPr>
            <p:nvPr/>
          </p:nvSpPr>
          <p:spPr bwMode="auto">
            <a:xfrm>
              <a:off x="1557903" y="3361857"/>
              <a:ext cx="3427823" cy="856752"/>
            </a:xfrm>
            <a:prstGeom prst="roundRect">
              <a:avLst>
                <a:gd name="adj" fmla="val 6610"/>
              </a:avLst>
            </a:prstGeom>
            <a:noFill/>
            <a:ln w="3175" cap="flat" cmpd="sng" algn="ctr">
              <a:solidFill>
                <a:srgbClr val="000000"/>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14" name="Text Box 77">
              <a:extLst>
                <a:ext uri="{FF2B5EF4-FFF2-40B4-BE49-F238E27FC236}">
                  <a16:creationId xmlns:a16="http://schemas.microsoft.com/office/drawing/2014/main" id="{40E863C1-D950-74F2-4E96-547F196DD76E}"/>
                </a:ext>
              </a:extLst>
            </p:cNvPr>
            <p:cNvSpPr txBox="1">
              <a:spLocks noChangeArrowheads="1"/>
            </p:cNvSpPr>
            <p:nvPr/>
          </p:nvSpPr>
          <p:spPr bwMode="auto">
            <a:xfrm>
              <a:off x="1734307" y="3460841"/>
              <a:ext cx="592950" cy="626855"/>
            </a:xfrm>
            <a:prstGeom prst="rect">
              <a:avLst/>
            </a:prstGeom>
            <a:noFill/>
            <a:ln w="9525" algn="ctr">
              <a:noFill/>
              <a:miter lim="800000"/>
              <a:headEnd/>
              <a:tailEnd/>
            </a:ln>
          </p:spPr>
          <p:txBody>
            <a:bodyPr wrap="none" lIns="0" tIns="0" rIns="0" bIns="0">
              <a:spAutoFit/>
            </a:bodyPr>
            <a:lstStyle/>
            <a:p>
              <a:pPr marL="82550" marR="0" lvl="0" indent="-82550" defTabSz="91440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zh-CN" altLang="en-US" sz="1200" b="0" i="0" u="none" strike="noStrike" kern="0" cap="none" spc="0" normalizeH="0" baseline="0" noProof="0" dirty="0">
                  <a:ln>
                    <a:noFill/>
                  </a:ln>
                  <a:solidFill>
                    <a:srgbClr val="000000"/>
                  </a:solidFill>
                  <a:effectLst/>
                  <a:uLnTx/>
                  <a:uFillTx/>
                  <a:latin typeface="微软雅黑" pitchFamily="34" charset="-122"/>
                  <a:ea typeface="微软雅黑" pitchFamily="34" charset="-122"/>
                </a:rPr>
                <a:t>订单管理</a:t>
              </a:r>
            </a:p>
            <a:p>
              <a:pPr marL="82550" marR="0" lvl="0" indent="-82550" defTabSz="91440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zh-CN" altLang="en-US" sz="1200" b="0" i="0" u="none" strike="noStrike" kern="0" cap="none" spc="0" normalizeH="0" baseline="0" noProof="0" dirty="0">
                  <a:ln>
                    <a:noFill/>
                  </a:ln>
                  <a:solidFill>
                    <a:srgbClr val="000000"/>
                  </a:solidFill>
                  <a:effectLst/>
                  <a:uLnTx/>
                  <a:uFillTx/>
                  <a:latin typeface="微软雅黑" pitchFamily="34" charset="-122"/>
                  <a:ea typeface="微软雅黑" pitchFamily="34" charset="-122"/>
                </a:rPr>
                <a:t>信用控制</a:t>
              </a:r>
            </a:p>
            <a:p>
              <a:pPr marL="82550" marR="0" lvl="0" indent="-82550" defTabSz="91440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zh-CN" altLang="en-US" sz="1200" b="0" i="0" u="none" strike="noStrike" kern="0" cap="none" spc="0" normalizeH="0" baseline="0" noProof="0" dirty="0">
                  <a:ln>
                    <a:noFill/>
                  </a:ln>
                  <a:solidFill>
                    <a:srgbClr val="000000"/>
                  </a:solidFill>
                  <a:effectLst/>
                  <a:uLnTx/>
                  <a:uFillTx/>
                  <a:latin typeface="微软雅黑" pitchFamily="34" charset="-122"/>
                  <a:ea typeface="微软雅黑" pitchFamily="34" charset="-122"/>
                </a:rPr>
                <a:t>发运管理</a:t>
              </a:r>
            </a:p>
          </p:txBody>
        </p:sp>
        <p:sp>
          <p:nvSpPr>
            <p:cNvPr id="15" name="Text Box 78">
              <a:extLst>
                <a:ext uri="{FF2B5EF4-FFF2-40B4-BE49-F238E27FC236}">
                  <a16:creationId xmlns:a16="http://schemas.microsoft.com/office/drawing/2014/main" id="{C7C2A75C-05C6-E22B-7C4B-49D89EEF0005}"/>
                </a:ext>
              </a:extLst>
            </p:cNvPr>
            <p:cNvSpPr txBox="1">
              <a:spLocks noChangeArrowheads="1"/>
            </p:cNvSpPr>
            <p:nvPr/>
          </p:nvSpPr>
          <p:spPr bwMode="auto">
            <a:xfrm>
              <a:off x="2939326" y="3460841"/>
              <a:ext cx="723509" cy="626855"/>
            </a:xfrm>
            <a:prstGeom prst="rect">
              <a:avLst/>
            </a:prstGeom>
            <a:noFill/>
            <a:ln w="9525" algn="ctr">
              <a:noFill/>
              <a:miter lim="800000"/>
              <a:headEnd/>
              <a:tailEnd/>
            </a:ln>
          </p:spPr>
          <p:txBody>
            <a:bodyPr wrap="none" lIns="0" tIns="0" rIns="0" bIns="0">
              <a:spAutoFit/>
            </a:bodyPr>
            <a:lstStyle>
              <a:defPPr>
                <a:defRPr lang="zh-CN"/>
              </a:defPPr>
              <a:lvl1pPr marL="82550" indent="-82550">
                <a:lnSpc>
                  <a:spcPct val="120000"/>
                </a:lnSpc>
                <a:buClr>
                  <a:srgbClr val="FD0000"/>
                </a:buClr>
                <a:buFont typeface="Wingdings" pitchFamily="2" charset="2"/>
                <a:buChar char="§"/>
                <a:defRPr sz="1200">
                  <a:solidFill>
                    <a:srgbClr val="000000"/>
                  </a:solidFill>
                  <a:latin typeface="微软雅黑" pitchFamily="34" charset="-122"/>
                  <a:ea typeface="微软雅黑" pitchFamily="34" charset="-122"/>
                </a:defRPr>
              </a:lvl1pPr>
            </a:lstStyle>
            <a:p>
              <a:pPr marL="82550" marR="0" lvl="0" indent="-82550" defTabSz="91440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en-US" altLang="zh-CN" sz="1200" b="0" i="0" u="none" strike="noStrike" kern="0" cap="none" spc="0" normalizeH="0" baseline="0" noProof="0" dirty="0">
                  <a:ln>
                    <a:noFill/>
                  </a:ln>
                  <a:solidFill>
                    <a:srgbClr val="000000"/>
                  </a:solidFill>
                  <a:effectLst/>
                  <a:uLnTx/>
                  <a:uFillTx/>
                  <a:latin typeface="微软雅黑" pitchFamily="34" charset="-122"/>
                  <a:ea typeface="微软雅黑" pitchFamily="34" charset="-122"/>
                </a:rPr>
                <a:t>S&amp;OP</a:t>
              </a:r>
              <a:endParaRPr kumimoji="0" lang="zh-CN" altLang="en-US" sz="1200" b="0" i="0" u="none" strike="noStrike" kern="0" cap="none" spc="0" normalizeH="0" baseline="0" noProof="0" dirty="0">
                <a:ln>
                  <a:noFill/>
                </a:ln>
                <a:solidFill>
                  <a:srgbClr val="000000"/>
                </a:solidFill>
                <a:effectLst/>
                <a:uLnTx/>
                <a:uFillTx/>
                <a:latin typeface="微软雅黑" pitchFamily="34" charset="-122"/>
                <a:ea typeface="微软雅黑" pitchFamily="34" charset="-122"/>
              </a:endParaRPr>
            </a:p>
            <a:p>
              <a:pPr marL="82550" marR="0" lvl="0" indent="-82550" defTabSz="91440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zh-CN" altLang="en-US" sz="1200" b="0" i="0" u="none" strike="noStrike" kern="0" cap="none" spc="0" normalizeH="0" baseline="0" noProof="0" dirty="0">
                  <a:ln>
                    <a:noFill/>
                  </a:ln>
                  <a:solidFill>
                    <a:srgbClr val="000000"/>
                  </a:solidFill>
                  <a:effectLst/>
                  <a:uLnTx/>
                  <a:uFillTx/>
                  <a:latin typeface="微软雅黑" pitchFamily="34" charset="-122"/>
                  <a:ea typeface="微软雅黑" pitchFamily="34" charset="-122"/>
                </a:rPr>
                <a:t>供应链计划</a:t>
              </a:r>
            </a:p>
            <a:p>
              <a:pPr marL="82550" marR="0" lvl="0" indent="-82550" defTabSz="91440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zh-CN" altLang="en-US" sz="1200" b="0" i="0" u="none" strike="noStrike" kern="0" cap="none" spc="0" normalizeH="0" baseline="0" noProof="0" dirty="0">
                  <a:ln>
                    <a:noFill/>
                  </a:ln>
                  <a:solidFill>
                    <a:srgbClr val="000000"/>
                  </a:solidFill>
                  <a:effectLst/>
                  <a:uLnTx/>
                  <a:uFillTx/>
                  <a:latin typeface="微软雅黑" pitchFamily="34" charset="-122"/>
                  <a:ea typeface="微软雅黑" pitchFamily="34" charset="-122"/>
                </a:rPr>
                <a:t>生产管理</a:t>
              </a:r>
            </a:p>
          </p:txBody>
        </p:sp>
      </p:grpSp>
      <p:sp>
        <p:nvSpPr>
          <p:cNvPr id="16" name="Text Box 78">
            <a:extLst>
              <a:ext uri="{FF2B5EF4-FFF2-40B4-BE49-F238E27FC236}">
                <a16:creationId xmlns:a16="http://schemas.microsoft.com/office/drawing/2014/main" id="{0CEAB9FA-65AD-23CD-FF67-161EC118B4CF}"/>
              </a:ext>
            </a:extLst>
          </p:cNvPr>
          <p:cNvSpPr txBox="1">
            <a:spLocks noChangeArrowheads="1"/>
          </p:cNvSpPr>
          <p:nvPr/>
        </p:nvSpPr>
        <p:spPr bwMode="auto">
          <a:xfrm>
            <a:off x="8584800" y="3797611"/>
            <a:ext cx="852798" cy="646011"/>
          </a:xfrm>
          <a:prstGeom prst="rect">
            <a:avLst/>
          </a:prstGeom>
          <a:noFill/>
          <a:ln w="9525" algn="ctr">
            <a:noFill/>
            <a:miter lim="800000"/>
            <a:headEnd/>
            <a:tailEnd/>
          </a:ln>
        </p:spPr>
        <p:txBody>
          <a:bodyPr wrap="none" lIns="0" tIns="0" rIns="0" bIns="0">
            <a:spAutoFit/>
          </a:bodyPr>
          <a:lstStyle>
            <a:defPPr>
              <a:defRPr lang="zh-CN"/>
            </a:defPPr>
            <a:lvl1pPr marL="82550" indent="-82550">
              <a:lnSpc>
                <a:spcPct val="120000"/>
              </a:lnSpc>
              <a:buClr>
                <a:srgbClr val="FD0000"/>
              </a:buClr>
              <a:buFont typeface="Wingdings" pitchFamily="2" charset="2"/>
              <a:buChar char="§"/>
              <a:defRPr sz="1200">
                <a:solidFill>
                  <a:srgbClr val="000000"/>
                </a:solidFill>
                <a:latin typeface="微软雅黑" pitchFamily="34" charset="-122"/>
                <a:ea typeface="微软雅黑" pitchFamily="34" charset="-122"/>
              </a:defRPr>
            </a:lvl1pPr>
          </a:lstStyle>
          <a:p>
            <a:pPr marL="82550" marR="0" lvl="0" indent="-82550" defTabSz="91440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zh-CN" altLang="en-US" sz="1200" b="0" i="0" u="none" strike="noStrike" kern="0" cap="none" spc="0" normalizeH="0" baseline="0" noProof="0" dirty="0">
                <a:ln>
                  <a:noFill/>
                </a:ln>
                <a:solidFill>
                  <a:srgbClr val="000000"/>
                </a:solidFill>
                <a:effectLst/>
                <a:uLnTx/>
                <a:uFillTx/>
                <a:latin typeface="微软雅黑" pitchFamily="34" charset="-122"/>
                <a:ea typeface="微软雅黑" pitchFamily="34" charset="-122"/>
              </a:rPr>
              <a:t>采购管理</a:t>
            </a:r>
          </a:p>
          <a:p>
            <a:pPr marL="82550" marR="0" lvl="0" indent="-82550" defTabSz="91440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zh-CN" altLang="en-US" sz="1200" b="0" i="0" u="none" strike="noStrike" kern="0" cap="none" spc="0" normalizeH="0" baseline="0" noProof="0" dirty="0">
                <a:ln>
                  <a:noFill/>
                </a:ln>
                <a:solidFill>
                  <a:srgbClr val="000000"/>
                </a:solidFill>
                <a:effectLst/>
                <a:uLnTx/>
                <a:uFillTx/>
                <a:latin typeface="微软雅黑" pitchFamily="34" charset="-122"/>
                <a:ea typeface="微软雅黑" pitchFamily="34" charset="-122"/>
              </a:rPr>
              <a:t>接收管理</a:t>
            </a:r>
          </a:p>
          <a:p>
            <a:pPr marL="82550" marR="0" lvl="0" indent="-82550" defTabSz="91440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zh-CN" altLang="en-US" sz="1200" b="0" i="0" u="none" strike="noStrike" kern="0" cap="none" spc="0" normalizeH="0" baseline="0" noProof="0" dirty="0">
                <a:ln>
                  <a:noFill/>
                </a:ln>
                <a:solidFill>
                  <a:srgbClr val="000000"/>
                </a:solidFill>
                <a:effectLst/>
                <a:uLnTx/>
                <a:uFillTx/>
                <a:latin typeface="微软雅黑" pitchFamily="34" charset="-122"/>
                <a:ea typeface="微软雅黑" pitchFamily="34" charset="-122"/>
              </a:rPr>
              <a:t>供应商关系</a:t>
            </a:r>
          </a:p>
        </p:txBody>
      </p:sp>
      <p:grpSp>
        <p:nvGrpSpPr>
          <p:cNvPr id="17" name="组合 16">
            <a:extLst>
              <a:ext uri="{FF2B5EF4-FFF2-40B4-BE49-F238E27FC236}">
                <a16:creationId xmlns:a16="http://schemas.microsoft.com/office/drawing/2014/main" id="{9808D33D-6B1D-AE4A-6984-7BAFEC5757AE}"/>
              </a:ext>
            </a:extLst>
          </p:cNvPr>
          <p:cNvGrpSpPr/>
          <p:nvPr/>
        </p:nvGrpSpPr>
        <p:grpSpPr>
          <a:xfrm>
            <a:off x="4181050" y="3695602"/>
            <a:ext cx="1244271" cy="882934"/>
            <a:chOff x="5104798" y="3351610"/>
            <a:chExt cx="1620571" cy="856752"/>
          </a:xfrm>
        </p:grpSpPr>
        <p:sp>
          <p:nvSpPr>
            <p:cNvPr id="18" name="Rectangle 4">
              <a:extLst>
                <a:ext uri="{FF2B5EF4-FFF2-40B4-BE49-F238E27FC236}">
                  <a16:creationId xmlns:a16="http://schemas.microsoft.com/office/drawing/2014/main" id="{C920B04C-9D4E-43B2-8FB9-080F2E881042}"/>
                </a:ext>
              </a:extLst>
            </p:cNvPr>
            <p:cNvSpPr>
              <a:spLocks noChangeArrowheads="1"/>
            </p:cNvSpPr>
            <p:nvPr/>
          </p:nvSpPr>
          <p:spPr bwMode="auto">
            <a:xfrm>
              <a:off x="5104798" y="3351610"/>
              <a:ext cx="1620571" cy="856752"/>
            </a:xfrm>
            <a:prstGeom prst="roundRect">
              <a:avLst>
                <a:gd name="adj" fmla="val 6610"/>
              </a:avLst>
            </a:prstGeom>
            <a:noFill/>
            <a:ln w="3175" cap="flat" cmpd="sng" algn="ctr">
              <a:solidFill>
                <a:srgbClr val="000000"/>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19" name="Text Box 77">
              <a:extLst>
                <a:ext uri="{FF2B5EF4-FFF2-40B4-BE49-F238E27FC236}">
                  <a16:creationId xmlns:a16="http://schemas.microsoft.com/office/drawing/2014/main" id="{77386382-5118-9D7D-B5EE-11EA17989A5D}"/>
                </a:ext>
              </a:extLst>
            </p:cNvPr>
            <p:cNvSpPr txBox="1">
              <a:spLocks noChangeArrowheads="1"/>
            </p:cNvSpPr>
            <p:nvPr/>
          </p:nvSpPr>
          <p:spPr bwMode="auto">
            <a:xfrm>
              <a:off x="5446779" y="3450594"/>
              <a:ext cx="910277" cy="626855"/>
            </a:xfrm>
            <a:prstGeom prst="rect">
              <a:avLst/>
            </a:prstGeom>
            <a:noFill/>
            <a:ln w="9525" algn="ctr">
              <a:noFill/>
              <a:miter lim="800000"/>
              <a:headEnd/>
              <a:tailEnd/>
            </a:ln>
          </p:spPr>
          <p:txBody>
            <a:bodyPr wrap="none" lIns="0" tIns="0" rIns="0" bIns="0">
              <a:spAutoFit/>
            </a:bodyPr>
            <a:lstStyle/>
            <a:p>
              <a:pPr marL="82550" marR="0" lvl="0" indent="-82550" defTabSz="91440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zh-CN" altLang="en-US" sz="1200" b="0" i="0" u="none" strike="noStrike" kern="0" cap="none" spc="0" normalizeH="0" baseline="0" noProof="0" dirty="0">
                  <a:ln>
                    <a:noFill/>
                  </a:ln>
                  <a:solidFill>
                    <a:srgbClr val="000000"/>
                  </a:solidFill>
                  <a:effectLst/>
                  <a:uLnTx/>
                  <a:uFillTx/>
                  <a:latin typeface="微软雅黑" pitchFamily="34" charset="-122"/>
                  <a:ea typeface="微软雅黑" pitchFamily="34" charset="-122"/>
                </a:rPr>
                <a:t>概念设计</a:t>
              </a:r>
            </a:p>
            <a:p>
              <a:pPr marL="82550" marR="0" lvl="0" indent="-82550" defTabSz="91440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zh-CN" altLang="en-US" sz="1200" b="0" i="0" u="none" strike="noStrike" kern="0" cap="none" spc="0" normalizeH="0" baseline="0" noProof="0" dirty="0">
                  <a:ln>
                    <a:noFill/>
                  </a:ln>
                  <a:solidFill>
                    <a:srgbClr val="000000"/>
                  </a:solidFill>
                  <a:effectLst/>
                  <a:uLnTx/>
                  <a:uFillTx/>
                  <a:latin typeface="微软雅黑" pitchFamily="34" charset="-122"/>
                  <a:ea typeface="微软雅黑" pitchFamily="34" charset="-122"/>
                </a:rPr>
                <a:t>研发过程</a:t>
              </a:r>
            </a:p>
            <a:p>
              <a:pPr marL="82550" marR="0" lvl="0" indent="-82550" defTabSz="91440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zh-CN" altLang="en-US" sz="1200" b="0" i="0" u="none" strike="noStrike" kern="0" cap="none" spc="0" normalizeH="0" baseline="0" noProof="0" dirty="0">
                  <a:ln>
                    <a:noFill/>
                  </a:ln>
                  <a:solidFill>
                    <a:srgbClr val="000000"/>
                  </a:solidFill>
                  <a:effectLst/>
                  <a:uLnTx/>
                  <a:uFillTx/>
                  <a:latin typeface="微软雅黑" pitchFamily="34" charset="-122"/>
                  <a:ea typeface="微软雅黑" pitchFamily="34" charset="-122"/>
                </a:rPr>
                <a:t>变更管理</a:t>
              </a:r>
            </a:p>
          </p:txBody>
        </p:sp>
      </p:grpSp>
      <p:grpSp>
        <p:nvGrpSpPr>
          <p:cNvPr id="20" name="组合 19">
            <a:extLst>
              <a:ext uri="{FF2B5EF4-FFF2-40B4-BE49-F238E27FC236}">
                <a16:creationId xmlns:a16="http://schemas.microsoft.com/office/drawing/2014/main" id="{1FB2F5D1-1065-0357-AA68-75AC447B399D}"/>
              </a:ext>
            </a:extLst>
          </p:cNvPr>
          <p:cNvGrpSpPr/>
          <p:nvPr/>
        </p:nvGrpSpPr>
        <p:grpSpPr>
          <a:xfrm>
            <a:off x="2739114" y="3695603"/>
            <a:ext cx="1244271" cy="882934"/>
            <a:chOff x="5104798" y="3351610"/>
            <a:chExt cx="1620571" cy="856752"/>
          </a:xfrm>
        </p:grpSpPr>
        <p:sp>
          <p:nvSpPr>
            <p:cNvPr id="21" name="Rectangle 4">
              <a:extLst>
                <a:ext uri="{FF2B5EF4-FFF2-40B4-BE49-F238E27FC236}">
                  <a16:creationId xmlns:a16="http://schemas.microsoft.com/office/drawing/2014/main" id="{801B71F5-159A-8D84-67A5-8E5DD8EA31C1}"/>
                </a:ext>
              </a:extLst>
            </p:cNvPr>
            <p:cNvSpPr>
              <a:spLocks noChangeArrowheads="1"/>
            </p:cNvSpPr>
            <p:nvPr/>
          </p:nvSpPr>
          <p:spPr bwMode="auto">
            <a:xfrm>
              <a:off x="5104798" y="3351610"/>
              <a:ext cx="1620571" cy="856752"/>
            </a:xfrm>
            <a:prstGeom prst="roundRect">
              <a:avLst>
                <a:gd name="adj" fmla="val 6610"/>
              </a:avLst>
            </a:prstGeom>
            <a:noFill/>
            <a:ln w="3175" cap="flat" cmpd="sng" algn="ctr">
              <a:solidFill>
                <a:srgbClr val="000000"/>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22" name="Text Box 77">
              <a:extLst>
                <a:ext uri="{FF2B5EF4-FFF2-40B4-BE49-F238E27FC236}">
                  <a16:creationId xmlns:a16="http://schemas.microsoft.com/office/drawing/2014/main" id="{71D2E3E6-0B36-2A8E-D544-4EBE2749DC42}"/>
                </a:ext>
              </a:extLst>
            </p:cNvPr>
            <p:cNvSpPr txBox="1">
              <a:spLocks noChangeArrowheads="1"/>
            </p:cNvSpPr>
            <p:nvPr/>
          </p:nvSpPr>
          <p:spPr bwMode="auto">
            <a:xfrm>
              <a:off x="5446779" y="3450594"/>
              <a:ext cx="910277" cy="626855"/>
            </a:xfrm>
            <a:prstGeom prst="rect">
              <a:avLst/>
            </a:prstGeom>
            <a:noFill/>
            <a:ln w="9525" algn="ctr">
              <a:noFill/>
              <a:miter lim="800000"/>
              <a:headEnd/>
              <a:tailEnd/>
            </a:ln>
          </p:spPr>
          <p:txBody>
            <a:bodyPr wrap="none" lIns="0" tIns="0" rIns="0" bIns="0">
              <a:spAutoFit/>
            </a:bodyPr>
            <a:lstStyle/>
            <a:p>
              <a:pPr marL="82550" marR="0" lvl="0" indent="-82550" defTabSz="91440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zh-CN" altLang="en-US" sz="1200" b="0" i="0" u="none" strike="noStrike" kern="0" cap="none" spc="0" normalizeH="0" baseline="0" noProof="0" dirty="0">
                  <a:ln>
                    <a:noFill/>
                  </a:ln>
                  <a:solidFill>
                    <a:srgbClr val="000000"/>
                  </a:solidFill>
                  <a:effectLst/>
                  <a:uLnTx/>
                  <a:uFillTx/>
                  <a:latin typeface="微软雅黑" pitchFamily="34" charset="-122"/>
                  <a:ea typeface="微软雅黑" pitchFamily="34" charset="-122"/>
                </a:rPr>
                <a:t>项目合同</a:t>
              </a:r>
            </a:p>
            <a:p>
              <a:pPr marL="82550" marR="0" lvl="0" indent="-82550" defTabSz="91440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zh-CN" altLang="en-US" sz="1200" b="0" i="0" u="none" strike="noStrike" kern="0" cap="none" spc="0" normalizeH="0" baseline="0" noProof="0" dirty="0">
                  <a:ln>
                    <a:noFill/>
                  </a:ln>
                  <a:solidFill>
                    <a:srgbClr val="000000"/>
                  </a:solidFill>
                  <a:effectLst/>
                  <a:uLnTx/>
                  <a:uFillTx/>
                  <a:latin typeface="微软雅黑" pitchFamily="34" charset="-122"/>
                  <a:ea typeface="微软雅黑" pitchFamily="34" charset="-122"/>
                </a:rPr>
                <a:t>项目管理</a:t>
              </a:r>
            </a:p>
            <a:p>
              <a:pPr marL="82550" marR="0" lvl="0" indent="-82550" defTabSz="91440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zh-CN" altLang="en-US" sz="1200" b="0" i="0" u="none" strike="noStrike" kern="0" cap="none" spc="0" normalizeH="0" baseline="0" noProof="0" dirty="0">
                  <a:ln>
                    <a:noFill/>
                  </a:ln>
                  <a:solidFill>
                    <a:srgbClr val="000000"/>
                  </a:solidFill>
                  <a:effectLst/>
                  <a:uLnTx/>
                  <a:uFillTx/>
                  <a:latin typeface="微软雅黑" pitchFamily="34" charset="-122"/>
                  <a:ea typeface="微软雅黑" pitchFamily="34" charset="-122"/>
                </a:rPr>
                <a:t>项目会计</a:t>
              </a:r>
            </a:p>
          </p:txBody>
        </p:sp>
      </p:grpSp>
      <p:grpSp>
        <p:nvGrpSpPr>
          <p:cNvPr id="23" name="组合 22">
            <a:extLst>
              <a:ext uri="{FF2B5EF4-FFF2-40B4-BE49-F238E27FC236}">
                <a16:creationId xmlns:a16="http://schemas.microsoft.com/office/drawing/2014/main" id="{0E76F944-E4AA-FABA-80A7-411DE75691E8}"/>
              </a:ext>
            </a:extLst>
          </p:cNvPr>
          <p:cNvGrpSpPr/>
          <p:nvPr/>
        </p:nvGrpSpPr>
        <p:grpSpPr>
          <a:xfrm>
            <a:off x="1344068" y="3695604"/>
            <a:ext cx="1244271" cy="882934"/>
            <a:chOff x="5104798" y="3351610"/>
            <a:chExt cx="1620571" cy="856752"/>
          </a:xfrm>
        </p:grpSpPr>
        <p:sp>
          <p:nvSpPr>
            <p:cNvPr id="24" name="Rectangle 4">
              <a:extLst>
                <a:ext uri="{FF2B5EF4-FFF2-40B4-BE49-F238E27FC236}">
                  <a16:creationId xmlns:a16="http://schemas.microsoft.com/office/drawing/2014/main" id="{A396EA50-4D1B-D265-3A95-847DE1E086DB}"/>
                </a:ext>
              </a:extLst>
            </p:cNvPr>
            <p:cNvSpPr>
              <a:spLocks noChangeArrowheads="1"/>
            </p:cNvSpPr>
            <p:nvPr/>
          </p:nvSpPr>
          <p:spPr bwMode="auto">
            <a:xfrm>
              <a:off x="5104798" y="3351610"/>
              <a:ext cx="1620571" cy="856752"/>
            </a:xfrm>
            <a:prstGeom prst="roundRect">
              <a:avLst>
                <a:gd name="adj" fmla="val 6610"/>
              </a:avLst>
            </a:prstGeom>
            <a:noFill/>
            <a:ln w="3175" cap="flat" cmpd="sng" algn="ctr">
              <a:solidFill>
                <a:srgbClr val="000000"/>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25" name="Text Box 77">
              <a:extLst>
                <a:ext uri="{FF2B5EF4-FFF2-40B4-BE49-F238E27FC236}">
                  <a16:creationId xmlns:a16="http://schemas.microsoft.com/office/drawing/2014/main" id="{936F46AA-9781-A96F-4E8C-C0211E223338}"/>
                </a:ext>
              </a:extLst>
            </p:cNvPr>
            <p:cNvSpPr txBox="1">
              <a:spLocks noChangeArrowheads="1"/>
            </p:cNvSpPr>
            <p:nvPr/>
          </p:nvSpPr>
          <p:spPr bwMode="auto">
            <a:xfrm>
              <a:off x="5446779" y="3450594"/>
              <a:ext cx="910277" cy="626855"/>
            </a:xfrm>
            <a:prstGeom prst="rect">
              <a:avLst/>
            </a:prstGeom>
            <a:noFill/>
            <a:ln w="9525" algn="ctr">
              <a:noFill/>
              <a:miter lim="800000"/>
              <a:headEnd/>
              <a:tailEnd/>
            </a:ln>
          </p:spPr>
          <p:txBody>
            <a:bodyPr wrap="none" lIns="0" tIns="0" rIns="0" bIns="0">
              <a:spAutoFit/>
            </a:bodyPr>
            <a:lstStyle/>
            <a:p>
              <a:pPr marL="82550" marR="0" lvl="0" indent="-82550" defTabSz="91440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zh-CN" altLang="en-US" sz="1200" b="0" i="0" u="none" strike="noStrike" kern="0" cap="none" spc="0" normalizeH="0" baseline="0" noProof="0" dirty="0">
                  <a:ln>
                    <a:noFill/>
                  </a:ln>
                  <a:solidFill>
                    <a:srgbClr val="000000"/>
                  </a:solidFill>
                  <a:effectLst/>
                  <a:uLnTx/>
                  <a:uFillTx/>
                  <a:latin typeface="微软雅黑" pitchFamily="34" charset="-122"/>
                  <a:ea typeface="微软雅黑" pitchFamily="34" charset="-122"/>
                </a:rPr>
                <a:t>商机管理</a:t>
              </a:r>
            </a:p>
            <a:p>
              <a:pPr marL="82550" marR="0" lvl="0" indent="-82550" defTabSz="91440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zh-CN" altLang="en-US" sz="1200" b="0" i="0" u="none" strike="noStrike" kern="0" cap="none" spc="0" normalizeH="0" baseline="0" noProof="0" dirty="0">
                  <a:ln>
                    <a:noFill/>
                  </a:ln>
                  <a:solidFill>
                    <a:srgbClr val="000000"/>
                  </a:solidFill>
                  <a:effectLst/>
                  <a:uLnTx/>
                  <a:uFillTx/>
                  <a:latin typeface="微软雅黑" pitchFamily="34" charset="-122"/>
                  <a:ea typeface="微软雅黑" pitchFamily="34" charset="-122"/>
                </a:rPr>
                <a:t>报价管理</a:t>
              </a:r>
            </a:p>
            <a:p>
              <a:pPr marL="82550" marR="0" lvl="0" indent="-82550" defTabSz="91440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zh-CN" altLang="en-US" sz="1200" b="0" i="0" u="none" strike="noStrike" kern="0" cap="none" spc="0" normalizeH="0" baseline="0" noProof="0" dirty="0">
                  <a:ln>
                    <a:noFill/>
                  </a:ln>
                  <a:solidFill>
                    <a:srgbClr val="000000"/>
                  </a:solidFill>
                  <a:effectLst/>
                  <a:uLnTx/>
                  <a:uFillTx/>
                  <a:latin typeface="微软雅黑" pitchFamily="34" charset="-122"/>
                  <a:ea typeface="微软雅黑" pitchFamily="34" charset="-122"/>
                </a:rPr>
                <a:t>合同管理</a:t>
              </a:r>
            </a:p>
          </p:txBody>
        </p:sp>
      </p:grpSp>
      <p:grpSp>
        <p:nvGrpSpPr>
          <p:cNvPr id="26" name="组合 25">
            <a:extLst>
              <a:ext uri="{FF2B5EF4-FFF2-40B4-BE49-F238E27FC236}">
                <a16:creationId xmlns:a16="http://schemas.microsoft.com/office/drawing/2014/main" id="{9661AE3D-C18C-D991-9A0B-4A73B22FD658}"/>
              </a:ext>
            </a:extLst>
          </p:cNvPr>
          <p:cNvGrpSpPr/>
          <p:nvPr/>
        </p:nvGrpSpPr>
        <p:grpSpPr>
          <a:xfrm>
            <a:off x="9772950" y="3695604"/>
            <a:ext cx="1244270" cy="882934"/>
            <a:chOff x="5104798" y="3351610"/>
            <a:chExt cx="1620571" cy="856752"/>
          </a:xfrm>
        </p:grpSpPr>
        <p:sp>
          <p:nvSpPr>
            <p:cNvPr id="27" name="Rectangle 4">
              <a:extLst>
                <a:ext uri="{FF2B5EF4-FFF2-40B4-BE49-F238E27FC236}">
                  <a16:creationId xmlns:a16="http://schemas.microsoft.com/office/drawing/2014/main" id="{437F5A5F-E47D-699C-AB62-3958E0D2C3B1}"/>
                </a:ext>
              </a:extLst>
            </p:cNvPr>
            <p:cNvSpPr>
              <a:spLocks noChangeArrowheads="1"/>
            </p:cNvSpPr>
            <p:nvPr/>
          </p:nvSpPr>
          <p:spPr bwMode="auto">
            <a:xfrm>
              <a:off x="5104798" y="3351610"/>
              <a:ext cx="1620571" cy="856752"/>
            </a:xfrm>
            <a:prstGeom prst="roundRect">
              <a:avLst>
                <a:gd name="adj" fmla="val 6610"/>
              </a:avLst>
            </a:prstGeom>
            <a:noFill/>
            <a:ln w="3175" cap="flat" cmpd="sng" algn="ctr">
              <a:solidFill>
                <a:srgbClr val="000000"/>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28" name="Text Box 77">
              <a:extLst>
                <a:ext uri="{FF2B5EF4-FFF2-40B4-BE49-F238E27FC236}">
                  <a16:creationId xmlns:a16="http://schemas.microsoft.com/office/drawing/2014/main" id="{EA07C71E-931F-A1F8-7293-E13F72FDA97B}"/>
                </a:ext>
              </a:extLst>
            </p:cNvPr>
            <p:cNvSpPr txBox="1">
              <a:spLocks noChangeArrowheads="1"/>
            </p:cNvSpPr>
            <p:nvPr/>
          </p:nvSpPr>
          <p:spPr bwMode="auto">
            <a:xfrm>
              <a:off x="5446779" y="3450594"/>
              <a:ext cx="910278" cy="626855"/>
            </a:xfrm>
            <a:prstGeom prst="rect">
              <a:avLst/>
            </a:prstGeom>
            <a:noFill/>
            <a:ln w="9525" algn="ctr">
              <a:noFill/>
              <a:miter lim="800000"/>
              <a:headEnd/>
              <a:tailEnd/>
            </a:ln>
          </p:spPr>
          <p:txBody>
            <a:bodyPr wrap="none" lIns="0" tIns="0" rIns="0" bIns="0">
              <a:spAutoFit/>
            </a:bodyPr>
            <a:lstStyle/>
            <a:p>
              <a:pPr marL="82550" marR="0" lvl="0" indent="-82550" defTabSz="91440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zh-CN" altLang="en-US" sz="1200" b="0" i="0" u="none" strike="noStrike" kern="0" cap="none" spc="0" normalizeH="0" baseline="0" noProof="0" dirty="0">
                  <a:ln>
                    <a:noFill/>
                  </a:ln>
                  <a:solidFill>
                    <a:srgbClr val="000000"/>
                  </a:solidFill>
                  <a:effectLst/>
                  <a:uLnTx/>
                  <a:uFillTx/>
                  <a:latin typeface="微软雅黑" pitchFamily="34" charset="-122"/>
                  <a:ea typeface="微软雅黑" pitchFamily="34" charset="-122"/>
                </a:rPr>
                <a:t>报修请求</a:t>
              </a:r>
            </a:p>
            <a:p>
              <a:pPr marL="82550" marR="0" lvl="0" indent="-82550" defTabSz="91440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zh-CN" altLang="en-US" sz="1200" b="0" i="0" u="none" strike="noStrike" kern="0" cap="none" spc="0" normalizeH="0" baseline="0" noProof="0" dirty="0">
                  <a:ln>
                    <a:noFill/>
                  </a:ln>
                  <a:solidFill>
                    <a:srgbClr val="000000"/>
                  </a:solidFill>
                  <a:effectLst/>
                  <a:uLnTx/>
                  <a:uFillTx/>
                  <a:latin typeface="微软雅黑" pitchFamily="34" charset="-122"/>
                  <a:ea typeface="微软雅黑" pitchFamily="34" charset="-122"/>
                </a:rPr>
                <a:t>现场服务</a:t>
              </a:r>
            </a:p>
            <a:p>
              <a:pPr marL="82550" marR="0" lvl="0" indent="-82550" defTabSz="91440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zh-CN" altLang="en-US" sz="1200" b="0" i="0" u="none" strike="noStrike" kern="0" cap="none" spc="0" normalizeH="0" baseline="0" noProof="0" dirty="0">
                  <a:ln>
                    <a:noFill/>
                  </a:ln>
                  <a:solidFill>
                    <a:srgbClr val="000000"/>
                  </a:solidFill>
                  <a:effectLst/>
                  <a:uLnTx/>
                  <a:uFillTx/>
                  <a:latin typeface="微软雅黑" pitchFamily="34" charset="-122"/>
                  <a:ea typeface="微软雅黑" pitchFamily="34" charset="-122"/>
                </a:rPr>
                <a:t>备件管理</a:t>
              </a:r>
            </a:p>
          </p:txBody>
        </p:sp>
      </p:grpSp>
      <p:grpSp>
        <p:nvGrpSpPr>
          <p:cNvPr id="29" name="组合 28">
            <a:extLst>
              <a:ext uri="{FF2B5EF4-FFF2-40B4-BE49-F238E27FC236}">
                <a16:creationId xmlns:a16="http://schemas.microsoft.com/office/drawing/2014/main" id="{23BF11E7-C742-EAB1-5954-82368D146D88}"/>
              </a:ext>
            </a:extLst>
          </p:cNvPr>
          <p:cNvGrpSpPr/>
          <p:nvPr/>
        </p:nvGrpSpPr>
        <p:grpSpPr>
          <a:xfrm>
            <a:off x="1592117" y="1547596"/>
            <a:ext cx="1696310" cy="1596481"/>
            <a:chOff x="4120617" y="1230818"/>
            <a:chExt cx="1696310" cy="1596481"/>
          </a:xfrm>
        </p:grpSpPr>
        <p:cxnSp>
          <p:nvCxnSpPr>
            <p:cNvPr id="30" name="Straight Connector 46">
              <a:extLst>
                <a:ext uri="{FF2B5EF4-FFF2-40B4-BE49-F238E27FC236}">
                  <a16:creationId xmlns:a16="http://schemas.microsoft.com/office/drawing/2014/main" id="{E5481DF5-91BA-8BC1-3DBB-1103B984E9FC}"/>
                </a:ext>
              </a:extLst>
            </p:cNvPr>
            <p:cNvCxnSpPr>
              <a:cxnSpLocks/>
            </p:cNvCxnSpPr>
            <p:nvPr/>
          </p:nvCxnSpPr>
          <p:spPr>
            <a:xfrm>
              <a:off x="4950954" y="2217699"/>
              <a:ext cx="0" cy="457200"/>
            </a:xfrm>
            <a:prstGeom prst="line">
              <a:avLst/>
            </a:prstGeom>
            <a:noFill/>
            <a:ln w="19050" cap="flat" cmpd="sng" algn="ctr">
              <a:solidFill>
                <a:srgbClr val="675AE3"/>
              </a:solidFill>
              <a:prstDash val="solid"/>
              <a:miter lim="800000"/>
            </a:ln>
            <a:effectLst/>
          </p:spPr>
        </p:cxnSp>
        <p:sp>
          <p:nvSpPr>
            <p:cNvPr id="31" name="Oval 47">
              <a:extLst>
                <a:ext uri="{FF2B5EF4-FFF2-40B4-BE49-F238E27FC236}">
                  <a16:creationId xmlns:a16="http://schemas.microsoft.com/office/drawing/2014/main" id="{C9505BA5-F00F-DD7A-D04B-BDFCF3DA87B4}"/>
                </a:ext>
              </a:extLst>
            </p:cNvPr>
            <p:cNvSpPr/>
            <p:nvPr/>
          </p:nvSpPr>
          <p:spPr>
            <a:xfrm>
              <a:off x="4874754" y="2674899"/>
              <a:ext cx="152400" cy="152400"/>
            </a:xfrm>
            <a:prstGeom prst="ellipse">
              <a:avLst/>
            </a:prstGeom>
            <a:solidFill>
              <a:srgbClr val="675AE3"/>
            </a:solidFill>
            <a:ln w="19050" cap="flat" cmpd="sng" algn="ctr">
              <a:solidFill>
                <a:srgbClr val="FFFFFF"/>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等线"/>
                <a:ea typeface="+mn-ea"/>
                <a:cs typeface="+mn-cs"/>
              </a:endParaRPr>
            </a:p>
          </p:txBody>
        </p:sp>
        <p:grpSp>
          <p:nvGrpSpPr>
            <p:cNvPr id="32" name="组合 31">
              <a:extLst>
                <a:ext uri="{FF2B5EF4-FFF2-40B4-BE49-F238E27FC236}">
                  <a16:creationId xmlns:a16="http://schemas.microsoft.com/office/drawing/2014/main" id="{8552FFEC-F753-79B5-EF69-6CAA016FAD4B}"/>
                </a:ext>
              </a:extLst>
            </p:cNvPr>
            <p:cNvGrpSpPr/>
            <p:nvPr/>
          </p:nvGrpSpPr>
          <p:grpSpPr>
            <a:xfrm>
              <a:off x="4120617" y="1230818"/>
              <a:ext cx="1696310" cy="1270267"/>
              <a:chOff x="-487008" y="2245819"/>
              <a:chExt cx="2590801" cy="3073398"/>
            </a:xfrm>
          </p:grpSpPr>
          <p:sp>
            <p:nvSpPr>
              <p:cNvPr id="33" name="Rectangle 4">
                <a:extLst>
                  <a:ext uri="{FF2B5EF4-FFF2-40B4-BE49-F238E27FC236}">
                    <a16:creationId xmlns:a16="http://schemas.microsoft.com/office/drawing/2014/main" id="{21A853FF-1922-5F42-7BFE-157CB04BCF52}"/>
                  </a:ext>
                </a:extLst>
              </p:cNvPr>
              <p:cNvSpPr/>
              <p:nvPr/>
            </p:nvSpPr>
            <p:spPr>
              <a:xfrm>
                <a:off x="-487006" y="2245819"/>
                <a:ext cx="2590799" cy="596899"/>
              </a:xfrm>
              <a:prstGeom prst="rect">
                <a:avLst/>
              </a:prstGeom>
              <a:solidFill>
                <a:srgbClr val="815BDA"/>
              </a:solidFill>
              <a:ln w="19050" cap="flat" cmpd="sng" algn="ctr">
                <a:solidFill>
                  <a:srgbClr val="815BDA"/>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zh-CN" altLang="en-US" sz="1200" b="0" i="0" u="none" strike="noStrike" kern="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预算</a:t>
                </a:r>
                <a:r>
                  <a:rPr kumimoji="0" lang="en-US" altLang="zh-CN" sz="1200" b="0" i="0" u="none" strike="noStrike" kern="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a:t>
                </a:r>
                <a:r>
                  <a:rPr kumimoji="0" lang="zh-CN" altLang="en-US" sz="1200" b="0" i="0" u="none" strike="noStrike" kern="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合并</a:t>
                </a:r>
                <a:r>
                  <a:rPr kumimoji="0" lang="en-US" altLang="zh-CN" sz="1200" b="0" i="0" u="none" strike="noStrike" kern="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a:t>
                </a:r>
                <a:r>
                  <a:rPr kumimoji="0" lang="zh-CN" altLang="en-US" sz="1200" b="0" i="0" u="none" strike="noStrike" kern="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管报</a:t>
                </a:r>
                <a:r>
                  <a:rPr kumimoji="0" lang="en-US" altLang="zh-CN" sz="1200" b="0" i="0" u="none" strike="noStrike" kern="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a:t>
                </a:r>
                <a:r>
                  <a:rPr kumimoji="0" lang="zh-CN" altLang="en-US" sz="1200" b="0" i="0" u="none" strike="noStrike" kern="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资金</a:t>
                </a:r>
                <a:endParaRPr kumimoji="0" lang="en-US" sz="1400" b="0" i="0" u="none" strike="noStrike" kern="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34" name="TextBox 5">
                <a:extLst>
                  <a:ext uri="{FF2B5EF4-FFF2-40B4-BE49-F238E27FC236}">
                    <a16:creationId xmlns:a16="http://schemas.microsoft.com/office/drawing/2014/main" id="{108B7F1B-B78D-AF52-F1F3-0C519271DFA2}"/>
                  </a:ext>
                </a:extLst>
              </p:cNvPr>
              <p:cNvSpPr txBox="1"/>
              <p:nvPr/>
            </p:nvSpPr>
            <p:spPr>
              <a:xfrm>
                <a:off x="-487008" y="2842718"/>
                <a:ext cx="2590799" cy="2476499"/>
              </a:xfrm>
              <a:prstGeom prst="rect">
                <a:avLst/>
              </a:prstGeom>
              <a:solidFill>
                <a:srgbClr val="FFFFFF"/>
              </a:solidFill>
              <a:ln w="19050">
                <a:solidFill>
                  <a:srgbClr val="815BDA"/>
                </a:solidFill>
              </a:ln>
            </p:spPr>
            <p:txBody>
              <a:bodyPr wrap="square" lIns="182880" tIns="182880" rIns="182880" bIns="182880" rtlCol="0">
                <a:noAutofit/>
              </a:bodyPr>
              <a:lstStyle/>
              <a:p>
                <a:pPr marL="0" marR="0" lvl="0" indent="0" defTabSz="914400" eaLnBrk="1" fontAlgn="auto" latinLnBrk="0" hangingPunct="1">
                  <a:lnSpc>
                    <a:spcPct val="90000"/>
                  </a:lnSpc>
                  <a:spcBef>
                    <a:spcPts val="1200"/>
                  </a:spcBef>
                  <a:spcAft>
                    <a:spcPts val="0"/>
                  </a:spcAft>
                  <a:buClrTx/>
                  <a:buSzTx/>
                  <a:buFontTx/>
                  <a:buNone/>
                  <a:tabLst/>
                  <a:defRPr/>
                </a:pPr>
                <a:r>
                  <a:rPr kumimoji="0" lang="en-US" sz="1000" b="0" i="0" u="none" strike="noStrike" kern="0" cap="none" spc="0" normalizeH="0" baseline="0" noProof="0" dirty="0" err="1">
                    <a:ln>
                      <a:noFill/>
                    </a:ln>
                    <a:solidFill>
                      <a:srgbClr val="000000"/>
                    </a:solidFill>
                    <a:effectLst/>
                    <a:uLnTx/>
                    <a:uFillTx/>
                    <a:latin typeface="Microsoft YaHei" panose="020B0503020204020204" pitchFamily="34" charset="-122"/>
                    <a:ea typeface="Microsoft YaHei" panose="020B0503020204020204" pitchFamily="34" charset="-122"/>
                  </a:rPr>
                  <a:t>预算线上编制</a:t>
                </a:r>
                <a:r>
                  <a:rPr kumimoji="0" lang="zh-CN" altLang="en-US" sz="10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rPr>
                  <a:t>、预实分析；多公司异构</a:t>
                </a:r>
                <a:r>
                  <a:rPr kumimoji="0" lang="en-US" altLang="zh-CN" sz="1000" b="0" i="0" u="none" strike="noStrike" kern="0" cap="none" spc="0" normalizeH="0" baseline="0" noProof="0" dirty="0" err="1">
                    <a:ln>
                      <a:noFill/>
                    </a:ln>
                    <a:solidFill>
                      <a:srgbClr val="000000"/>
                    </a:solidFill>
                    <a:effectLst/>
                    <a:uLnTx/>
                    <a:uFillTx/>
                    <a:latin typeface="Microsoft YaHei" panose="020B0503020204020204" pitchFamily="34" charset="-122"/>
                    <a:ea typeface="Microsoft YaHei" panose="020B0503020204020204" pitchFamily="34" charset="-122"/>
                  </a:rPr>
                  <a:t>erp</a:t>
                </a:r>
                <a:r>
                  <a:rPr kumimoji="0" lang="zh-CN" altLang="en-US" sz="10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rPr>
                  <a:t>的</a:t>
                </a:r>
                <a:r>
                  <a:rPr kumimoji="0" lang="zh-CN" altLang="zh-CN" sz="10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rPr>
                  <a:t>实时报表</a:t>
                </a:r>
                <a:r>
                  <a:rPr kumimoji="0" lang="zh-CN" altLang="en-US" sz="10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rPr>
                  <a:t>合并</a:t>
                </a:r>
                <a:r>
                  <a:rPr kumimoji="0" lang="zh-CN" altLang="zh-CN" sz="10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rPr>
                  <a:t>、及时分析和风险管控要求</a:t>
                </a:r>
                <a:r>
                  <a:rPr kumimoji="0" lang="zh-CN" altLang="en-US" sz="10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rPr>
                  <a:t>；经营分析和绩效分析；资金计划管理</a:t>
                </a:r>
                <a:endParaRPr kumimoji="0" lang="en-US" sz="10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endParaRPr>
              </a:p>
            </p:txBody>
          </p:sp>
        </p:grpSp>
      </p:grpSp>
      <p:grpSp>
        <p:nvGrpSpPr>
          <p:cNvPr id="35" name="组合 34">
            <a:extLst>
              <a:ext uri="{FF2B5EF4-FFF2-40B4-BE49-F238E27FC236}">
                <a16:creationId xmlns:a16="http://schemas.microsoft.com/office/drawing/2014/main" id="{9548C618-B156-2E8B-E218-C0E5475F4810}"/>
              </a:ext>
            </a:extLst>
          </p:cNvPr>
          <p:cNvGrpSpPr/>
          <p:nvPr/>
        </p:nvGrpSpPr>
        <p:grpSpPr>
          <a:xfrm>
            <a:off x="9308258" y="1543240"/>
            <a:ext cx="1696310" cy="1596481"/>
            <a:chOff x="6167131" y="1226462"/>
            <a:chExt cx="1696310" cy="1596481"/>
          </a:xfrm>
        </p:grpSpPr>
        <p:cxnSp>
          <p:nvCxnSpPr>
            <p:cNvPr id="36" name="Straight Connector 46">
              <a:extLst>
                <a:ext uri="{FF2B5EF4-FFF2-40B4-BE49-F238E27FC236}">
                  <a16:creationId xmlns:a16="http://schemas.microsoft.com/office/drawing/2014/main" id="{11434B59-7F76-BAA4-63AE-5AC7C625C20A}"/>
                </a:ext>
              </a:extLst>
            </p:cNvPr>
            <p:cNvCxnSpPr>
              <a:cxnSpLocks/>
            </p:cNvCxnSpPr>
            <p:nvPr/>
          </p:nvCxnSpPr>
          <p:spPr>
            <a:xfrm>
              <a:off x="6997468" y="2213343"/>
              <a:ext cx="0" cy="457200"/>
            </a:xfrm>
            <a:prstGeom prst="line">
              <a:avLst/>
            </a:prstGeom>
            <a:noFill/>
            <a:ln w="19050" cap="flat" cmpd="sng" algn="ctr">
              <a:solidFill>
                <a:srgbClr val="675AE3"/>
              </a:solidFill>
              <a:prstDash val="solid"/>
              <a:miter lim="800000"/>
            </a:ln>
            <a:effectLst/>
          </p:spPr>
        </p:cxnSp>
        <p:sp>
          <p:nvSpPr>
            <p:cNvPr id="37" name="Oval 47">
              <a:extLst>
                <a:ext uri="{FF2B5EF4-FFF2-40B4-BE49-F238E27FC236}">
                  <a16:creationId xmlns:a16="http://schemas.microsoft.com/office/drawing/2014/main" id="{722A0338-417F-A1AF-33ED-25ECB4914B01}"/>
                </a:ext>
              </a:extLst>
            </p:cNvPr>
            <p:cNvSpPr/>
            <p:nvPr/>
          </p:nvSpPr>
          <p:spPr>
            <a:xfrm>
              <a:off x="6921268" y="2670543"/>
              <a:ext cx="152400" cy="152400"/>
            </a:xfrm>
            <a:prstGeom prst="ellipse">
              <a:avLst/>
            </a:prstGeom>
            <a:solidFill>
              <a:srgbClr val="675AE3"/>
            </a:solidFill>
            <a:ln w="19050" cap="flat" cmpd="sng" algn="ctr">
              <a:solidFill>
                <a:srgbClr val="FFFFFF"/>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等线"/>
                <a:ea typeface="+mn-ea"/>
                <a:cs typeface="+mn-cs"/>
              </a:endParaRPr>
            </a:p>
          </p:txBody>
        </p:sp>
        <p:grpSp>
          <p:nvGrpSpPr>
            <p:cNvPr id="38" name="组合 37">
              <a:extLst>
                <a:ext uri="{FF2B5EF4-FFF2-40B4-BE49-F238E27FC236}">
                  <a16:creationId xmlns:a16="http://schemas.microsoft.com/office/drawing/2014/main" id="{EDAC71E9-654E-A580-7B6C-70A33B885D17}"/>
                </a:ext>
              </a:extLst>
            </p:cNvPr>
            <p:cNvGrpSpPr/>
            <p:nvPr/>
          </p:nvGrpSpPr>
          <p:grpSpPr>
            <a:xfrm>
              <a:off x="6167131" y="1226462"/>
              <a:ext cx="1696310" cy="1270267"/>
              <a:chOff x="-487008" y="2245819"/>
              <a:chExt cx="2590801" cy="3073398"/>
            </a:xfrm>
          </p:grpSpPr>
          <p:sp>
            <p:nvSpPr>
              <p:cNvPr id="39" name="Rectangle 4">
                <a:extLst>
                  <a:ext uri="{FF2B5EF4-FFF2-40B4-BE49-F238E27FC236}">
                    <a16:creationId xmlns:a16="http://schemas.microsoft.com/office/drawing/2014/main" id="{875C9EDA-7AE2-82CC-3F6E-FB683AC0D37E}"/>
                  </a:ext>
                </a:extLst>
              </p:cNvPr>
              <p:cNvSpPr/>
              <p:nvPr/>
            </p:nvSpPr>
            <p:spPr>
              <a:xfrm>
                <a:off x="-487006" y="2245819"/>
                <a:ext cx="2590799" cy="596899"/>
              </a:xfrm>
              <a:prstGeom prst="rect">
                <a:avLst/>
              </a:prstGeom>
              <a:solidFill>
                <a:srgbClr val="815BDA"/>
              </a:solidFill>
              <a:ln w="19050" cap="flat" cmpd="sng" algn="ctr">
                <a:solidFill>
                  <a:srgbClr val="815BDA"/>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US" sz="1200" b="0" i="0" u="none" strike="noStrike" kern="0" cap="none" spc="0" normalizeH="0" baseline="0" noProof="0" dirty="0" err="1">
                    <a:ln>
                      <a:noFill/>
                    </a:ln>
                    <a:solidFill>
                      <a:srgbClr val="FFFFFF"/>
                    </a:solidFill>
                    <a:effectLst/>
                    <a:uLnTx/>
                    <a:uFillTx/>
                    <a:latin typeface="Microsoft YaHei" panose="020B0503020204020204" pitchFamily="34" charset="-122"/>
                    <a:ea typeface="Microsoft YaHei" panose="020B0503020204020204" pitchFamily="34" charset="-122"/>
                    <a:cs typeface="+mn-cs"/>
                  </a:rPr>
                  <a:t>综合</a:t>
                </a:r>
                <a:r>
                  <a:rPr kumimoji="0" lang="zh-CN" altLang="en-US" sz="1200" b="0" i="0" u="none" strike="noStrike" kern="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业务计划协作</a:t>
                </a:r>
                <a:endParaRPr kumimoji="0" lang="en-US" sz="1200" b="0" i="0" u="none" strike="noStrike" kern="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40" name="TextBox 5">
                <a:extLst>
                  <a:ext uri="{FF2B5EF4-FFF2-40B4-BE49-F238E27FC236}">
                    <a16:creationId xmlns:a16="http://schemas.microsoft.com/office/drawing/2014/main" id="{7345E711-AED8-6287-645C-34ADD1CC2F1B}"/>
                  </a:ext>
                </a:extLst>
              </p:cNvPr>
              <p:cNvSpPr txBox="1"/>
              <p:nvPr/>
            </p:nvSpPr>
            <p:spPr>
              <a:xfrm>
                <a:off x="-487008" y="2842718"/>
                <a:ext cx="2590799" cy="2476499"/>
              </a:xfrm>
              <a:prstGeom prst="rect">
                <a:avLst/>
              </a:prstGeom>
              <a:solidFill>
                <a:srgbClr val="FFFFFF"/>
              </a:solidFill>
              <a:ln w="19050">
                <a:solidFill>
                  <a:srgbClr val="815BDA"/>
                </a:solidFill>
              </a:ln>
            </p:spPr>
            <p:txBody>
              <a:bodyPr wrap="square" lIns="182880" tIns="182880" rIns="182880" bIns="182880" rtlCol="0">
                <a:noAutofit/>
              </a:bodyPr>
              <a:lstStyle/>
              <a:p>
                <a:pPr marL="0" marR="0" lvl="0" indent="0" defTabSz="914400" eaLnBrk="1" fontAlgn="auto" latinLnBrk="0" hangingPunct="1">
                  <a:lnSpc>
                    <a:spcPct val="90000"/>
                  </a:lnSpc>
                  <a:spcBef>
                    <a:spcPts val="1200"/>
                  </a:spcBef>
                  <a:spcAft>
                    <a:spcPts val="0"/>
                  </a:spcAft>
                  <a:buClrTx/>
                  <a:buSzTx/>
                  <a:buFontTx/>
                  <a:buNone/>
                  <a:tabLst/>
                  <a:defRPr/>
                </a:pPr>
                <a:r>
                  <a:rPr kumimoji="0" lang="zh-CN" altLang="en-US" sz="10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rPr>
                  <a:t>按经营目标指导销售</a:t>
                </a:r>
                <a:r>
                  <a:rPr kumimoji="0" lang="en-US" altLang="zh-CN" sz="10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rPr>
                  <a:t>&amp;</a:t>
                </a:r>
                <a:r>
                  <a:rPr kumimoji="0" lang="zh-CN" altLang="en-US" sz="10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rPr>
                  <a:t>运营计划的制定和调整，管控风险需求，科学调配资源，监视目标达成状况</a:t>
                </a:r>
                <a:endParaRPr kumimoji="0" lang="en-US" sz="10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endParaRPr>
              </a:p>
            </p:txBody>
          </p:sp>
        </p:grpSp>
      </p:grpSp>
      <p:grpSp>
        <p:nvGrpSpPr>
          <p:cNvPr id="41" name="组合 40">
            <a:extLst>
              <a:ext uri="{FF2B5EF4-FFF2-40B4-BE49-F238E27FC236}">
                <a16:creationId xmlns:a16="http://schemas.microsoft.com/office/drawing/2014/main" id="{68F05C13-AFB1-CE40-D3AD-BB22106D2942}"/>
              </a:ext>
            </a:extLst>
          </p:cNvPr>
          <p:cNvGrpSpPr/>
          <p:nvPr/>
        </p:nvGrpSpPr>
        <p:grpSpPr>
          <a:xfrm>
            <a:off x="4164164" y="1543240"/>
            <a:ext cx="1696310" cy="1596481"/>
            <a:chOff x="2000079" y="1226462"/>
            <a:chExt cx="1696310" cy="1596481"/>
          </a:xfrm>
        </p:grpSpPr>
        <p:cxnSp>
          <p:nvCxnSpPr>
            <p:cNvPr id="42" name="Straight Connector 46">
              <a:extLst>
                <a:ext uri="{FF2B5EF4-FFF2-40B4-BE49-F238E27FC236}">
                  <a16:creationId xmlns:a16="http://schemas.microsoft.com/office/drawing/2014/main" id="{09299BFB-3B82-CE54-1B8E-781F752305EC}"/>
                </a:ext>
              </a:extLst>
            </p:cNvPr>
            <p:cNvCxnSpPr>
              <a:cxnSpLocks/>
            </p:cNvCxnSpPr>
            <p:nvPr/>
          </p:nvCxnSpPr>
          <p:spPr>
            <a:xfrm>
              <a:off x="2830416" y="2213343"/>
              <a:ext cx="0" cy="457200"/>
            </a:xfrm>
            <a:prstGeom prst="line">
              <a:avLst/>
            </a:prstGeom>
            <a:noFill/>
            <a:ln w="19050" cap="flat" cmpd="sng" algn="ctr">
              <a:solidFill>
                <a:srgbClr val="675AE3"/>
              </a:solidFill>
              <a:prstDash val="solid"/>
              <a:miter lim="800000"/>
            </a:ln>
            <a:effectLst/>
          </p:spPr>
        </p:cxnSp>
        <p:sp>
          <p:nvSpPr>
            <p:cNvPr id="43" name="Oval 47">
              <a:extLst>
                <a:ext uri="{FF2B5EF4-FFF2-40B4-BE49-F238E27FC236}">
                  <a16:creationId xmlns:a16="http://schemas.microsoft.com/office/drawing/2014/main" id="{B0392D03-B320-ED50-EA16-E1618E6CB8A6}"/>
                </a:ext>
              </a:extLst>
            </p:cNvPr>
            <p:cNvSpPr/>
            <p:nvPr/>
          </p:nvSpPr>
          <p:spPr>
            <a:xfrm>
              <a:off x="2754216" y="2670543"/>
              <a:ext cx="152400" cy="152400"/>
            </a:xfrm>
            <a:prstGeom prst="ellipse">
              <a:avLst/>
            </a:prstGeom>
            <a:solidFill>
              <a:srgbClr val="675AE3"/>
            </a:solidFill>
            <a:ln w="19050" cap="flat" cmpd="sng" algn="ctr">
              <a:solidFill>
                <a:srgbClr val="FFFFFF"/>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等线"/>
                <a:ea typeface="+mn-ea"/>
                <a:cs typeface="+mn-cs"/>
              </a:endParaRPr>
            </a:p>
          </p:txBody>
        </p:sp>
        <p:grpSp>
          <p:nvGrpSpPr>
            <p:cNvPr id="44" name="组合 43">
              <a:extLst>
                <a:ext uri="{FF2B5EF4-FFF2-40B4-BE49-F238E27FC236}">
                  <a16:creationId xmlns:a16="http://schemas.microsoft.com/office/drawing/2014/main" id="{BECA7F85-D61F-4FCC-609E-1CA99294D633}"/>
                </a:ext>
              </a:extLst>
            </p:cNvPr>
            <p:cNvGrpSpPr/>
            <p:nvPr/>
          </p:nvGrpSpPr>
          <p:grpSpPr>
            <a:xfrm>
              <a:off x="2000079" y="1226462"/>
              <a:ext cx="1696310" cy="1270267"/>
              <a:chOff x="-487008" y="2245819"/>
              <a:chExt cx="2590801" cy="3073398"/>
            </a:xfrm>
          </p:grpSpPr>
          <p:sp>
            <p:nvSpPr>
              <p:cNvPr id="45" name="Rectangle 4">
                <a:extLst>
                  <a:ext uri="{FF2B5EF4-FFF2-40B4-BE49-F238E27FC236}">
                    <a16:creationId xmlns:a16="http://schemas.microsoft.com/office/drawing/2014/main" id="{1AA2DE27-591E-DBA1-1D4E-48F66C284E18}"/>
                  </a:ext>
                </a:extLst>
              </p:cNvPr>
              <p:cNvSpPr/>
              <p:nvPr/>
            </p:nvSpPr>
            <p:spPr>
              <a:xfrm>
                <a:off x="-487006" y="2245819"/>
                <a:ext cx="2590799" cy="596899"/>
              </a:xfrm>
              <a:prstGeom prst="rect">
                <a:avLst/>
              </a:prstGeom>
              <a:solidFill>
                <a:srgbClr val="815BDA"/>
              </a:solidFill>
              <a:ln w="19050" cap="flat" cmpd="sng" algn="ctr">
                <a:solidFill>
                  <a:srgbClr val="815BDA"/>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US" sz="1200" b="0" i="0" u="none" strike="noStrike" kern="0" cap="none" spc="0" normalizeH="0" baseline="0" noProof="0" dirty="0" err="1">
                    <a:ln>
                      <a:noFill/>
                    </a:ln>
                    <a:solidFill>
                      <a:srgbClr val="FFFFFF"/>
                    </a:solidFill>
                    <a:effectLst/>
                    <a:uLnTx/>
                    <a:uFillTx/>
                    <a:latin typeface="Microsoft YaHei" panose="020B0503020204020204" pitchFamily="34" charset="-122"/>
                    <a:ea typeface="Microsoft YaHei" panose="020B0503020204020204" pitchFamily="34" charset="-122"/>
                    <a:cs typeface="+mn-cs"/>
                  </a:rPr>
                  <a:t>项目全成本分析</a:t>
                </a:r>
                <a:endParaRPr kumimoji="0" lang="en-US" sz="1400" b="0" i="0" u="none" strike="noStrike" kern="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46" name="TextBox 5">
                <a:extLst>
                  <a:ext uri="{FF2B5EF4-FFF2-40B4-BE49-F238E27FC236}">
                    <a16:creationId xmlns:a16="http://schemas.microsoft.com/office/drawing/2014/main" id="{58450F75-FD27-78C6-9DDB-FF602F9B01C7}"/>
                  </a:ext>
                </a:extLst>
              </p:cNvPr>
              <p:cNvSpPr txBox="1"/>
              <p:nvPr/>
            </p:nvSpPr>
            <p:spPr>
              <a:xfrm>
                <a:off x="-487008" y="2842718"/>
                <a:ext cx="2590799" cy="2476499"/>
              </a:xfrm>
              <a:prstGeom prst="rect">
                <a:avLst/>
              </a:prstGeom>
              <a:solidFill>
                <a:srgbClr val="FFFFFF"/>
              </a:solidFill>
              <a:ln w="19050">
                <a:solidFill>
                  <a:srgbClr val="815BDA"/>
                </a:solidFill>
              </a:ln>
            </p:spPr>
            <p:txBody>
              <a:bodyPr wrap="square" lIns="182880" tIns="182880" rIns="182880" bIns="182880" rtlCol="0">
                <a:noAutofit/>
              </a:bodyPr>
              <a:lstStyle/>
              <a:p>
                <a:pPr marL="0" marR="0" lvl="0" indent="0" defTabSz="914400" eaLnBrk="1" fontAlgn="auto" latinLnBrk="0" hangingPunct="1">
                  <a:lnSpc>
                    <a:spcPct val="90000"/>
                  </a:lnSpc>
                  <a:spcBef>
                    <a:spcPts val="1200"/>
                  </a:spcBef>
                  <a:spcAft>
                    <a:spcPts val="0"/>
                  </a:spcAft>
                  <a:buClrTx/>
                  <a:buSzTx/>
                  <a:buFontTx/>
                  <a:buNone/>
                  <a:tabLst/>
                  <a:defRPr/>
                </a:pPr>
                <a:r>
                  <a:rPr kumimoji="0" lang="zh-CN" altLang="en-US" sz="10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rPr>
                  <a:t>整合价值链上异构系统的信息孤岛，实现按项目合同驱动的研发</a:t>
                </a:r>
                <a:r>
                  <a:rPr kumimoji="0" lang="en-US" altLang="zh-CN" sz="10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rPr>
                  <a:t>-&gt;</a:t>
                </a:r>
                <a:r>
                  <a:rPr kumimoji="0" lang="zh-CN" altLang="en-US" sz="10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rPr>
                  <a:t>供应链交付</a:t>
                </a:r>
                <a:r>
                  <a:rPr kumimoji="0" lang="en-US" altLang="zh-CN" sz="10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rPr>
                  <a:t>-&gt;</a:t>
                </a:r>
                <a:r>
                  <a:rPr kumimoji="0" lang="zh-CN" altLang="en-US" sz="10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rPr>
                  <a:t>售后服务的项目全成本分析</a:t>
                </a:r>
                <a:endParaRPr kumimoji="0" lang="en-US" sz="10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endParaRPr>
              </a:p>
            </p:txBody>
          </p:sp>
        </p:grpSp>
      </p:grpSp>
      <p:grpSp>
        <p:nvGrpSpPr>
          <p:cNvPr id="47" name="组合 46">
            <a:extLst>
              <a:ext uri="{FF2B5EF4-FFF2-40B4-BE49-F238E27FC236}">
                <a16:creationId xmlns:a16="http://schemas.microsoft.com/office/drawing/2014/main" id="{0958D8A2-0F7B-FEAD-A6BE-AE854C9F8798}"/>
              </a:ext>
            </a:extLst>
          </p:cNvPr>
          <p:cNvGrpSpPr/>
          <p:nvPr/>
        </p:nvGrpSpPr>
        <p:grpSpPr>
          <a:xfrm>
            <a:off x="1569257" y="4621300"/>
            <a:ext cx="1696310" cy="1615804"/>
            <a:chOff x="1833969" y="4621300"/>
            <a:chExt cx="1696310" cy="1615804"/>
          </a:xfrm>
        </p:grpSpPr>
        <p:cxnSp>
          <p:nvCxnSpPr>
            <p:cNvPr id="48" name="Straight Connector 46">
              <a:extLst>
                <a:ext uri="{FF2B5EF4-FFF2-40B4-BE49-F238E27FC236}">
                  <a16:creationId xmlns:a16="http://schemas.microsoft.com/office/drawing/2014/main" id="{3766C6D5-F201-94AB-852E-FBAC56BBF103}"/>
                </a:ext>
              </a:extLst>
            </p:cNvPr>
            <p:cNvCxnSpPr>
              <a:cxnSpLocks/>
            </p:cNvCxnSpPr>
            <p:nvPr/>
          </p:nvCxnSpPr>
          <p:spPr>
            <a:xfrm>
              <a:off x="2664306" y="4686613"/>
              <a:ext cx="0" cy="457200"/>
            </a:xfrm>
            <a:prstGeom prst="line">
              <a:avLst/>
            </a:prstGeom>
            <a:noFill/>
            <a:ln w="19050" cap="flat" cmpd="sng" algn="ctr">
              <a:solidFill>
                <a:srgbClr val="675AE3"/>
              </a:solidFill>
              <a:prstDash val="solid"/>
              <a:miter lim="800000"/>
            </a:ln>
            <a:effectLst/>
          </p:spPr>
        </p:cxnSp>
        <p:sp>
          <p:nvSpPr>
            <p:cNvPr id="49" name="Oval 47">
              <a:extLst>
                <a:ext uri="{FF2B5EF4-FFF2-40B4-BE49-F238E27FC236}">
                  <a16:creationId xmlns:a16="http://schemas.microsoft.com/office/drawing/2014/main" id="{30AA9F55-6D7E-B639-1B50-A927A907974C}"/>
                </a:ext>
              </a:extLst>
            </p:cNvPr>
            <p:cNvSpPr/>
            <p:nvPr/>
          </p:nvSpPr>
          <p:spPr>
            <a:xfrm>
              <a:off x="2588106" y="4621300"/>
              <a:ext cx="152400" cy="152400"/>
            </a:xfrm>
            <a:prstGeom prst="ellipse">
              <a:avLst/>
            </a:prstGeom>
            <a:solidFill>
              <a:srgbClr val="675AE3"/>
            </a:solidFill>
            <a:ln w="19050" cap="flat" cmpd="sng" algn="ctr">
              <a:solidFill>
                <a:srgbClr val="FFFFFF"/>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等线"/>
                <a:ea typeface="+mn-ea"/>
                <a:cs typeface="+mn-cs"/>
              </a:endParaRPr>
            </a:p>
          </p:txBody>
        </p:sp>
        <p:grpSp>
          <p:nvGrpSpPr>
            <p:cNvPr id="50" name="组合 49">
              <a:extLst>
                <a:ext uri="{FF2B5EF4-FFF2-40B4-BE49-F238E27FC236}">
                  <a16:creationId xmlns:a16="http://schemas.microsoft.com/office/drawing/2014/main" id="{5CA47BC6-8B7E-BC1A-82DE-6ABC649753C0}"/>
                </a:ext>
              </a:extLst>
            </p:cNvPr>
            <p:cNvGrpSpPr/>
            <p:nvPr/>
          </p:nvGrpSpPr>
          <p:grpSpPr>
            <a:xfrm>
              <a:off x="1833969" y="4966837"/>
              <a:ext cx="1696310" cy="1270267"/>
              <a:chOff x="-487008" y="2245819"/>
              <a:chExt cx="2590801" cy="3073398"/>
            </a:xfrm>
          </p:grpSpPr>
          <p:sp>
            <p:nvSpPr>
              <p:cNvPr id="51" name="Rectangle 4">
                <a:extLst>
                  <a:ext uri="{FF2B5EF4-FFF2-40B4-BE49-F238E27FC236}">
                    <a16:creationId xmlns:a16="http://schemas.microsoft.com/office/drawing/2014/main" id="{CE15914C-C15C-D5FB-063A-4F89CE415438}"/>
                  </a:ext>
                </a:extLst>
              </p:cNvPr>
              <p:cNvSpPr/>
              <p:nvPr/>
            </p:nvSpPr>
            <p:spPr>
              <a:xfrm>
                <a:off x="-487006" y="2245819"/>
                <a:ext cx="2590799" cy="596899"/>
              </a:xfrm>
              <a:prstGeom prst="rect">
                <a:avLst/>
              </a:prstGeom>
              <a:solidFill>
                <a:srgbClr val="815BDA"/>
              </a:solidFill>
              <a:ln w="19050" cap="flat" cmpd="sng" algn="ctr">
                <a:solidFill>
                  <a:srgbClr val="815BDA"/>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US" sz="1200" b="0" i="0" u="none" strike="noStrike" kern="0" cap="none" spc="0" normalizeH="0" baseline="0" noProof="0" dirty="0" err="1">
                    <a:ln>
                      <a:noFill/>
                    </a:ln>
                    <a:solidFill>
                      <a:srgbClr val="FFFFFF"/>
                    </a:solidFill>
                    <a:effectLst/>
                    <a:uLnTx/>
                    <a:uFillTx/>
                    <a:latin typeface="Microsoft YaHei" panose="020B0503020204020204" pitchFamily="34" charset="-122"/>
                    <a:ea typeface="Microsoft YaHei" panose="020B0503020204020204" pitchFamily="34" charset="-122"/>
                    <a:cs typeface="+mn-cs"/>
                  </a:rPr>
                  <a:t>产品生命周期图谱</a:t>
                </a:r>
                <a:endParaRPr kumimoji="0" lang="en-US" sz="1400" b="0" i="0" u="none" strike="noStrike" kern="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52" name="TextBox 5">
                <a:extLst>
                  <a:ext uri="{FF2B5EF4-FFF2-40B4-BE49-F238E27FC236}">
                    <a16:creationId xmlns:a16="http://schemas.microsoft.com/office/drawing/2014/main" id="{0D8A330B-6FC8-BEE1-56EB-ED22BB5B4E52}"/>
                  </a:ext>
                </a:extLst>
              </p:cNvPr>
              <p:cNvSpPr txBox="1"/>
              <p:nvPr/>
            </p:nvSpPr>
            <p:spPr>
              <a:xfrm>
                <a:off x="-487008" y="2842718"/>
                <a:ext cx="2590799" cy="2476499"/>
              </a:xfrm>
              <a:prstGeom prst="rect">
                <a:avLst/>
              </a:prstGeom>
              <a:solidFill>
                <a:srgbClr val="FFFFFF"/>
              </a:solidFill>
              <a:ln w="19050">
                <a:solidFill>
                  <a:srgbClr val="815BDA"/>
                </a:solidFill>
              </a:ln>
            </p:spPr>
            <p:txBody>
              <a:bodyPr wrap="square" lIns="182880" tIns="182880" rIns="182880" bIns="182880" rtlCol="0">
                <a:noAutofit/>
              </a:bodyPr>
              <a:lstStyle/>
              <a:p>
                <a:pPr marL="0" marR="0" lvl="0" indent="0" defTabSz="914400" eaLnBrk="1" fontAlgn="auto" latinLnBrk="0" hangingPunct="1">
                  <a:lnSpc>
                    <a:spcPct val="90000"/>
                  </a:lnSpc>
                  <a:spcBef>
                    <a:spcPts val="1200"/>
                  </a:spcBef>
                  <a:spcAft>
                    <a:spcPts val="0"/>
                  </a:spcAft>
                  <a:buClrTx/>
                  <a:buSzTx/>
                  <a:buFontTx/>
                  <a:buNone/>
                  <a:tabLst/>
                  <a:defRPr/>
                </a:pPr>
                <a:r>
                  <a:rPr kumimoji="0" lang="zh-CN" altLang="en-US" sz="10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rPr>
                  <a:t>整合营销、项目、研发、供应链、售后服务的产品信息和交易数据，为业财融合场景提供基础</a:t>
                </a:r>
                <a:endParaRPr kumimoji="0" lang="en-US" sz="10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endParaRPr>
              </a:p>
            </p:txBody>
          </p:sp>
        </p:grpSp>
      </p:grpSp>
      <p:grpSp>
        <p:nvGrpSpPr>
          <p:cNvPr id="53" name="组合 52">
            <a:extLst>
              <a:ext uri="{FF2B5EF4-FFF2-40B4-BE49-F238E27FC236}">
                <a16:creationId xmlns:a16="http://schemas.microsoft.com/office/drawing/2014/main" id="{5E566412-FAF0-348D-4991-5A9AEC6FCFB1}"/>
              </a:ext>
            </a:extLst>
          </p:cNvPr>
          <p:cNvGrpSpPr/>
          <p:nvPr/>
        </p:nvGrpSpPr>
        <p:grpSpPr>
          <a:xfrm>
            <a:off x="5511901" y="4608343"/>
            <a:ext cx="1696310" cy="1615804"/>
            <a:chOff x="5951125" y="4608343"/>
            <a:chExt cx="1696310" cy="1615804"/>
          </a:xfrm>
        </p:grpSpPr>
        <p:cxnSp>
          <p:nvCxnSpPr>
            <p:cNvPr id="54" name="Straight Connector 46">
              <a:extLst>
                <a:ext uri="{FF2B5EF4-FFF2-40B4-BE49-F238E27FC236}">
                  <a16:creationId xmlns:a16="http://schemas.microsoft.com/office/drawing/2014/main" id="{1BD50F1D-0AA3-90AC-31D1-EB31B7AF7223}"/>
                </a:ext>
              </a:extLst>
            </p:cNvPr>
            <p:cNvCxnSpPr>
              <a:cxnSpLocks/>
            </p:cNvCxnSpPr>
            <p:nvPr/>
          </p:nvCxnSpPr>
          <p:spPr>
            <a:xfrm>
              <a:off x="6781462" y="4673656"/>
              <a:ext cx="0" cy="457200"/>
            </a:xfrm>
            <a:prstGeom prst="line">
              <a:avLst/>
            </a:prstGeom>
            <a:noFill/>
            <a:ln w="19050" cap="flat" cmpd="sng" algn="ctr">
              <a:solidFill>
                <a:srgbClr val="675AE3"/>
              </a:solidFill>
              <a:prstDash val="solid"/>
              <a:miter lim="800000"/>
            </a:ln>
            <a:effectLst/>
          </p:spPr>
        </p:cxnSp>
        <p:sp>
          <p:nvSpPr>
            <p:cNvPr id="55" name="Oval 47">
              <a:extLst>
                <a:ext uri="{FF2B5EF4-FFF2-40B4-BE49-F238E27FC236}">
                  <a16:creationId xmlns:a16="http://schemas.microsoft.com/office/drawing/2014/main" id="{F48A138D-06E8-4474-841B-D04F4DB84D54}"/>
                </a:ext>
              </a:extLst>
            </p:cNvPr>
            <p:cNvSpPr/>
            <p:nvPr/>
          </p:nvSpPr>
          <p:spPr>
            <a:xfrm>
              <a:off x="6705262" y="4608343"/>
              <a:ext cx="152400" cy="152400"/>
            </a:xfrm>
            <a:prstGeom prst="ellipse">
              <a:avLst/>
            </a:prstGeom>
            <a:solidFill>
              <a:srgbClr val="675AE3"/>
            </a:solidFill>
            <a:ln w="19050" cap="flat" cmpd="sng" algn="ctr">
              <a:solidFill>
                <a:srgbClr val="FFFFFF"/>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等线"/>
                <a:ea typeface="+mn-ea"/>
                <a:cs typeface="+mn-cs"/>
              </a:endParaRPr>
            </a:p>
          </p:txBody>
        </p:sp>
        <p:grpSp>
          <p:nvGrpSpPr>
            <p:cNvPr id="56" name="组合 55">
              <a:extLst>
                <a:ext uri="{FF2B5EF4-FFF2-40B4-BE49-F238E27FC236}">
                  <a16:creationId xmlns:a16="http://schemas.microsoft.com/office/drawing/2014/main" id="{29C89706-38B7-5119-D2F1-A5E30A0CF710}"/>
                </a:ext>
              </a:extLst>
            </p:cNvPr>
            <p:cNvGrpSpPr/>
            <p:nvPr/>
          </p:nvGrpSpPr>
          <p:grpSpPr>
            <a:xfrm>
              <a:off x="5951125" y="4953880"/>
              <a:ext cx="1696310" cy="1270267"/>
              <a:chOff x="-487008" y="2245819"/>
              <a:chExt cx="2590801" cy="3073398"/>
            </a:xfrm>
          </p:grpSpPr>
          <p:sp>
            <p:nvSpPr>
              <p:cNvPr id="57" name="Rectangle 4">
                <a:extLst>
                  <a:ext uri="{FF2B5EF4-FFF2-40B4-BE49-F238E27FC236}">
                    <a16:creationId xmlns:a16="http://schemas.microsoft.com/office/drawing/2014/main" id="{EC3C1A35-DA61-FA6E-8517-61969E424946}"/>
                  </a:ext>
                </a:extLst>
              </p:cNvPr>
              <p:cNvSpPr/>
              <p:nvPr/>
            </p:nvSpPr>
            <p:spPr>
              <a:xfrm>
                <a:off x="-487006" y="2245819"/>
                <a:ext cx="2590799" cy="596899"/>
              </a:xfrm>
              <a:prstGeom prst="rect">
                <a:avLst/>
              </a:prstGeom>
              <a:solidFill>
                <a:srgbClr val="815BDA"/>
              </a:solidFill>
              <a:ln w="19050" cap="flat" cmpd="sng" algn="ctr">
                <a:solidFill>
                  <a:srgbClr val="815BDA"/>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US" sz="1200" b="0" i="0" u="none" strike="noStrike" kern="0" cap="none" spc="0" normalizeH="0" baseline="0" noProof="0" dirty="0" err="1">
                    <a:ln>
                      <a:noFill/>
                    </a:ln>
                    <a:solidFill>
                      <a:srgbClr val="FFFFFF"/>
                    </a:solidFill>
                    <a:effectLst/>
                    <a:uLnTx/>
                    <a:uFillTx/>
                    <a:latin typeface="Microsoft YaHei" panose="020B0503020204020204" pitchFamily="34" charset="-122"/>
                    <a:ea typeface="Microsoft YaHei" panose="020B0503020204020204" pitchFamily="34" charset="-122"/>
                    <a:cs typeface="+mn-cs"/>
                  </a:rPr>
                  <a:t>客户协作平台</a:t>
                </a:r>
                <a:endParaRPr kumimoji="0" lang="en-US" sz="1400" b="0" i="0" u="none" strike="noStrike" kern="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58" name="TextBox 5">
                <a:extLst>
                  <a:ext uri="{FF2B5EF4-FFF2-40B4-BE49-F238E27FC236}">
                    <a16:creationId xmlns:a16="http://schemas.microsoft.com/office/drawing/2014/main" id="{EFB810C9-C364-5EE7-99C6-45C5FF85422C}"/>
                  </a:ext>
                </a:extLst>
              </p:cNvPr>
              <p:cNvSpPr txBox="1"/>
              <p:nvPr/>
            </p:nvSpPr>
            <p:spPr>
              <a:xfrm>
                <a:off x="-487008" y="2842718"/>
                <a:ext cx="2590799" cy="2476499"/>
              </a:xfrm>
              <a:prstGeom prst="rect">
                <a:avLst/>
              </a:prstGeom>
              <a:solidFill>
                <a:srgbClr val="FFFFFF"/>
              </a:solidFill>
              <a:ln w="19050">
                <a:solidFill>
                  <a:srgbClr val="815BDA"/>
                </a:solidFill>
              </a:ln>
            </p:spPr>
            <p:txBody>
              <a:bodyPr wrap="square" lIns="182880" tIns="182880" rIns="182880" bIns="182880" rtlCol="0">
                <a:noAutofit/>
              </a:bodyPr>
              <a:lstStyle/>
              <a:p>
                <a:pPr marL="0" marR="0" lvl="0" indent="0" defTabSz="914400" eaLnBrk="1" fontAlgn="auto" latinLnBrk="0" hangingPunct="1">
                  <a:lnSpc>
                    <a:spcPct val="90000"/>
                  </a:lnSpc>
                  <a:spcBef>
                    <a:spcPts val="1200"/>
                  </a:spcBef>
                  <a:spcAft>
                    <a:spcPts val="0"/>
                  </a:spcAft>
                  <a:buClrTx/>
                  <a:buSzTx/>
                  <a:buFontTx/>
                  <a:buNone/>
                  <a:tabLst/>
                  <a:defRPr/>
                </a:pPr>
                <a:r>
                  <a:rPr kumimoji="0" lang="zh-CN" altLang="en-US" sz="10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rPr>
                  <a:t>客户通过协作平台查询订单履约所处环节的状态、以及交期进度，同时提供客户问题投诉，从而提升客户满意度</a:t>
                </a:r>
                <a:endParaRPr kumimoji="0" lang="en-US" sz="10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endParaRPr>
              </a:p>
            </p:txBody>
          </p:sp>
        </p:grpSp>
      </p:grpSp>
      <p:grpSp>
        <p:nvGrpSpPr>
          <p:cNvPr id="59" name="组合 58">
            <a:extLst>
              <a:ext uri="{FF2B5EF4-FFF2-40B4-BE49-F238E27FC236}">
                <a16:creationId xmlns:a16="http://schemas.microsoft.com/office/drawing/2014/main" id="{152DDC10-9BF6-EE74-0080-DA6338B53FE6}"/>
              </a:ext>
            </a:extLst>
          </p:cNvPr>
          <p:cNvGrpSpPr/>
          <p:nvPr/>
        </p:nvGrpSpPr>
        <p:grpSpPr>
          <a:xfrm>
            <a:off x="7483223" y="4614971"/>
            <a:ext cx="1696310" cy="1615804"/>
            <a:chOff x="7879316" y="4614971"/>
            <a:chExt cx="1696310" cy="1615804"/>
          </a:xfrm>
        </p:grpSpPr>
        <p:cxnSp>
          <p:nvCxnSpPr>
            <p:cNvPr id="60" name="Straight Connector 46">
              <a:extLst>
                <a:ext uri="{FF2B5EF4-FFF2-40B4-BE49-F238E27FC236}">
                  <a16:creationId xmlns:a16="http://schemas.microsoft.com/office/drawing/2014/main" id="{2EDF13C9-FA97-A600-0B0B-59FC87794DA4}"/>
                </a:ext>
              </a:extLst>
            </p:cNvPr>
            <p:cNvCxnSpPr>
              <a:cxnSpLocks/>
            </p:cNvCxnSpPr>
            <p:nvPr/>
          </p:nvCxnSpPr>
          <p:spPr>
            <a:xfrm>
              <a:off x="8709653" y="4680284"/>
              <a:ext cx="0" cy="457200"/>
            </a:xfrm>
            <a:prstGeom prst="line">
              <a:avLst/>
            </a:prstGeom>
            <a:noFill/>
            <a:ln w="19050" cap="flat" cmpd="sng" algn="ctr">
              <a:solidFill>
                <a:srgbClr val="675AE3"/>
              </a:solidFill>
              <a:prstDash val="solid"/>
              <a:miter lim="800000"/>
            </a:ln>
            <a:effectLst/>
          </p:spPr>
        </p:cxnSp>
        <p:sp>
          <p:nvSpPr>
            <p:cNvPr id="61" name="Oval 47">
              <a:extLst>
                <a:ext uri="{FF2B5EF4-FFF2-40B4-BE49-F238E27FC236}">
                  <a16:creationId xmlns:a16="http://schemas.microsoft.com/office/drawing/2014/main" id="{6C622D64-79D1-B7B1-D872-AC72983E036E}"/>
                </a:ext>
              </a:extLst>
            </p:cNvPr>
            <p:cNvSpPr/>
            <p:nvPr/>
          </p:nvSpPr>
          <p:spPr>
            <a:xfrm>
              <a:off x="8633453" y="4614971"/>
              <a:ext cx="152400" cy="152400"/>
            </a:xfrm>
            <a:prstGeom prst="ellipse">
              <a:avLst/>
            </a:prstGeom>
            <a:solidFill>
              <a:srgbClr val="675AE3"/>
            </a:solidFill>
            <a:ln w="19050" cap="flat" cmpd="sng" algn="ctr">
              <a:solidFill>
                <a:srgbClr val="FFFFFF"/>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等线"/>
                <a:ea typeface="+mn-ea"/>
                <a:cs typeface="+mn-cs"/>
              </a:endParaRPr>
            </a:p>
          </p:txBody>
        </p:sp>
        <p:grpSp>
          <p:nvGrpSpPr>
            <p:cNvPr id="62" name="组合 61">
              <a:extLst>
                <a:ext uri="{FF2B5EF4-FFF2-40B4-BE49-F238E27FC236}">
                  <a16:creationId xmlns:a16="http://schemas.microsoft.com/office/drawing/2014/main" id="{224E1E25-3010-F746-DF6E-168CF2412555}"/>
                </a:ext>
              </a:extLst>
            </p:cNvPr>
            <p:cNvGrpSpPr/>
            <p:nvPr/>
          </p:nvGrpSpPr>
          <p:grpSpPr>
            <a:xfrm>
              <a:off x="7879316" y="4960508"/>
              <a:ext cx="1696310" cy="1270267"/>
              <a:chOff x="-487008" y="2245819"/>
              <a:chExt cx="2590801" cy="3073398"/>
            </a:xfrm>
          </p:grpSpPr>
          <p:sp>
            <p:nvSpPr>
              <p:cNvPr id="63" name="Rectangle 4">
                <a:extLst>
                  <a:ext uri="{FF2B5EF4-FFF2-40B4-BE49-F238E27FC236}">
                    <a16:creationId xmlns:a16="http://schemas.microsoft.com/office/drawing/2014/main" id="{DC5108A8-0358-4A91-1299-C09CA3F3DAE8}"/>
                  </a:ext>
                </a:extLst>
              </p:cNvPr>
              <p:cNvSpPr/>
              <p:nvPr/>
            </p:nvSpPr>
            <p:spPr>
              <a:xfrm>
                <a:off x="-487006" y="2245819"/>
                <a:ext cx="2590799" cy="596899"/>
              </a:xfrm>
              <a:prstGeom prst="rect">
                <a:avLst/>
              </a:prstGeom>
              <a:solidFill>
                <a:srgbClr val="815BDA"/>
              </a:solidFill>
              <a:ln w="19050" cap="flat" cmpd="sng" algn="ctr">
                <a:solidFill>
                  <a:srgbClr val="815BDA"/>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US" sz="1200" b="0" i="0" u="none" strike="noStrike" kern="0" cap="none" spc="0" normalizeH="0" baseline="0" noProof="0" dirty="0" err="1">
                    <a:ln>
                      <a:noFill/>
                    </a:ln>
                    <a:solidFill>
                      <a:srgbClr val="FFFFFF"/>
                    </a:solidFill>
                    <a:effectLst/>
                    <a:uLnTx/>
                    <a:uFillTx/>
                    <a:latin typeface="Microsoft YaHei" panose="020B0503020204020204" pitchFamily="34" charset="-122"/>
                    <a:ea typeface="Microsoft YaHei" panose="020B0503020204020204" pitchFamily="34" charset="-122"/>
                    <a:cs typeface="+mn-cs"/>
                  </a:rPr>
                  <a:t>研发</a:t>
                </a:r>
                <a:r>
                  <a:rPr kumimoji="0" lang="en-US" altLang="zh-CN" sz="1200" b="0" i="0" u="none" strike="noStrike" kern="0" cap="none" spc="0" normalizeH="0" baseline="0" noProof="0" dirty="0" err="1">
                    <a:ln>
                      <a:noFill/>
                    </a:ln>
                    <a:solidFill>
                      <a:srgbClr val="FFFFFF"/>
                    </a:solidFill>
                    <a:effectLst/>
                    <a:uLnTx/>
                    <a:uFillTx/>
                    <a:latin typeface="Microsoft YaHei" panose="020B0503020204020204" pitchFamily="34" charset="-122"/>
                    <a:ea typeface="Microsoft YaHei" panose="020B0503020204020204" pitchFamily="34" charset="-122"/>
                    <a:cs typeface="+mn-cs"/>
                  </a:rPr>
                  <a:t>&amp;</a:t>
                </a:r>
                <a:r>
                  <a:rPr kumimoji="0" lang="en-US" sz="1200" b="0" i="0" u="none" strike="noStrike" kern="0" cap="none" spc="0" normalizeH="0" baseline="0" noProof="0" dirty="0" err="1">
                    <a:ln>
                      <a:noFill/>
                    </a:ln>
                    <a:solidFill>
                      <a:srgbClr val="FFFFFF"/>
                    </a:solidFill>
                    <a:effectLst/>
                    <a:uLnTx/>
                    <a:uFillTx/>
                    <a:latin typeface="Microsoft YaHei" panose="020B0503020204020204" pitchFamily="34" charset="-122"/>
                    <a:ea typeface="Microsoft YaHei" panose="020B0503020204020204" pitchFamily="34" charset="-122"/>
                    <a:cs typeface="+mn-cs"/>
                  </a:rPr>
                  <a:t>供应链协作</a:t>
                </a:r>
                <a:endParaRPr kumimoji="0" lang="en-US" sz="1400" b="0" i="0" u="none" strike="noStrike" kern="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64" name="TextBox 5">
                <a:extLst>
                  <a:ext uri="{FF2B5EF4-FFF2-40B4-BE49-F238E27FC236}">
                    <a16:creationId xmlns:a16="http://schemas.microsoft.com/office/drawing/2014/main" id="{02D048C3-8168-A702-9241-53338ADBACC1}"/>
                  </a:ext>
                </a:extLst>
              </p:cNvPr>
              <p:cNvSpPr txBox="1"/>
              <p:nvPr/>
            </p:nvSpPr>
            <p:spPr>
              <a:xfrm>
                <a:off x="-487008" y="2842718"/>
                <a:ext cx="2590799" cy="2476499"/>
              </a:xfrm>
              <a:prstGeom prst="rect">
                <a:avLst/>
              </a:prstGeom>
              <a:solidFill>
                <a:srgbClr val="FFFFFF"/>
              </a:solidFill>
              <a:ln w="19050">
                <a:solidFill>
                  <a:srgbClr val="815BDA"/>
                </a:solidFill>
              </a:ln>
            </p:spPr>
            <p:txBody>
              <a:bodyPr wrap="square" lIns="182880" tIns="182880" rIns="182880" bIns="182880" rtlCol="0">
                <a:noAutofit/>
              </a:bodyPr>
              <a:lstStyle/>
              <a:p>
                <a:pPr marL="0" marR="0" lvl="0" indent="0" defTabSz="914400" eaLnBrk="1" fontAlgn="auto" latinLnBrk="0" hangingPunct="1">
                  <a:lnSpc>
                    <a:spcPct val="90000"/>
                  </a:lnSpc>
                  <a:spcBef>
                    <a:spcPts val="1200"/>
                  </a:spcBef>
                  <a:spcAft>
                    <a:spcPts val="0"/>
                  </a:spcAft>
                  <a:buClrTx/>
                  <a:buSzTx/>
                  <a:buFontTx/>
                  <a:buNone/>
                  <a:tabLst/>
                  <a:defRPr/>
                </a:pPr>
                <a:r>
                  <a:rPr kumimoji="0" lang="en-US" sz="1000" b="0" i="0" u="none" strike="noStrike" kern="0" cap="none" spc="0" normalizeH="0" baseline="0" noProof="0" dirty="0" err="1">
                    <a:ln>
                      <a:noFill/>
                    </a:ln>
                    <a:solidFill>
                      <a:srgbClr val="000000"/>
                    </a:solidFill>
                    <a:effectLst/>
                    <a:uLnTx/>
                    <a:uFillTx/>
                    <a:latin typeface="Microsoft YaHei" panose="020B0503020204020204" pitchFamily="34" charset="-122"/>
                    <a:ea typeface="Microsoft YaHei" panose="020B0503020204020204" pitchFamily="34" charset="-122"/>
                  </a:rPr>
                  <a:t>研发的量产制造BOM</a:t>
                </a:r>
                <a:r>
                  <a:rPr kumimoji="0" lang="zh-CN" altLang="en-US" sz="10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rPr>
                  <a:t> 、供应链的设计变更请求</a:t>
                </a:r>
                <a:r>
                  <a:rPr kumimoji="0" lang="en-US" altLang="zh-CN" sz="10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rPr>
                  <a:t>ECN</a:t>
                </a:r>
                <a:r>
                  <a:rPr kumimoji="0" lang="zh-CN" altLang="en-US" sz="10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rPr>
                  <a:t>的协作，新产品的经营指标度量分析</a:t>
                </a:r>
                <a:endParaRPr kumimoji="0" lang="en-US" sz="10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endParaRPr>
              </a:p>
            </p:txBody>
          </p:sp>
        </p:grpSp>
      </p:grpSp>
      <p:grpSp>
        <p:nvGrpSpPr>
          <p:cNvPr id="65" name="组合 64">
            <a:extLst>
              <a:ext uri="{FF2B5EF4-FFF2-40B4-BE49-F238E27FC236}">
                <a16:creationId xmlns:a16="http://schemas.microsoft.com/office/drawing/2014/main" id="{6A37F19D-3164-D09F-C36A-70C0EBCFE9E0}"/>
              </a:ext>
            </a:extLst>
          </p:cNvPr>
          <p:cNvGrpSpPr/>
          <p:nvPr/>
        </p:nvGrpSpPr>
        <p:grpSpPr>
          <a:xfrm>
            <a:off x="6736211" y="1550476"/>
            <a:ext cx="1696310" cy="1596481"/>
            <a:chOff x="2000079" y="1226462"/>
            <a:chExt cx="1696310" cy="1596481"/>
          </a:xfrm>
        </p:grpSpPr>
        <p:cxnSp>
          <p:nvCxnSpPr>
            <p:cNvPr id="66" name="Straight Connector 46">
              <a:extLst>
                <a:ext uri="{FF2B5EF4-FFF2-40B4-BE49-F238E27FC236}">
                  <a16:creationId xmlns:a16="http://schemas.microsoft.com/office/drawing/2014/main" id="{37FD1CD9-9133-16BC-0F87-ED5602E0D875}"/>
                </a:ext>
              </a:extLst>
            </p:cNvPr>
            <p:cNvCxnSpPr>
              <a:cxnSpLocks/>
            </p:cNvCxnSpPr>
            <p:nvPr/>
          </p:nvCxnSpPr>
          <p:spPr>
            <a:xfrm>
              <a:off x="2830416" y="2213343"/>
              <a:ext cx="0" cy="457200"/>
            </a:xfrm>
            <a:prstGeom prst="line">
              <a:avLst/>
            </a:prstGeom>
            <a:noFill/>
            <a:ln w="19050" cap="flat" cmpd="sng" algn="ctr">
              <a:solidFill>
                <a:srgbClr val="675AE3"/>
              </a:solidFill>
              <a:prstDash val="solid"/>
              <a:miter lim="800000"/>
            </a:ln>
            <a:effectLst/>
          </p:spPr>
        </p:cxnSp>
        <p:sp>
          <p:nvSpPr>
            <p:cNvPr id="67" name="Oval 47">
              <a:extLst>
                <a:ext uri="{FF2B5EF4-FFF2-40B4-BE49-F238E27FC236}">
                  <a16:creationId xmlns:a16="http://schemas.microsoft.com/office/drawing/2014/main" id="{9145D6C1-E4F4-0143-4E82-851A0E2568F1}"/>
                </a:ext>
              </a:extLst>
            </p:cNvPr>
            <p:cNvSpPr/>
            <p:nvPr/>
          </p:nvSpPr>
          <p:spPr>
            <a:xfrm>
              <a:off x="2754216" y="2670543"/>
              <a:ext cx="152400" cy="152400"/>
            </a:xfrm>
            <a:prstGeom prst="ellipse">
              <a:avLst/>
            </a:prstGeom>
            <a:solidFill>
              <a:srgbClr val="675AE3"/>
            </a:solidFill>
            <a:ln w="19050" cap="flat" cmpd="sng" algn="ctr">
              <a:solidFill>
                <a:srgbClr val="FFFFFF"/>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等线"/>
                <a:ea typeface="+mn-ea"/>
                <a:cs typeface="+mn-cs"/>
              </a:endParaRPr>
            </a:p>
          </p:txBody>
        </p:sp>
        <p:grpSp>
          <p:nvGrpSpPr>
            <p:cNvPr id="68" name="组合 67">
              <a:extLst>
                <a:ext uri="{FF2B5EF4-FFF2-40B4-BE49-F238E27FC236}">
                  <a16:creationId xmlns:a16="http://schemas.microsoft.com/office/drawing/2014/main" id="{1D275438-231B-BB22-1F7D-E967CE2A5ED1}"/>
                </a:ext>
              </a:extLst>
            </p:cNvPr>
            <p:cNvGrpSpPr/>
            <p:nvPr/>
          </p:nvGrpSpPr>
          <p:grpSpPr>
            <a:xfrm>
              <a:off x="2000079" y="1226462"/>
              <a:ext cx="1696310" cy="1270267"/>
              <a:chOff x="-487008" y="2245819"/>
              <a:chExt cx="2590801" cy="3073398"/>
            </a:xfrm>
          </p:grpSpPr>
          <p:sp>
            <p:nvSpPr>
              <p:cNvPr id="69" name="Rectangle 4">
                <a:extLst>
                  <a:ext uri="{FF2B5EF4-FFF2-40B4-BE49-F238E27FC236}">
                    <a16:creationId xmlns:a16="http://schemas.microsoft.com/office/drawing/2014/main" id="{F7997965-E16B-928F-32A7-CF697FDE4223}"/>
                  </a:ext>
                </a:extLst>
              </p:cNvPr>
              <p:cNvSpPr/>
              <p:nvPr/>
            </p:nvSpPr>
            <p:spPr>
              <a:xfrm>
                <a:off x="-487006" y="2245819"/>
                <a:ext cx="2590799" cy="596899"/>
              </a:xfrm>
              <a:prstGeom prst="rect">
                <a:avLst/>
              </a:prstGeom>
              <a:solidFill>
                <a:srgbClr val="815BDA"/>
              </a:solidFill>
              <a:ln w="19050" cap="flat" cmpd="sng" algn="ctr">
                <a:solidFill>
                  <a:srgbClr val="815BDA"/>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US" altLang="zh-CN" sz="1200" b="0" i="0" u="none" strike="noStrike" kern="0" cap="none" spc="0" normalizeH="0" baseline="0" noProof="0" dirty="0" err="1">
                    <a:ln>
                      <a:noFill/>
                    </a:ln>
                    <a:solidFill>
                      <a:srgbClr val="FFFFFF"/>
                    </a:solidFill>
                    <a:effectLst/>
                    <a:uLnTx/>
                    <a:uFillTx/>
                    <a:latin typeface="Microsoft YaHei" panose="020B0503020204020204" pitchFamily="34" charset="-122"/>
                    <a:ea typeface="Microsoft YaHei" panose="020B0503020204020204" pitchFamily="34" charset="-122"/>
                    <a:cs typeface="+mn-cs"/>
                  </a:rPr>
                  <a:t>投标报价</a:t>
                </a:r>
                <a:endParaRPr kumimoji="0" lang="en-US" altLang="zh-CN" sz="1400" b="0" i="0" u="none" strike="noStrike" kern="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70" name="TextBox 5">
                <a:extLst>
                  <a:ext uri="{FF2B5EF4-FFF2-40B4-BE49-F238E27FC236}">
                    <a16:creationId xmlns:a16="http://schemas.microsoft.com/office/drawing/2014/main" id="{F843D855-5227-5389-EDDA-85EB5B70F2B6}"/>
                  </a:ext>
                </a:extLst>
              </p:cNvPr>
              <p:cNvSpPr txBox="1"/>
              <p:nvPr/>
            </p:nvSpPr>
            <p:spPr>
              <a:xfrm>
                <a:off x="-487008" y="2842718"/>
                <a:ext cx="2590799" cy="2476499"/>
              </a:xfrm>
              <a:prstGeom prst="rect">
                <a:avLst/>
              </a:prstGeom>
              <a:solidFill>
                <a:srgbClr val="FFFFFF"/>
              </a:solidFill>
              <a:ln w="19050">
                <a:solidFill>
                  <a:srgbClr val="815BDA"/>
                </a:solidFill>
              </a:ln>
            </p:spPr>
            <p:txBody>
              <a:bodyPr wrap="square" lIns="182880" tIns="182880" rIns="182880" bIns="182880" rtlCol="0">
                <a:noAutofit/>
              </a:bodyPr>
              <a:lstStyle/>
              <a:p>
                <a:pPr marL="0" marR="0" lvl="0" indent="0" defTabSz="914400" eaLnBrk="1" fontAlgn="auto" latinLnBrk="0" hangingPunct="1">
                  <a:lnSpc>
                    <a:spcPct val="90000"/>
                  </a:lnSpc>
                  <a:spcBef>
                    <a:spcPts val="1200"/>
                  </a:spcBef>
                  <a:spcAft>
                    <a:spcPts val="0"/>
                  </a:spcAft>
                  <a:buClrTx/>
                  <a:buSzTx/>
                  <a:buFontTx/>
                  <a:buNone/>
                  <a:tabLst/>
                  <a:defRPr/>
                </a:pPr>
                <a:r>
                  <a:rPr kumimoji="0" lang="zh-CN" altLang="en-US" sz="10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rPr>
                  <a:t>异构系统难以准确测算投标各项的成本，通过全成分的分析为项目投标报价提供决策支持，制定报价的流程</a:t>
                </a:r>
                <a:endParaRPr kumimoji="0" lang="en-US" altLang="zh-CN" sz="10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endParaRPr>
              </a:p>
            </p:txBody>
          </p:sp>
        </p:grpSp>
      </p:grpSp>
      <p:grpSp>
        <p:nvGrpSpPr>
          <p:cNvPr id="71" name="组合 70">
            <a:extLst>
              <a:ext uri="{FF2B5EF4-FFF2-40B4-BE49-F238E27FC236}">
                <a16:creationId xmlns:a16="http://schemas.microsoft.com/office/drawing/2014/main" id="{3E7B18AE-B58C-4331-27F2-7E7EE04025C2}"/>
              </a:ext>
            </a:extLst>
          </p:cNvPr>
          <p:cNvGrpSpPr/>
          <p:nvPr/>
        </p:nvGrpSpPr>
        <p:grpSpPr>
          <a:xfrm>
            <a:off x="3540579" y="4627175"/>
            <a:ext cx="1696310" cy="1615804"/>
            <a:chOff x="3879255" y="4627175"/>
            <a:chExt cx="1696310" cy="1615804"/>
          </a:xfrm>
        </p:grpSpPr>
        <p:cxnSp>
          <p:nvCxnSpPr>
            <p:cNvPr id="72" name="Straight Connector 46">
              <a:extLst>
                <a:ext uri="{FF2B5EF4-FFF2-40B4-BE49-F238E27FC236}">
                  <a16:creationId xmlns:a16="http://schemas.microsoft.com/office/drawing/2014/main" id="{90E4DD7A-5FED-A5D3-48A7-79C648E011A0}"/>
                </a:ext>
              </a:extLst>
            </p:cNvPr>
            <p:cNvCxnSpPr>
              <a:cxnSpLocks/>
            </p:cNvCxnSpPr>
            <p:nvPr/>
          </p:nvCxnSpPr>
          <p:spPr>
            <a:xfrm>
              <a:off x="4709592" y="4692488"/>
              <a:ext cx="0" cy="457200"/>
            </a:xfrm>
            <a:prstGeom prst="line">
              <a:avLst/>
            </a:prstGeom>
            <a:noFill/>
            <a:ln w="19050" cap="flat" cmpd="sng" algn="ctr">
              <a:solidFill>
                <a:srgbClr val="675AE3"/>
              </a:solidFill>
              <a:prstDash val="solid"/>
              <a:miter lim="800000"/>
            </a:ln>
            <a:effectLst/>
          </p:spPr>
        </p:cxnSp>
        <p:sp>
          <p:nvSpPr>
            <p:cNvPr id="73" name="Oval 47">
              <a:extLst>
                <a:ext uri="{FF2B5EF4-FFF2-40B4-BE49-F238E27FC236}">
                  <a16:creationId xmlns:a16="http://schemas.microsoft.com/office/drawing/2014/main" id="{51589625-863F-E677-DE87-91EFB5A25A29}"/>
                </a:ext>
              </a:extLst>
            </p:cNvPr>
            <p:cNvSpPr/>
            <p:nvPr/>
          </p:nvSpPr>
          <p:spPr>
            <a:xfrm>
              <a:off x="4633392" y="4627175"/>
              <a:ext cx="152400" cy="152400"/>
            </a:xfrm>
            <a:prstGeom prst="ellipse">
              <a:avLst/>
            </a:prstGeom>
            <a:solidFill>
              <a:srgbClr val="675AE3"/>
            </a:solidFill>
            <a:ln w="19050" cap="flat" cmpd="sng" algn="ctr">
              <a:solidFill>
                <a:srgbClr val="FFFFFF"/>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等线"/>
                <a:ea typeface="+mn-ea"/>
                <a:cs typeface="+mn-cs"/>
              </a:endParaRPr>
            </a:p>
          </p:txBody>
        </p:sp>
        <p:grpSp>
          <p:nvGrpSpPr>
            <p:cNvPr id="74" name="组合 73">
              <a:extLst>
                <a:ext uri="{FF2B5EF4-FFF2-40B4-BE49-F238E27FC236}">
                  <a16:creationId xmlns:a16="http://schemas.microsoft.com/office/drawing/2014/main" id="{D7E29A45-CBBA-590A-D325-9399545D2A90}"/>
                </a:ext>
              </a:extLst>
            </p:cNvPr>
            <p:cNvGrpSpPr/>
            <p:nvPr/>
          </p:nvGrpSpPr>
          <p:grpSpPr>
            <a:xfrm>
              <a:off x="3879255" y="4972712"/>
              <a:ext cx="1696310" cy="1270267"/>
              <a:chOff x="-487008" y="2245819"/>
              <a:chExt cx="2590801" cy="3073398"/>
            </a:xfrm>
          </p:grpSpPr>
          <p:sp>
            <p:nvSpPr>
              <p:cNvPr id="75" name="Rectangle 4">
                <a:extLst>
                  <a:ext uri="{FF2B5EF4-FFF2-40B4-BE49-F238E27FC236}">
                    <a16:creationId xmlns:a16="http://schemas.microsoft.com/office/drawing/2014/main" id="{EEACEF83-0F29-3CB8-8E52-843C66AEEAA6}"/>
                  </a:ext>
                </a:extLst>
              </p:cNvPr>
              <p:cNvSpPr/>
              <p:nvPr/>
            </p:nvSpPr>
            <p:spPr>
              <a:xfrm>
                <a:off x="-487006" y="2245819"/>
                <a:ext cx="2590799" cy="596899"/>
              </a:xfrm>
              <a:prstGeom prst="rect">
                <a:avLst/>
              </a:prstGeom>
              <a:solidFill>
                <a:srgbClr val="815BDA"/>
              </a:solidFill>
              <a:ln w="19050" cap="flat" cmpd="sng" algn="ctr">
                <a:solidFill>
                  <a:srgbClr val="815BDA"/>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US" sz="1200" b="0" i="0" u="none" strike="noStrike" kern="0" cap="none" spc="0" normalizeH="0" baseline="0" noProof="0" dirty="0" err="1">
                    <a:ln>
                      <a:noFill/>
                    </a:ln>
                    <a:solidFill>
                      <a:srgbClr val="FFFFFF"/>
                    </a:solidFill>
                    <a:effectLst/>
                    <a:uLnTx/>
                    <a:uFillTx/>
                    <a:latin typeface="Microsoft YaHei" panose="020B0503020204020204" pitchFamily="34" charset="-122"/>
                    <a:ea typeface="Microsoft YaHei" panose="020B0503020204020204" pitchFamily="34" charset="-122"/>
                    <a:cs typeface="+mn-cs"/>
                  </a:rPr>
                  <a:t>产品质量追溯</a:t>
                </a:r>
                <a:endParaRPr kumimoji="0" lang="en-US" sz="1400" b="0" i="0" u="none" strike="noStrike" kern="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76" name="TextBox 5">
                <a:extLst>
                  <a:ext uri="{FF2B5EF4-FFF2-40B4-BE49-F238E27FC236}">
                    <a16:creationId xmlns:a16="http://schemas.microsoft.com/office/drawing/2014/main" id="{0B6F1DCC-825C-E2D7-CA44-8EAE36C4A56A}"/>
                  </a:ext>
                </a:extLst>
              </p:cNvPr>
              <p:cNvSpPr txBox="1"/>
              <p:nvPr/>
            </p:nvSpPr>
            <p:spPr>
              <a:xfrm>
                <a:off x="-487008" y="2842718"/>
                <a:ext cx="2590799" cy="2476499"/>
              </a:xfrm>
              <a:prstGeom prst="rect">
                <a:avLst/>
              </a:prstGeom>
              <a:solidFill>
                <a:srgbClr val="FFFFFF"/>
              </a:solidFill>
              <a:ln w="19050">
                <a:solidFill>
                  <a:srgbClr val="815BDA"/>
                </a:solidFill>
              </a:ln>
            </p:spPr>
            <p:txBody>
              <a:bodyPr wrap="square" lIns="182880" tIns="182880" rIns="182880" bIns="182880" rtlCol="0">
                <a:noAutofit/>
              </a:bodyPr>
              <a:lstStyle/>
              <a:p>
                <a:pPr marL="0" marR="0" lvl="0" indent="0" defTabSz="914400" eaLnBrk="1" fontAlgn="auto" latinLnBrk="0" hangingPunct="1">
                  <a:lnSpc>
                    <a:spcPct val="90000"/>
                  </a:lnSpc>
                  <a:spcBef>
                    <a:spcPts val="1200"/>
                  </a:spcBef>
                  <a:spcAft>
                    <a:spcPts val="0"/>
                  </a:spcAft>
                  <a:buClrTx/>
                  <a:buSzTx/>
                  <a:buFontTx/>
                  <a:buNone/>
                  <a:tabLst/>
                  <a:defRPr/>
                </a:pPr>
                <a:r>
                  <a:rPr kumimoji="0" lang="zh-CN" altLang="en-US" sz="10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rPr>
                  <a:t>通过产品图谱追溯产品生命周期中的业务全过程履历，分析影响质量的根源，制定召回策略</a:t>
                </a:r>
                <a:endParaRPr kumimoji="0" lang="en-US" sz="10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endParaRPr>
              </a:p>
            </p:txBody>
          </p:sp>
        </p:grpSp>
      </p:grpSp>
      <p:grpSp>
        <p:nvGrpSpPr>
          <p:cNvPr id="77" name="组合 76">
            <a:extLst>
              <a:ext uri="{FF2B5EF4-FFF2-40B4-BE49-F238E27FC236}">
                <a16:creationId xmlns:a16="http://schemas.microsoft.com/office/drawing/2014/main" id="{E85566CA-009B-FAE5-BBC0-54C9AD1D6FC6}"/>
              </a:ext>
            </a:extLst>
          </p:cNvPr>
          <p:cNvGrpSpPr/>
          <p:nvPr/>
        </p:nvGrpSpPr>
        <p:grpSpPr>
          <a:xfrm>
            <a:off x="9454547" y="4614971"/>
            <a:ext cx="1696310" cy="1615804"/>
            <a:chOff x="7879316" y="4614971"/>
            <a:chExt cx="1696310" cy="1615804"/>
          </a:xfrm>
        </p:grpSpPr>
        <p:cxnSp>
          <p:nvCxnSpPr>
            <p:cNvPr id="78" name="Straight Connector 46">
              <a:extLst>
                <a:ext uri="{FF2B5EF4-FFF2-40B4-BE49-F238E27FC236}">
                  <a16:creationId xmlns:a16="http://schemas.microsoft.com/office/drawing/2014/main" id="{DCC66504-6EDA-9251-BB1C-0422BB6EB29F}"/>
                </a:ext>
              </a:extLst>
            </p:cNvPr>
            <p:cNvCxnSpPr>
              <a:cxnSpLocks/>
            </p:cNvCxnSpPr>
            <p:nvPr/>
          </p:nvCxnSpPr>
          <p:spPr>
            <a:xfrm>
              <a:off x="8709653" y="4680284"/>
              <a:ext cx="0" cy="457200"/>
            </a:xfrm>
            <a:prstGeom prst="line">
              <a:avLst/>
            </a:prstGeom>
            <a:noFill/>
            <a:ln w="19050" cap="flat" cmpd="sng" algn="ctr">
              <a:solidFill>
                <a:srgbClr val="675AE3"/>
              </a:solidFill>
              <a:prstDash val="solid"/>
              <a:miter lim="800000"/>
            </a:ln>
            <a:effectLst/>
          </p:spPr>
        </p:cxnSp>
        <p:sp>
          <p:nvSpPr>
            <p:cNvPr id="79" name="Oval 47">
              <a:extLst>
                <a:ext uri="{FF2B5EF4-FFF2-40B4-BE49-F238E27FC236}">
                  <a16:creationId xmlns:a16="http://schemas.microsoft.com/office/drawing/2014/main" id="{A3364A97-6407-0E17-EAE4-D603475CFF18}"/>
                </a:ext>
              </a:extLst>
            </p:cNvPr>
            <p:cNvSpPr/>
            <p:nvPr/>
          </p:nvSpPr>
          <p:spPr>
            <a:xfrm>
              <a:off x="8633453" y="4614971"/>
              <a:ext cx="152400" cy="152400"/>
            </a:xfrm>
            <a:prstGeom prst="ellipse">
              <a:avLst/>
            </a:prstGeom>
            <a:solidFill>
              <a:srgbClr val="675AE3"/>
            </a:solidFill>
            <a:ln w="19050" cap="flat" cmpd="sng" algn="ctr">
              <a:solidFill>
                <a:srgbClr val="FFFFFF"/>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等线"/>
                <a:ea typeface="+mn-ea"/>
                <a:cs typeface="+mn-cs"/>
              </a:endParaRPr>
            </a:p>
          </p:txBody>
        </p:sp>
        <p:grpSp>
          <p:nvGrpSpPr>
            <p:cNvPr id="80" name="组合 79">
              <a:extLst>
                <a:ext uri="{FF2B5EF4-FFF2-40B4-BE49-F238E27FC236}">
                  <a16:creationId xmlns:a16="http://schemas.microsoft.com/office/drawing/2014/main" id="{5E80527C-9CF1-8CAE-613F-B4EA3B19EC17}"/>
                </a:ext>
              </a:extLst>
            </p:cNvPr>
            <p:cNvGrpSpPr/>
            <p:nvPr/>
          </p:nvGrpSpPr>
          <p:grpSpPr>
            <a:xfrm>
              <a:off x="7879316" y="4960508"/>
              <a:ext cx="1696310" cy="1270267"/>
              <a:chOff x="-487008" y="2245819"/>
              <a:chExt cx="2590801" cy="3073398"/>
            </a:xfrm>
          </p:grpSpPr>
          <p:sp>
            <p:nvSpPr>
              <p:cNvPr id="81" name="Rectangle 4">
                <a:extLst>
                  <a:ext uri="{FF2B5EF4-FFF2-40B4-BE49-F238E27FC236}">
                    <a16:creationId xmlns:a16="http://schemas.microsoft.com/office/drawing/2014/main" id="{1EE2AF05-4187-82D4-AD12-BD73A7F40904}"/>
                  </a:ext>
                </a:extLst>
              </p:cNvPr>
              <p:cNvSpPr/>
              <p:nvPr/>
            </p:nvSpPr>
            <p:spPr>
              <a:xfrm>
                <a:off x="-487006" y="2245819"/>
                <a:ext cx="2590799" cy="596899"/>
              </a:xfrm>
              <a:prstGeom prst="rect">
                <a:avLst/>
              </a:prstGeom>
              <a:solidFill>
                <a:srgbClr val="815BDA"/>
              </a:solidFill>
              <a:ln w="19050" cap="flat" cmpd="sng" algn="ctr">
                <a:solidFill>
                  <a:srgbClr val="815BDA"/>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US" sz="1200" b="0" i="0" u="none" strike="noStrike" kern="0" cap="none" spc="0" normalizeH="0" baseline="0" noProof="0" dirty="0" err="1">
                    <a:ln>
                      <a:noFill/>
                    </a:ln>
                    <a:solidFill>
                      <a:srgbClr val="FFFFFF"/>
                    </a:solidFill>
                    <a:effectLst/>
                    <a:uLnTx/>
                    <a:uFillTx/>
                    <a:latin typeface="Microsoft YaHei" panose="020B0503020204020204" pitchFamily="34" charset="-122"/>
                    <a:ea typeface="Microsoft YaHei" panose="020B0503020204020204" pitchFamily="34" charset="-122"/>
                    <a:cs typeface="+mn-cs"/>
                  </a:rPr>
                  <a:t>供应链</a:t>
                </a:r>
                <a:r>
                  <a:rPr kumimoji="0" lang="en-US" altLang="zh-CN" sz="1200" b="0" i="0" u="none" strike="noStrike" kern="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&amp;</a:t>
                </a:r>
                <a:r>
                  <a:rPr kumimoji="0" lang="zh-CN" altLang="en-US" sz="1200" b="0" i="0" u="none" strike="noStrike" kern="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售后服务协作</a:t>
                </a:r>
                <a:endParaRPr kumimoji="0" lang="en-US" sz="1400" b="0" i="0" u="none" strike="noStrike" kern="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82" name="TextBox 5">
                <a:extLst>
                  <a:ext uri="{FF2B5EF4-FFF2-40B4-BE49-F238E27FC236}">
                    <a16:creationId xmlns:a16="http://schemas.microsoft.com/office/drawing/2014/main" id="{B60A7967-C151-2963-C855-44C26A01F0BB}"/>
                  </a:ext>
                </a:extLst>
              </p:cNvPr>
              <p:cNvSpPr txBox="1"/>
              <p:nvPr/>
            </p:nvSpPr>
            <p:spPr>
              <a:xfrm>
                <a:off x="-487008" y="2842718"/>
                <a:ext cx="2590799" cy="2476499"/>
              </a:xfrm>
              <a:prstGeom prst="rect">
                <a:avLst/>
              </a:prstGeom>
              <a:solidFill>
                <a:srgbClr val="FFFFFF"/>
              </a:solidFill>
              <a:ln w="19050">
                <a:solidFill>
                  <a:srgbClr val="815BDA"/>
                </a:solidFill>
              </a:ln>
            </p:spPr>
            <p:txBody>
              <a:bodyPr wrap="square" lIns="182880" tIns="182880" rIns="182880" bIns="182880" rtlCol="0">
                <a:noAutofit/>
              </a:bodyPr>
              <a:lstStyle/>
              <a:p>
                <a:pPr marL="0" marR="0" lvl="0" indent="0" defTabSz="914400" eaLnBrk="1" fontAlgn="auto" latinLnBrk="0" hangingPunct="1">
                  <a:lnSpc>
                    <a:spcPct val="90000"/>
                  </a:lnSpc>
                  <a:spcBef>
                    <a:spcPts val="1200"/>
                  </a:spcBef>
                  <a:spcAft>
                    <a:spcPts val="0"/>
                  </a:spcAft>
                  <a:buClrTx/>
                  <a:buSzTx/>
                  <a:buFontTx/>
                  <a:buNone/>
                  <a:tabLst/>
                  <a:defRPr/>
                </a:pPr>
                <a:r>
                  <a:rPr kumimoji="0" lang="zh-CN" altLang="zh-CN" sz="10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rPr>
                  <a:t>售后服务的设备前期</a:t>
                </a:r>
                <a:r>
                  <a:rPr kumimoji="0" lang="zh-CN" altLang="en-US" sz="10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rPr>
                  <a:t>履历</a:t>
                </a:r>
                <a:r>
                  <a:rPr kumimoji="0" lang="zh-CN" altLang="zh-CN" sz="10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rPr>
                  <a:t>记录跟踪和追溯管理</a:t>
                </a:r>
                <a:r>
                  <a:rPr kumimoji="0" lang="zh-CN" altLang="en-US" sz="10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rPr>
                  <a:t>，以及备件的成本溯源，提高售后成本分析能力</a:t>
                </a:r>
                <a:endParaRPr kumimoji="0" lang="en-US" sz="10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endParaRPr>
              </a:p>
            </p:txBody>
          </p:sp>
        </p:grpSp>
      </p:grpSp>
      <p:sp>
        <p:nvSpPr>
          <p:cNvPr id="83" name="Rectangle 4">
            <a:extLst>
              <a:ext uri="{FF2B5EF4-FFF2-40B4-BE49-F238E27FC236}">
                <a16:creationId xmlns:a16="http://schemas.microsoft.com/office/drawing/2014/main" id="{B458044B-EB23-8AF0-3258-9C04AF8DEFF5}"/>
              </a:ext>
            </a:extLst>
          </p:cNvPr>
          <p:cNvSpPr/>
          <p:nvPr/>
        </p:nvSpPr>
        <p:spPr>
          <a:xfrm>
            <a:off x="165092" y="2063333"/>
            <a:ext cx="1696309" cy="246704"/>
          </a:xfrm>
          <a:prstGeom prst="rect">
            <a:avLst/>
          </a:prstGeom>
          <a:noFill/>
          <a:ln w="1905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zh-CN" altLang="en-US" sz="1600" b="1" i="0" u="none" strike="noStrike" kern="0" cap="none" spc="0" normalizeH="0" baseline="0" noProof="0" dirty="0">
                <a:ln>
                  <a:noFill/>
                </a:ln>
                <a:solidFill>
                  <a:srgbClr val="815BDA"/>
                </a:solidFill>
                <a:effectLst/>
                <a:uLnTx/>
                <a:uFillTx/>
                <a:latin typeface="Microsoft YaHei" panose="020B0503020204020204" pitchFamily="34" charset="-122"/>
                <a:ea typeface="Microsoft YaHei" panose="020B0503020204020204" pitchFamily="34" charset="-122"/>
                <a:cs typeface="+mn-cs"/>
              </a:rPr>
              <a:t>业财融合</a:t>
            </a:r>
            <a:endParaRPr kumimoji="0" lang="en-US" sz="1800" b="1" i="0" u="none" strike="noStrike" kern="0" cap="none" spc="0" normalizeH="0" baseline="0" noProof="0" dirty="0">
              <a:ln>
                <a:noFill/>
              </a:ln>
              <a:solidFill>
                <a:srgbClr val="815BDA"/>
              </a:solidFill>
              <a:effectLst/>
              <a:uLnTx/>
              <a:uFillTx/>
              <a:latin typeface="Microsoft YaHei" panose="020B0503020204020204" pitchFamily="34" charset="-122"/>
              <a:ea typeface="Microsoft YaHei" panose="020B0503020204020204" pitchFamily="34" charset="-122"/>
              <a:cs typeface="+mn-cs"/>
            </a:endParaRPr>
          </a:p>
        </p:txBody>
      </p:sp>
      <p:sp>
        <p:nvSpPr>
          <p:cNvPr id="84" name="Rectangle 4">
            <a:extLst>
              <a:ext uri="{FF2B5EF4-FFF2-40B4-BE49-F238E27FC236}">
                <a16:creationId xmlns:a16="http://schemas.microsoft.com/office/drawing/2014/main" id="{C980275D-FCA6-EF9E-4A2A-98452FD64310}"/>
              </a:ext>
            </a:extLst>
          </p:cNvPr>
          <p:cNvSpPr/>
          <p:nvPr/>
        </p:nvSpPr>
        <p:spPr>
          <a:xfrm>
            <a:off x="160736" y="5400308"/>
            <a:ext cx="1696309" cy="246704"/>
          </a:xfrm>
          <a:prstGeom prst="rect">
            <a:avLst/>
          </a:prstGeom>
          <a:noFill/>
          <a:ln w="1905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zh-CN" altLang="en-US" sz="1600" b="1" i="0" u="none" strike="noStrike" kern="0" cap="none" spc="0" normalizeH="0" baseline="0" noProof="0" dirty="0">
                <a:ln>
                  <a:noFill/>
                </a:ln>
                <a:solidFill>
                  <a:srgbClr val="815BDA"/>
                </a:solidFill>
                <a:effectLst/>
                <a:uLnTx/>
                <a:uFillTx/>
                <a:latin typeface="Microsoft YaHei" panose="020B0503020204020204" pitchFamily="34" charset="-122"/>
                <a:ea typeface="Microsoft YaHei" panose="020B0503020204020204" pitchFamily="34" charset="-122"/>
                <a:cs typeface="+mn-cs"/>
              </a:rPr>
              <a:t>业业融合</a:t>
            </a:r>
            <a:endParaRPr kumimoji="0" lang="en-US" sz="1800" b="1" i="0" u="none" strike="noStrike" kern="0" cap="none" spc="0" normalizeH="0" baseline="0" noProof="0" dirty="0">
              <a:ln>
                <a:noFill/>
              </a:ln>
              <a:solidFill>
                <a:srgbClr val="815BDA"/>
              </a:solidFill>
              <a:effectLst/>
              <a:uLnTx/>
              <a:uFillTx/>
              <a:latin typeface="Microsoft YaHei" panose="020B0503020204020204" pitchFamily="34" charset="-122"/>
              <a:ea typeface="Microsoft YaHei" panose="020B0503020204020204" pitchFamily="34" charset="-122"/>
              <a:cs typeface="+mn-cs"/>
            </a:endParaRPr>
          </a:p>
        </p:txBody>
      </p:sp>
      <p:grpSp>
        <p:nvGrpSpPr>
          <p:cNvPr id="85" name="组合 84">
            <a:extLst>
              <a:ext uri="{FF2B5EF4-FFF2-40B4-BE49-F238E27FC236}">
                <a16:creationId xmlns:a16="http://schemas.microsoft.com/office/drawing/2014/main" id="{9810371E-0B6E-93C6-A2F4-A48D6DB8D9C6}"/>
              </a:ext>
            </a:extLst>
          </p:cNvPr>
          <p:cNvGrpSpPr/>
          <p:nvPr/>
        </p:nvGrpSpPr>
        <p:grpSpPr>
          <a:xfrm>
            <a:off x="2450766" y="3173360"/>
            <a:ext cx="7599162" cy="516498"/>
            <a:chOff x="2450766" y="3173360"/>
            <a:chExt cx="7599162" cy="516498"/>
          </a:xfrm>
        </p:grpSpPr>
        <p:pic>
          <p:nvPicPr>
            <p:cNvPr id="86" name="图形 85" descr="添加 纯色填充">
              <a:extLst>
                <a:ext uri="{FF2B5EF4-FFF2-40B4-BE49-F238E27FC236}">
                  <a16:creationId xmlns:a16="http://schemas.microsoft.com/office/drawing/2014/main" id="{12914544-B4C2-5A04-FD85-A891133A11B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694931">
              <a:off x="5269223" y="3173360"/>
              <a:ext cx="529418" cy="505402"/>
            </a:xfrm>
            <a:prstGeom prst="rect">
              <a:avLst/>
            </a:prstGeom>
          </p:spPr>
        </p:pic>
        <p:pic>
          <p:nvPicPr>
            <p:cNvPr id="87" name="图形 86" descr="添加 纯色填充">
              <a:extLst>
                <a:ext uri="{FF2B5EF4-FFF2-40B4-BE49-F238E27FC236}">
                  <a16:creationId xmlns:a16="http://schemas.microsoft.com/office/drawing/2014/main" id="{3730C16D-EEAF-26AC-B4AB-6659FFD6329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694931">
              <a:off x="9520510" y="3184456"/>
              <a:ext cx="529418" cy="505402"/>
            </a:xfrm>
            <a:prstGeom prst="rect">
              <a:avLst/>
            </a:prstGeom>
          </p:spPr>
        </p:pic>
        <p:pic>
          <p:nvPicPr>
            <p:cNvPr id="88" name="图形 112" descr="添加 纯色填充">
              <a:extLst>
                <a:ext uri="{FF2B5EF4-FFF2-40B4-BE49-F238E27FC236}">
                  <a16:creationId xmlns:a16="http://schemas.microsoft.com/office/drawing/2014/main" id="{E9CBD970-C0E1-22BE-24FF-A1D22D6F91D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694931">
              <a:off x="2450766" y="3176299"/>
              <a:ext cx="529418" cy="505402"/>
            </a:xfrm>
            <a:prstGeom prst="rect">
              <a:avLst/>
            </a:prstGeom>
          </p:spPr>
        </p:pic>
        <p:pic>
          <p:nvPicPr>
            <p:cNvPr id="89" name="图形 112" descr="添加 纯色填充">
              <a:extLst>
                <a:ext uri="{FF2B5EF4-FFF2-40B4-BE49-F238E27FC236}">
                  <a16:creationId xmlns:a16="http://schemas.microsoft.com/office/drawing/2014/main" id="{90E9895F-0A44-3C6B-29B1-6A9C730CCFE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694931">
              <a:off x="3905502" y="3176299"/>
              <a:ext cx="529418" cy="505402"/>
            </a:xfrm>
            <a:prstGeom prst="rect">
              <a:avLst/>
            </a:prstGeom>
          </p:spPr>
        </p:pic>
      </p:grpSp>
      <p:sp>
        <p:nvSpPr>
          <p:cNvPr id="90" name="文本框 89">
            <a:extLst>
              <a:ext uri="{FF2B5EF4-FFF2-40B4-BE49-F238E27FC236}">
                <a16:creationId xmlns:a16="http://schemas.microsoft.com/office/drawing/2014/main" id="{A6684BA4-1ECB-F5F3-CEA3-E6633B473FEC}"/>
              </a:ext>
            </a:extLst>
          </p:cNvPr>
          <p:cNvSpPr txBox="1"/>
          <p:nvPr/>
        </p:nvSpPr>
        <p:spPr>
          <a:xfrm>
            <a:off x="821269" y="814549"/>
            <a:ext cx="9913161" cy="584775"/>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6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rPr>
              <a:t>先胜助力装备制造企业贯通企业全价值链数据视图，</a:t>
            </a:r>
            <a:r>
              <a:rPr lang="zh-CN" altLang="en-US" sz="1600" kern="0" dirty="0">
                <a:solidFill>
                  <a:srgbClr val="000000"/>
                </a:solidFill>
                <a:latin typeface="Microsoft YaHei" panose="020B0503020204020204" pitchFamily="34" charset="-122"/>
                <a:ea typeface="Microsoft YaHei" panose="020B0503020204020204" pitchFamily="34" charset="-122"/>
              </a:rPr>
              <a:t>赋能</a:t>
            </a:r>
            <a:r>
              <a:rPr kumimoji="0" lang="zh-CN" altLang="en-US" sz="16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rPr>
              <a:t>数字化转型升级，实现精细化的业财管理和高效的业务协同协作</a:t>
            </a:r>
            <a:endParaRPr kumimoji="0" lang="zh-CN" altLang="en-US" sz="1600" b="0" i="0" u="none" strike="noStrike" kern="0" cap="none" spc="0" normalizeH="0" baseline="0" noProof="0" dirty="0">
              <a:ln>
                <a:noFill/>
              </a:ln>
              <a:solidFill>
                <a:srgbClr val="000000"/>
              </a:solidFill>
              <a:effectLst/>
              <a:uLnTx/>
              <a:uFillTx/>
            </a:endParaRPr>
          </a:p>
        </p:txBody>
      </p:sp>
    </p:spTree>
    <p:extLst>
      <p:ext uri="{BB962C8B-B14F-4D97-AF65-F5344CB8AC3E}">
        <p14:creationId xmlns:p14="http://schemas.microsoft.com/office/powerpoint/2010/main" val="262854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83590" y="194993"/>
            <a:ext cx="11041017" cy="772160"/>
          </a:xfrm>
        </p:spPr>
        <p:txBody>
          <a:bodyPr>
            <a:normAutofit/>
          </a:bodyPr>
          <a:lstStyle/>
          <a:p>
            <a:r>
              <a:rPr lang="zh-CN" altLang="en-US" dirty="0"/>
              <a:t>客户简介</a:t>
            </a:r>
          </a:p>
        </p:txBody>
      </p:sp>
      <p:sp>
        <p:nvSpPr>
          <p:cNvPr id="4" name="文本框 3"/>
          <p:cNvSpPr txBox="1"/>
          <p:nvPr/>
        </p:nvSpPr>
        <p:spPr>
          <a:xfrm>
            <a:off x="651510" y="1002166"/>
            <a:ext cx="6033770" cy="4886338"/>
          </a:xfrm>
          <a:prstGeom prst="rect">
            <a:avLst/>
          </a:prstGeom>
          <a:noFill/>
        </p:spPr>
        <p:txBody>
          <a:bodyPr wrap="square">
            <a:spAutoFit/>
          </a:bodyPr>
          <a:lstStyle/>
          <a:p>
            <a:pPr marL="36195" marR="0" lvl="0" indent="0" algn="l" defTabSz="914400" rtl="0" eaLnBrk="1" fontAlgn="auto" latinLnBrk="0" hangingPunct="1">
              <a:lnSpc>
                <a:spcPct val="150000"/>
              </a:lnSpc>
              <a:spcBef>
                <a:spcPts val="0"/>
              </a:spcBef>
              <a:spcAft>
                <a:spcPts val="600"/>
              </a:spcAft>
              <a:buClrTx/>
              <a:buSzTx/>
              <a:buFontTx/>
              <a:buNone/>
              <a:tabLst>
                <a:tab pos="304800" algn="l"/>
              </a:tabLst>
              <a:defRPr/>
            </a:pPr>
            <a:r>
              <a:rPr kumimoji="0" lang="zh-CN" altLang="en-US" sz="1400" b="0" i="0" u="none" strike="noStrike" kern="1200" cap="none" spc="50" normalizeH="0" baseline="0" noProof="0" dirty="0">
                <a:ln>
                  <a:noFill/>
                </a:ln>
                <a:solidFill>
                  <a:srgbClr val="111272"/>
                </a:solidFill>
                <a:effectLst/>
                <a:uLnTx/>
                <a:uFillTx/>
                <a:latin typeface="微软雅黑" panose="020B0503020204020204" pitchFamily="34" charset="-122"/>
                <a:ea typeface="微软雅黑" panose="020B0503020204020204" pitchFamily="34" charset="-122"/>
                <a:cs typeface="+mn-cs"/>
              </a:rPr>
              <a:t>当前全球风力发电行业正呈现高速发展态势，伴随着规模快速增长风电企业普遍面临着</a:t>
            </a:r>
            <a:r>
              <a:rPr kumimoji="0" lang="zh-CN" altLang="en-US" sz="1400" b="1" i="0" u="none" strike="noStrike" kern="1200" cap="none" spc="50" normalizeH="0" baseline="0" noProof="0" dirty="0">
                <a:ln>
                  <a:noFill/>
                </a:ln>
                <a:solidFill>
                  <a:srgbClr val="111272"/>
                </a:solidFill>
                <a:effectLst/>
                <a:uLnTx/>
                <a:uFillTx/>
                <a:latin typeface="微软雅黑" panose="020B0503020204020204" pitchFamily="34" charset="-122"/>
                <a:ea typeface="微软雅黑" panose="020B0503020204020204" pitchFamily="34" charset="-122"/>
                <a:cs typeface="+mn-cs"/>
              </a:rPr>
              <a:t>投资金额大、项目周期长、成本管控难、毛利持续下降</a:t>
            </a:r>
            <a:r>
              <a:rPr kumimoji="0" lang="zh-CN" altLang="en-US" sz="1400" b="0" i="0" u="none" strike="noStrike" kern="1200" cap="none" spc="50" normalizeH="0" baseline="0" noProof="0" dirty="0">
                <a:ln>
                  <a:noFill/>
                </a:ln>
                <a:solidFill>
                  <a:srgbClr val="111272"/>
                </a:solidFill>
                <a:effectLst/>
                <a:uLnTx/>
                <a:uFillTx/>
                <a:latin typeface="微软雅黑" panose="020B0503020204020204" pitchFamily="34" charset="-122"/>
                <a:ea typeface="微软雅黑" panose="020B0503020204020204" pitchFamily="34" charset="-122"/>
                <a:cs typeface="+mn-cs"/>
              </a:rPr>
              <a:t>等问题，此外由于风电行业非标产品多、交付难度大、运维周期长等特殊属性，为企业的精细化成本管控增加了难度。</a:t>
            </a:r>
            <a:endParaRPr kumimoji="0" lang="en-US" altLang="zh-CN" sz="1400" b="0" i="0" u="none" strike="noStrike" kern="1200" cap="none" spc="50" normalizeH="0" baseline="0" noProof="0" dirty="0">
              <a:ln>
                <a:noFill/>
              </a:ln>
              <a:solidFill>
                <a:srgbClr val="111272"/>
              </a:solidFill>
              <a:effectLst/>
              <a:uLnTx/>
              <a:uFillTx/>
              <a:latin typeface="微软雅黑" panose="020B0503020204020204" pitchFamily="34" charset="-122"/>
              <a:ea typeface="微软雅黑" panose="020B0503020204020204" pitchFamily="34" charset="-122"/>
              <a:cs typeface="+mn-cs"/>
            </a:endParaRPr>
          </a:p>
          <a:p>
            <a:pPr marL="36195" marR="0" lvl="0" indent="0" algn="l" defTabSz="914400" rtl="0" eaLnBrk="1" fontAlgn="auto" latinLnBrk="0" hangingPunct="1">
              <a:lnSpc>
                <a:spcPct val="150000"/>
              </a:lnSpc>
              <a:spcBef>
                <a:spcPts val="0"/>
              </a:spcBef>
              <a:spcAft>
                <a:spcPts val="600"/>
              </a:spcAft>
              <a:buClrTx/>
              <a:buSzTx/>
              <a:buFontTx/>
              <a:buNone/>
              <a:tabLst>
                <a:tab pos="304800" algn="l"/>
              </a:tabLst>
              <a:defRPr/>
            </a:pPr>
            <a:endParaRPr kumimoji="0" lang="zh-CN" altLang="en-US" sz="1400" b="0" i="0" u="none" strike="noStrike" kern="1200" cap="none" spc="50" normalizeH="0" baseline="0" noProof="0" dirty="0">
              <a:ln>
                <a:noFill/>
              </a:ln>
              <a:solidFill>
                <a:srgbClr val="111272"/>
              </a:solidFill>
              <a:effectLst/>
              <a:uLnTx/>
              <a:uFillTx/>
              <a:latin typeface="微软雅黑" panose="020B0503020204020204" pitchFamily="34" charset="-122"/>
              <a:ea typeface="微软雅黑" panose="020B0503020204020204" pitchFamily="34" charset="-122"/>
              <a:cs typeface="+mn-cs"/>
            </a:endParaRPr>
          </a:p>
          <a:p>
            <a:pPr marL="36195" marR="0" lvl="0" indent="0" algn="l" defTabSz="914400" rtl="0" eaLnBrk="1" fontAlgn="auto" latinLnBrk="0" hangingPunct="1">
              <a:lnSpc>
                <a:spcPct val="150000"/>
              </a:lnSpc>
              <a:spcBef>
                <a:spcPts val="0"/>
              </a:spcBef>
              <a:spcAft>
                <a:spcPts val="600"/>
              </a:spcAft>
              <a:buClrTx/>
              <a:buSzTx/>
              <a:buFontTx/>
              <a:buNone/>
              <a:tabLst>
                <a:tab pos="304800" algn="l"/>
              </a:tabLst>
              <a:defRPr/>
            </a:pPr>
            <a:r>
              <a:rPr kumimoji="0" lang="en-US" altLang="zh-CN" sz="1400" b="0" i="0" u="none" strike="noStrike" kern="1200" cap="none" spc="50" normalizeH="0" baseline="0" noProof="0" dirty="0">
                <a:ln>
                  <a:noFill/>
                </a:ln>
                <a:solidFill>
                  <a:srgbClr val="111272"/>
                </a:solidFill>
                <a:effectLst/>
                <a:uLnTx/>
                <a:uFillTx/>
                <a:latin typeface="微软雅黑" panose="020B0503020204020204" pitchFamily="34" charset="-122"/>
                <a:ea typeface="微软雅黑" panose="020B0503020204020204" pitchFamily="34" charset="-122"/>
                <a:cs typeface="+mn-cs"/>
              </a:rPr>
              <a:t>S</a:t>
            </a:r>
            <a:r>
              <a:rPr kumimoji="0" lang="zh-CN" altLang="en-US" sz="1400" b="0" i="0" u="none" strike="noStrike" kern="1200" cap="none" spc="50" normalizeH="0" baseline="0" noProof="0" dirty="0">
                <a:ln>
                  <a:noFill/>
                </a:ln>
                <a:solidFill>
                  <a:srgbClr val="111272"/>
                </a:solidFill>
                <a:effectLst/>
                <a:uLnTx/>
                <a:uFillTx/>
                <a:latin typeface="微软雅黑" panose="020B0503020204020204" pitchFamily="34" charset="-122"/>
                <a:ea typeface="微软雅黑" panose="020B0503020204020204" pitchFamily="34" charset="-122"/>
                <a:cs typeface="+mn-cs"/>
              </a:rPr>
              <a:t>集团是我国风电领域龙头企业之一，近年来随着订单量快速上升，现有的营销报价管理模式及成本管控颗粒度已较难满足集团快速发展和持续降本增效的要求，集团亟需提升业财融合精细化程度，通过精细化的成本管控，持续推进降本增效、提升经营效益。</a:t>
            </a:r>
          </a:p>
          <a:p>
            <a:pPr marL="36195" marR="0" lvl="0" indent="0" algn="l" defTabSz="914400" rtl="0" eaLnBrk="1" fontAlgn="auto" latinLnBrk="0" hangingPunct="1">
              <a:lnSpc>
                <a:spcPct val="150000"/>
              </a:lnSpc>
              <a:spcBef>
                <a:spcPts val="0"/>
              </a:spcBef>
              <a:spcAft>
                <a:spcPts val="600"/>
              </a:spcAft>
              <a:buClrTx/>
              <a:buSzTx/>
              <a:buFontTx/>
              <a:buNone/>
              <a:tabLst>
                <a:tab pos="304800" algn="l"/>
              </a:tabLst>
              <a:defRPr/>
            </a:pPr>
            <a:endParaRPr kumimoji="0" lang="zh-CN" altLang="en-US" sz="1400" b="0" i="0" u="none" strike="noStrike" kern="1200" cap="none" spc="50" normalizeH="0" baseline="0" noProof="0" dirty="0">
              <a:ln>
                <a:noFill/>
              </a:ln>
              <a:solidFill>
                <a:srgbClr val="111272"/>
              </a:solidFill>
              <a:effectLst/>
              <a:uLnTx/>
              <a:uFillTx/>
              <a:latin typeface="微软雅黑" panose="020B0503020204020204" pitchFamily="34" charset="-122"/>
              <a:ea typeface="微软雅黑" panose="020B0503020204020204" pitchFamily="34" charset="-122"/>
              <a:cs typeface="+mn-cs"/>
            </a:endParaRPr>
          </a:p>
          <a:p>
            <a:pPr marL="36195" marR="0" lvl="0" indent="0" algn="l" defTabSz="914400" rtl="0" eaLnBrk="1" fontAlgn="auto" latinLnBrk="0" hangingPunct="1">
              <a:lnSpc>
                <a:spcPct val="150000"/>
              </a:lnSpc>
              <a:spcBef>
                <a:spcPts val="0"/>
              </a:spcBef>
              <a:spcAft>
                <a:spcPts val="600"/>
              </a:spcAft>
              <a:buClrTx/>
              <a:buSzTx/>
              <a:buFontTx/>
              <a:buNone/>
              <a:tabLst>
                <a:tab pos="304800" algn="l"/>
              </a:tabLst>
              <a:defRPr/>
            </a:pPr>
            <a:r>
              <a:rPr kumimoji="0" lang="zh-CN" altLang="en-US" sz="1400" b="0" i="0" u="none" strike="noStrike" kern="1200" cap="none" spc="50" normalizeH="0" baseline="0" noProof="0" dirty="0">
                <a:ln>
                  <a:noFill/>
                </a:ln>
                <a:solidFill>
                  <a:srgbClr val="111272"/>
                </a:solidFill>
                <a:effectLst/>
                <a:uLnTx/>
                <a:uFillTx/>
                <a:latin typeface="微软雅黑" panose="020B0503020204020204" pitchFamily="34" charset="-122"/>
                <a:ea typeface="微软雅黑" panose="020B0503020204020204" pitchFamily="34" charset="-122"/>
                <a:cs typeface="+mn-cs"/>
              </a:rPr>
              <a:t>先胜业财帮助集团搭建了</a:t>
            </a:r>
            <a:r>
              <a:rPr kumimoji="0" lang="zh-CN" altLang="en-US" sz="1400" b="1" i="0" u="none" strike="noStrike" kern="1200" cap="none" spc="50" normalizeH="0" baseline="0" noProof="0" dirty="0">
                <a:ln>
                  <a:noFill/>
                </a:ln>
                <a:solidFill>
                  <a:srgbClr val="5555FF"/>
                </a:solidFill>
                <a:effectLst/>
                <a:uLnTx/>
                <a:uFillTx/>
                <a:latin typeface="微软雅黑" panose="020B0503020204020204" pitchFamily="34" charset="-122"/>
                <a:ea typeface="微软雅黑" panose="020B0503020204020204" pitchFamily="34" charset="-122"/>
                <a:cs typeface="+mn-cs"/>
              </a:rPr>
              <a:t>核价报价</a:t>
            </a:r>
            <a:r>
              <a:rPr kumimoji="0" lang="en-US" altLang="zh-CN" sz="1400" b="1" i="0" u="none" strike="noStrike" kern="1200" cap="none" spc="50" normalizeH="0" baseline="0" noProof="0" dirty="0">
                <a:ln>
                  <a:noFill/>
                </a:ln>
                <a:solidFill>
                  <a:srgbClr val="5555FF"/>
                </a:solidFill>
                <a:effectLst/>
                <a:uLnTx/>
                <a:uFillTx/>
                <a:latin typeface="微软雅黑" panose="020B0503020204020204" pitchFamily="34" charset="-122"/>
                <a:ea typeface="微软雅黑" panose="020B0503020204020204" pitchFamily="34" charset="-122"/>
                <a:cs typeface="+mn-cs"/>
              </a:rPr>
              <a:t>&amp;</a:t>
            </a:r>
            <a:r>
              <a:rPr kumimoji="0" lang="zh-CN" altLang="en-US" sz="1400" b="1" i="0" u="none" strike="noStrike" kern="1200" cap="none" spc="50" normalizeH="0" baseline="0" noProof="0" dirty="0">
                <a:ln>
                  <a:noFill/>
                </a:ln>
                <a:solidFill>
                  <a:srgbClr val="5555FF"/>
                </a:solidFill>
                <a:effectLst/>
                <a:uLnTx/>
                <a:uFillTx/>
                <a:latin typeface="微软雅黑" panose="020B0503020204020204" pitchFamily="34" charset="-122"/>
                <a:ea typeface="微软雅黑" panose="020B0503020204020204" pitchFamily="34" charset="-122"/>
                <a:cs typeface="+mn-cs"/>
              </a:rPr>
              <a:t>项目全成本分析</a:t>
            </a:r>
            <a:r>
              <a:rPr kumimoji="0" lang="zh-CN" altLang="en-US" sz="1400" b="0" i="0" u="none" strike="noStrike" kern="1200" cap="none" spc="50" normalizeH="0" baseline="0" noProof="0" dirty="0">
                <a:ln>
                  <a:noFill/>
                </a:ln>
                <a:solidFill>
                  <a:srgbClr val="111272"/>
                </a:solidFill>
                <a:effectLst/>
                <a:uLnTx/>
                <a:uFillTx/>
                <a:latin typeface="微软雅黑" panose="020B0503020204020204" pitchFamily="34" charset="-122"/>
                <a:ea typeface="微软雅黑" panose="020B0503020204020204" pitchFamily="34" charset="-122"/>
                <a:cs typeface="+mn-cs"/>
              </a:rPr>
              <a:t>体系，把握降本关键环节，深入推进成本管控，实现从销售报价、目标成本、滚动预测到实际成本的全成本过程追踪与分析，提升营销决策的效率和项目管控的深度。</a:t>
            </a:r>
          </a:p>
        </p:txBody>
      </p:sp>
      <p:pic>
        <p:nvPicPr>
          <p:cNvPr id="2050" name="Picture 2">
            <a:extLst>
              <a:ext uri="{FF2B5EF4-FFF2-40B4-BE49-F238E27FC236}">
                <a16:creationId xmlns:a16="http://schemas.microsoft.com/office/drawing/2014/main" id="{1B034BFF-0306-059B-3000-63E9EF55F90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207" b="6991"/>
          <a:stretch>
            <a:fillRect/>
          </a:stretch>
        </p:blipFill>
        <p:spPr bwMode="auto">
          <a:xfrm>
            <a:off x="7316560" y="1040228"/>
            <a:ext cx="4355647" cy="48102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854DDDE-EC24-7738-4EB7-E196729BACC6}"/>
              </a:ext>
            </a:extLst>
          </p:cNvPr>
          <p:cNvSpPr>
            <a:spLocks noGrp="1"/>
          </p:cNvSpPr>
          <p:nvPr>
            <p:ph type="title"/>
          </p:nvPr>
        </p:nvSpPr>
        <p:spPr>
          <a:xfrm>
            <a:off x="783590" y="194993"/>
            <a:ext cx="11803698" cy="772160"/>
          </a:xfrm>
        </p:spPr>
        <p:txBody>
          <a:bodyPr>
            <a:normAutofit/>
          </a:bodyPr>
          <a:lstStyle/>
          <a:p>
            <a:r>
              <a:rPr kumimoji="1" lang="zh-CN" altLang="en-US" dirty="0"/>
              <a:t>成本管理难的本质原因在于，这是一个组织问题</a:t>
            </a:r>
          </a:p>
        </p:txBody>
      </p:sp>
      <p:pic>
        <p:nvPicPr>
          <p:cNvPr id="12" name="图片 11">
            <a:extLst>
              <a:ext uri="{FF2B5EF4-FFF2-40B4-BE49-F238E27FC236}">
                <a16:creationId xmlns:a16="http://schemas.microsoft.com/office/drawing/2014/main" id="{D44AC9C6-34E6-A911-540A-1BFF0270A9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87839" y="4594291"/>
            <a:ext cx="1920958" cy="1920958"/>
          </a:xfrm>
          <a:prstGeom prst="rect">
            <a:avLst/>
          </a:prstGeom>
        </p:spPr>
      </p:pic>
      <p:pic>
        <p:nvPicPr>
          <p:cNvPr id="4" name="图片 3">
            <a:extLst>
              <a:ext uri="{FF2B5EF4-FFF2-40B4-BE49-F238E27FC236}">
                <a16:creationId xmlns:a16="http://schemas.microsoft.com/office/drawing/2014/main" id="{611E502D-70DE-9BC1-EB18-0A01F3EFAF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5756" y="967153"/>
            <a:ext cx="8254483" cy="5548096"/>
          </a:xfrm>
          <a:prstGeom prst="rect">
            <a:avLst/>
          </a:prstGeom>
        </p:spPr>
      </p:pic>
    </p:spTree>
    <p:extLst>
      <p:ext uri="{BB962C8B-B14F-4D97-AF65-F5344CB8AC3E}">
        <p14:creationId xmlns:p14="http://schemas.microsoft.com/office/powerpoint/2010/main" val="40612668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854DDDE-EC24-7738-4EB7-E196729BACC6}"/>
              </a:ext>
            </a:extLst>
          </p:cNvPr>
          <p:cNvSpPr>
            <a:spLocks noGrp="1"/>
          </p:cNvSpPr>
          <p:nvPr>
            <p:ph type="title"/>
          </p:nvPr>
        </p:nvSpPr>
        <p:spPr>
          <a:xfrm>
            <a:off x="783590" y="194993"/>
            <a:ext cx="7825105" cy="772160"/>
          </a:xfrm>
        </p:spPr>
        <p:txBody>
          <a:bodyPr/>
          <a:lstStyle/>
          <a:p>
            <a:r>
              <a:rPr kumimoji="1" lang="en-US" altLang="zh-CN" dirty="0"/>
              <a:t>S</a:t>
            </a:r>
            <a:r>
              <a:rPr kumimoji="1" lang="zh-CN" altLang="en-US" dirty="0"/>
              <a:t>集团成本管理的难点：三表合一</a:t>
            </a:r>
          </a:p>
        </p:txBody>
      </p:sp>
      <p:graphicFrame>
        <p:nvGraphicFramePr>
          <p:cNvPr id="13" name="表格 12">
            <a:extLst>
              <a:ext uri="{FF2B5EF4-FFF2-40B4-BE49-F238E27FC236}">
                <a16:creationId xmlns:a16="http://schemas.microsoft.com/office/drawing/2014/main" id="{1E065B6C-A3F0-90DD-9B01-8B6AE4F4D591}"/>
              </a:ext>
            </a:extLst>
          </p:cNvPr>
          <p:cNvGraphicFramePr>
            <a:graphicFrameLocks noGrp="1"/>
          </p:cNvGraphicFramePr>
          <p:nvPr/>
        </p:nvGraphicFramePr>
        <p:xfrm>
          <a:off x="783590" y="967154"/>
          <a:ext cx="11114218" cy="5262247"/>
        </p:xfrm>
        <a:graphic>
          <a:graphicData uri="http://schemas.openxmlformats.org/drawingml/2006/table">
            <a:tbl>
              <a:tblPr>
                <a:tableStyleId>{5C22544A-7EE6-4342-B048-85BDC9FD1C3A}</a:tableStyleId>
              </a:tblPr>
              <a:tblGrid>
                <a:gridCol w="668545">
                  <a:extLst>
                    <a:ext uri="{9D8B030D-6E8A-4147-A177-3AD203B41FA5}">
                      <a16:colId xmlns:a16="http://schemas.microsoft.com/office/drawing/2014/main" val="4237929338"/>
                    </a:ext>
                  </a:extLst>
                </a:gridCol>
                <a:gridCol w="2550064">
                  <a:extLst>
                    <a:ext uri="{9D8B030D-6E8A-4147-A177-3AD203B41FA5}">
                      <a16:colId xmlns:a16="http://schemas.microsoft.com/office/drawing/2014/main" val="658018456"/>
                    </a:ext>
                  </a:extLst>
                </a:gridCol>
                <a:gridCol w="2191813">
                  <a:extLst>
                    <a:ext uri="{9D8B030D-6E8A-4147-A177-3AD203B41FA5}">
                      <a16:colId xmlns:a16="http://schemas.microsoft.com/office/drawing/2014/main" val="65009355"/>
                    </a:ext>
                  </a:extLst>
                </a:gridCol>
                <a:gridCol w="2234128">
                  <a:extLst>
                    <a:ext uri="{9D8B030D-6E8A-4147-A177-3AD203B41FA5}">
                      <a16:colId xmlns:a16="http://schemas.microsoft.com/office/drawing/2014/main" val="2972378410"/>
                    </a:ext>
                  </a:extLst>
                </a:gridCol>
                <a:gridCol w="2056413">
                  <a:extLst>
                    <a:ext uri="{9D8B030D-6E8A-4147-A177-3AD203B41FA5}">
                      <a16:colId xmlns:a16="http://schemas.microsoft.com/office/drawing/2014/main" val="300654734"/>
                    </a:ext>
                  </a:extLst>
                </a:gridCol>
                <a:gridCol w="1413255">
                  <a:extLst>
                    <a:ext uri="{9D8B030D-6E8A-4147-A177-3AD203B41FA5}">
                      <a16:colId xmlns:a16="http://schemas.microsoft.com/office/drawing/2014/main" val="3155578845"/>
                    </a:ext>
                  </a:extLst>
                </a:gridCol>
              </a:tblGrid>
              <a:tr h="593475">
                <a:tc>
                  <a:txBody>
                    <a:bodyPr/>
                    <a:lstStyle/>
                    <a:p>
                      <a:pPr algn="l" fontAlgn="ctr"/>
                      <a:r>
                        <a:rPr lang="zh-CN" altLang="en-US" sz="1200" b="1" u="none" strike="noStrike" dirty="0">
                          <a:solidFill>
                            <a:schemeClr val="bg1"/>
                          </a:solidFill>
                          <a:effectLst/>
                          <a:latin typeface="Microsoft YaHei" panose="020B0503020204020204" pitchFamily="34" charset="-122"/>
                          <a:ea typeface="Microsoft YaHei" panose="020B0503020204020204" pitchFamily="34" charset="-122"/>
                        </a:rPr>
                        <a:t>业务流程</a:t>
                      </a:r>
                      <a:endParaRPr lang="zh-CN" altLang="en-US" sz="1200" b="1" i="0" u="none" strike="noStrike" dirty="0">
                        <a:solidFill>
                          <a:schemeClr val="bg1"/>
                        </a:solidFill>
                        <a:effectLst/>
                        <a:latin typeface="Microsoft YaHei" panose="020B0503020204020204" pitchFamily="34" charset="-122"/>
                        <a:ea typeface="Microsoft YaHei" panose="020B0503020204020204" pitchFamily="34" charset="-122"/>
                      </a:endParaRPr>
                    </a:p>
                  </a:txBody>
                  <a:tcPr marL="0" marR="0" marT="0" marB="0" anchor="ctr">
                    <a:solidFill>
                      <a:srgbClr val="0070C0"/>
                    </a:solidFill>
                  </a:tcPr>
                </a:tc>
                <a:tc>
                  <a:txBody>
                    <a:bodyPr/>
                    <a:lstStyle/>
                    <a:p>
                      <a:pPr algn="ctr" fontAlgn="ctr"/>
                      <a:r>
                        <a:rPr lang="en" sz="1200" b="1" u="none" strike="noStrike" dirty="0">
                          <a:solidFill>
                            <a:schemeClr val="bg1"/>
                          </a:solidFill>
                          <a:effectLst/>
                          <a:latin typeface="Microsoft YaHei" panose="020B0503020204020204" pitchFamily="34" charset="-122"/>
                          <a:ea typeface="Microsoft YaHei" panose="020B0503020204020204" pitchFamily="34" charset="-122"/>
                        </a:rPr>
                        <a:t>BOM</a:t>
                      </a:r>
                      <a:r>
                        <a:rPr lang="zh-CN" altLang="en-US" sz="1200" b="1" u="none" strike="noStrike" dirty="0">
                          <a:solidFill>
                            <a:schemeClr val="bg1"/>
                          </a:solidFill>
                          <a:effectLst/>
                          <a:latin typeface="Microsoft YaHei" panose="020B0503020204020204" pitchFamily="34" charset="-122"/>
                          <a:ea typeface="Microsoft YaHei" panose="020B0503020204020204" pitchFamily="34" charset="-122"/>
                        </a:rPr>
                        <a:t>管理</a:t>
                      </a:r>
                      <a:endParaRPr lang="zh-CN" altLang="en-US" sz="1400" b="1" i="0" u="none" strike="noStrike" dirty="0">
                        <a:solidFill>
                          <a:schemeClr val="bg1"/>
                        </a:solidFill>
                        <a:effectLst/>
                        <a:latin typeface="Microsoft YaHei" panose="020B0503020204020204" pitchFamily="34" charset="-122"/>
                        <a:ea typeface="Microsoft YaHei" panose="020B0503020204020204" pitchFamily="34" charset="-122"/>
                      </a:endParaRPr>
                    </a:p>
                  </a:txBody>
                  <a:tcPr marL="0" marR="0" marT="0" marB="0" anchor="ctr">
                    <a:solidFill>
                      <a:srgbClr val="0070C0"/>
                    </a:solidFill>
                  </a:tcPr>
                </a:tc>
                <a:tc>
                  <a:txBody>
                    <a:bodyPr/>
                    <a:lstStyle/>
                    <a:p>
                      <a:pPr algn="ctr" fontAlgn="ctr"/>
                      <a:r>
                        <a:rPr lang="zh-CN" altLang="en-US" sz="1200" b="1" u="none" strike="noStrike" dirty="0">
                          <a:solidFill>
                            <a:schemeClr val="bg1"/>
                          </a:solidFill>
                          <a:effectLst/>
                          <a:latin typeface="Microsoft YaHei" panose="020B0503020204020204" pitchFamily="34" charset="-122"/>
                          <a:ea typeface="Microsoft YaHei" panose="020B0503020204020204" pitchFamily="34" charset="-122"/>
                        </a:rPr>
                        <a:t>采购</a:t>
                      </a:r>
                      <a:endParaRPr lang="zh-CN" altLang="en-US" sz="1200" b="1" i="0" u="none" strike="noStrike" dirty="0">
                        <a:solidFill>
                          <a:schemeClr val="bg1"/>
                        </a:solidFill>
                        <a:effectLst/>
                        <a:latin typeface="Microsoft YaHei" panose="020B0503020204020204" pitchFamily="34" charset="-122"/>
                        <a:ea typeface="Microsoft YaHei" panose="020B0503020204020204" pitchFamily="34" charset="-122"/>
                      </a:endParaRPr>
                    </a:p>
                  </a:txBody>
                  <a:tcPr marL="0" marR="0" marT="0" marB="0" anchor="ctr">
                    <a:solidFill>
                      <a:srgbClr val="0070C0"/>
                    </a:solidFill>
                  </a:tcPr>
                </a:tc>
                <a:tc>
                  <a:txBody>
                    <a:bodyPr/>
                    <a:lstStyle/>
                    <a:p>
                      <a:pPr algn="ctr" fontAlgn="ctr"/>
                      <a:r>
                        <a:rPr lang="zh-CN" altLang="en-US" sz="1200" b="1" u="none" strike="noStrike" dirty="0">
                          <a:solidFill>
                            <a:schemeClr val="bg1"/>
                          </a:solidFill>
                          <a:effectLst/>
                          <a:latin typeface="Microsoft YaHei" panose="020B0503020204020204" pitchFamily="34" charset="-122"/>
                          <a:ea typeface="Microsoft YaHei" panose="020B0503020204020204" pitchFamily="34" charset="-122"/>
                        </a:rPr>
                        <a:t>生产出入库</a:t>
                      </a:r>
                      <a:endParaRPr lang="zh-CN" altLang="en-US" sz="1200" b="1" i="0" u="none" strike="noStrike" dirty="0">
                        <a:solidFill>
                          <a:schemeClr val="bg1"/>
                        </a:solidFill>
                        <a:effectLst/>
                        <a:latin typeface="Microsoft YaHei" panose="020B0503020204020204" pitchFamily="34" charset="-122"/>
                        <a:ea typeface="Microsoft YaHei" panose="020B0503020204020204" pitchFamily="34" charset="-122"/>
                      </a:endParaRPr>
                    </a:p>
                  </a:txBody>
                  <a:tcPr marL="0" marR="0" marT="0" marB="0" anchor="ctr">
                    <a:solidFill>
                      <a:srgbClr val="0070C0"/>
                    </a:solidFill>
                  </a:tcPr>
                </a:tc>
                <a:tc>
                  <a:txBody>
                    <a:bodyPr/>
                    <a:lstStyle/>
                    <a:p>
                      <a:pPr algn="ctr" fontAlgn="ctr"/>
                      <a:r>
                        <a:rPr lang="zh-CN" altLang="en-US" sz="1200" b="1" u="none" strike="noStrike" dirty="0">
                          <a:solidFill>
                            <a:schemeClr val="bg1"/>
                          </a:solidFill>
                          <a:effectLst/>
                          <a:latin typeface="Microsoft YaHei" panose="020B0503020204020204" pitchFamily="34" charset="-122"/>
                          <a:ea typeface="Microsoft YaHei" panose="020B0503020204020204" pitchFamily="34" charset="-122"/>
                        </a:rPr>
                        <a:t>风场吊装</a:t>
                      </a:r>
                      <a:endParaRPr lang="zh-CN" altLang="en-US" sz="1200" b="1" i="0" u="none" strike="noStrike" dirty="0">
                        <a:solidFill>
                          <a:schemeClr val="bg1"/>
                        </a:solidFill>
                        <a:effectLst/>
                        <a:latin typeface="Microsoft YaHei" panose="020B0503020204020204" pitchFamily="34" charset="-122"/>
                        <a:ea typeface="Microsoft YaHei" panose="020B0503020204020204" pitchFamily="34" charset="-122"/>
                      </a:endParaRPr>
                    </a:p>
                  </a:txBody>
                  <a:tcPr marL="0" marR="0" marT="0" marB="0" anchor="ctr">
                    <a:solidFill>
                      <a:srgbClr val="0070C0"/>
                    </a:solidFill>
                  </a:tcPr>
                </a:tc>
                <a:tc>
                  <a:txBody>
                    <a:bodyPr/>
                    <a:lstStyle/>
                    <a:p>
                      <a:pPr algn="ctr" fontAlgn="ctr"/>
                      <a:r>
                        <a:rPr lang="zh-CN" altLang="en-US" sz="1200" b="1" u="none" strike="noStrike" dirty="0">
                          <a:solidFill>
                            <a:schemeClr val="bg1"/>
                          </a:solidFill>
                          <a:effectLst/>
                          <a:latin typeface="Microsoft YaHei" panose="020B0503020204020204" pitchFamily="34" charset="-122"/>
                          <a:ea typeface="Microsoft YaHei" panose="020B0503020204020204" pitchFamily="34" charset="-122"/>
                        </a:rPr>
                        <a:t>售后运维</a:t>
                      </a:r>
                      <a:endParaRPr lang="zh-CN" altLang="en-US" sz="1200" b="1" i="0" u="none" strike="noStrike" dirty="0">
                        <a:solidFill>
                          <a:schemeClr val="bg1"/>
                        </a:solidFill>
                        <a:effectLst/>
                        <a:latin typeface="Microsoft YaHei" panose="020B0503020204020204" pitchFamily="34" charset="-122"/>
                        <a:ea typeface="Microsoft YaHei" panose="020B0503020204020204" pitchFamily="34" charset="-122"/>
                      </a:endParaRPr>
                    </a:p>
                  </a:txBody>
                  <a:tcPr marL="0" marR="0" marT="0" marB="0" anchor="ctr">
                    <a:solidFill>
                      <a:srgbClr val="0070C0"/>
                    </a:solidFill>
                  </a:tcPr>
                </a:tc>
                <a:extLst>
                  <a:ext uri="{0D108BD9-81ED-4DB2-BD59-A6C34878D82A}">
                    <a16:rowId xmlns:a16="http://schemas.microsoft.com/office/drawing/2014/main" val="1517493420"/>
                  </a:ext>
                </a:extLst>
              </a:tr>
              <a:tr h="1249421">
                <a:tc>
                  <a:txBody>
                    <a:bodyPr/>
                    <a:lstStyle/>
                    <a:p>
                      <a:pPr algn="l" fontAlgn="ctr"/>
                      <a:r>
                        <a:rPr lang="zh-CN" altLang="en-US" sz="1050" u="none" strike="noStrike">
                          <a:effectLst/>
                          <a:latin typeface="Microsoft YaHei" panose="020B0503020204020204" pitchFamily="34" charset="-122"/>
                          <a:ea typeface="Microsoft YaHei" panose="020B0503020204020204" pitchFamily="34" charset="-122"/>
                        </a:rPr>
                        <a:t>问题</a:t>
                      </a:r>
                      <a:r>
                        <a:rPr lang="en-US" altLang="zh-CN" sz="1050" u="none" strike="noStrike">
                          <a:effectLst/>
                          <a:latin typeface="Microsoft YaHei" panose="020B0503020204020204" pitchFamily="34" charset="-122"/>
                          <a:ea typeface="Microsoft YaHei" panose="020B0503020204020204" pitchFamily="34" charset="-122"/>
                        </a:rPr>
                        <a:t>1</a:t>
                      </a:r>
                      <a:endParaRPr lang="en-US" altLang="zh-CN" sz="1050" b="1" i="0" u="none" strike="noStrike">
                        <a:solidFill>
                          <a:srgbClr val="000000"/>
                        </a:solidFill>
                        <a:effectLst/>
                        <a:latin typeface="Microsoft YaHei" panose="020B0503020204020204" pitchFamily="34" charset="-122"/>
                        <a:ea typeface="Microsoft YaHei" panose="020B0503020204020204" pitchFamily="34" charset="-122"/>
                      </a:endParaRPr>
                    </a:p>
                  </a:txBody>
                  <a:tcPr marL="0" marR="0" marT="0" marB="0" anchor="ctr"/>
                </a:tc>
                <a:tc>
                  <a:txBody>
                    <a:bodyPr/>
                    <a:lstStyle/>
                    <a:p>
                      <a:pPr algn="l" fontAlgn="ctr"/>
                      <a:r>
                        <a:rPr lang="zh-CN" altLang="en-US" sz="1050" u="none" strike="noStrike" dirty="0">
                          <a:effectLst/>
                          <a:latin typeface="Microsoft YaHei" panose="020B0503020204020204" pitchFamily="34" charset="-122"/>
                          <a:ea typeface="Microsoft YaHei" panose="020B0503020204020204" pitchFamily="34" charset="-122"/>
                        </a:rPr>
                        <a:t>目前是采购生产</a:t>
                      </a:r>
                      <a:r>
                        <a:rPr lang="en" sz="1050" u="none" strike="noStrike" dirty="0">
                          <a:effectLst/>
                          <a:latin typeface="Microsoft YaHei" panose="020B0503020204020204" pitchFamily="34" charset="-122"/>
                          <a:ea typeface="Microsoft YaHei" panose="020B0503020204020204" pitchFamily="34" charset="-122"/>
                        </a:rPr>
                        <a:t>BOM</a:t>
                      </a:r>
                      <a:r>
                        <a:rPr lang="zh-CN" altLang="en-US" sz="1050" u="none" strike="noStrike" dirty="0">
                          <a:effectLst/>
                          <a:latin typeface="Microsoft YaHei" panose="020B0503020204020204" pitchFamily="34" charset="-122"/>
                          <a:ea typeface="Microsoft YaHei" panose="020B0503020204020204" pitchFamily="34" charset="-122"/>
                        </a:rPr>
                        <a:t>没有根据设计</a:t>
                      </a:r>
                      <a:r>
                        <a:rPr lang="en" sz="1050" u="none" strike="noStrike" dirty="0">
                          <a:effectLst/>
                          <a:latin typeface="Microsoft YaHei" panose="020B0503020204020204" pitchFamily="34" charset="-122"/>
                          <a:ea typeface="Microsoft YaHei" panose="020B0503020204020204" pitchFamily="34" charset="-122"/>
                        </a:rPr>
                        <a:t>BOM</a:t>
                      </a:r>
                      <a:r>
                        <a:rPr lang="zh-CN" altLang="en-US" sz="1050" u="none" strike="noStrike" dirty="0">
                          <a:effectLst/>
                          <a:latin typeface="Microsoft YaHei" panose="020B0503020204020204" pitchFamily="34" charset="-122"/>
                          <a:ea typeface="Microsoft YaHei" panose="020B0503020204020204" pitchFamily="34" charset="-122"/>
                        </a:rPr>
                        <a:t>进行适应性修改，致使生产工单物资出库与设计</a:t>
                      </a:r>
                      <a:r>
                        <a:rPr lang="en" sz="1050" u="none" strike="noStrike" dirty="0">
                          <a:effectLst/>
                          <a:latin typeface="Microsoft YaHei" panose="020B0503020204020204" pitchFamily="34" charset="-122"/>
                          <a:ea typeface="Microsoft YaHei" panose="020B0503020204020204" pitchFamily="34" charset="-122"/>
                        </a:rPr>
                        <a:t>BOM</a:t>
                      </a:r>
                      <a:r>
                        <a:rPr lang="zh-CN" altLang="en-US" sz="1050" u="none" strike="noStrike" dirty="0">
                          <a:effectLst/>
                          <a:latin typeface="Microsoft YaHei" panose="020B0503020204020204" pitchFamily="34" charset="-122"/>
                          <a:ea typeface="Microsoft YaHei" panose="020B0503020204020204" pitchFamily="34" charset="-122"/>
                        </a:rPr>
                        <a:t>不一致，只能通过修改工艺路线进行领用出库，且与标准成本发布时物料不一致。</a:t>
                      </a:r>
                      <a:endParaRPr lang="zh-CN" altLang="en-US" sz="1050" b="0" i="0" u="none" strike="noStrike" dirty="0">
                        <a:solidFill>
                          <a:srgbClr val="000000"/>
                        </a:solidFill>
                        <a:effectLst/>
                        <a:latin typeface="Microsoft YaHei" panose="020B0503020204020204" pitchFamily="34" charset="-122"/>
                        <a:ea typeface="Microsoft YaHei" panose="020B0503020204020204" pitchFamily="34" charset="-122"/>
                      </a:endParaRPr>
                    </a:p>
                  </a:txBody>
                  <a:tcPr marL="36000" marR="36000" marT="0" marB="0"/>
                </a:tc>
                <a:tc>
                  <a:txBody>
                    <a:bodyPr/>
                    <a:lstStyle/>
                    <a:p>
                      <a:pPr algn="l" fontAlgn="ctr"/>
                      <a:r>
                        <a:rPr lang="zh-CN" altLang="en-US" sz="1050" u="none" strike="noStrike" dirty="0">
                          <a:effectLst/>
                          <a:latin typeface="Microsoft YaHei" panose="020B0503020204020204" pitchFamily="34" charset="-122"/>
                          <a:ea typeface="Microsoft YaHei" panose="020B0503020204020204" pitchFamily="34" charset="-122"/>
                        </a:rPr>
                        <a:t>所有外购零部件标准价格无部门维护，发布机舱、轮毂标准成本时有平均价的取平均价，无平均价的取订单价，标准成本无参考意义。</a:t>
                      </a:r>
                      <a:endParaRPr lang="zh-CN" altLang="en-US" sz="1050" b="0" i="0" u="none" strike="noStrike" dirty="0">
                        <a:solidFill>
                          <a:srgbClr val="000000"/>
                        </a:solidFill>
                        <a:effectLst/>
                        <a:latin typeface="Microsoft YaHei" panose="020B0503020204020204" pitchFamily="34" charset="-122"/>
                        <a:ea typeface="Microsoft YaHei" panose="020B0503020204020204" pitchFamily="34" charset="-122"/>
                      </a:endParaRPr>
                    </a:p>
                  </a:txBody>
                  <a:tcPr marL="36000" marR="36000" marT="0" marB="0"/>
                </a:tc>
                <a:tc>
                  <a:txBody>
                    <a:bodyPr/>
                    <a:lstStyle/>
                    <a:p>
                      <a:pPr algn="l" fontAlgn="ctr"/>
                      <a:r>
                        <a:rPr lang="zh-CN" altLang="en-US" sz="1050" u="none" strike="noStrike" dirty="0">
                          <a:effectLst/>
                          <a:latin typeface="Microsoft YaHei" panose="020B0503020204020204" pitchFamily="34" charset="-122"/>
                          <a:ea typeface="Microsoft YaHei" panose="020B0503020204020204" pitchFamily="34" charset="-122"/>
                        </a:rPr>
                        <a:t>到货入库后、发票与入库单的项目信息不一致、部分发票与订单差异较大</a:t>
                      </a:r>
                      <a:endParaRPr lang="zh-CN" altLang="en-US" sz="1050" b="0" i="0" u="none" strike="noStrike" dirty="0">
                        <a:solidFill>
                          <a:srgbClr val="000000"/>
                        </a:solidFill>
                        <a:effectLst/>
                        <a:latin typeface="Microsoft YaHei" panose="020B0503020204020204" pitchFamily="34" charset="-122"/>
                        <a:ea typeface="Microsoft YaHei" panose="020B0503020204020204" pitchFamily="34" charset="-122"/>
                      </a:endParaRPr>
                    </a:p>
                  </a:txBody>
                  <a:tcPr marL="36000" marR="36000" marT="0" marB="0"/>
                </a:tc>
                <a:tc>
                  <a:txBody>
                    <a:bodyPr/>
                    <a:lstStyle/>
                    <a:p>
                      <a:pPr algn="l" fontAlgn="ctr"/>
                      <a:r>
                        <a:rPr lang="zh-CN" altLang="en-US" sz="1050" u="none" strike="noStrike">
                          <a:effectLst/>
                          <a:latin typeface="Microsoft YaHei" panose="020B0503020204020204" pitchFamily="34" charset="-122"/>
                          <a:ea typeface="Microsoft YaHei" panose="020B0503020204020204" pitchFamily="34" charset="-122"/>
                        </a:rPr>
                        <a:t>安装性材料未按单台领料，且在吊装完成后相应成本未及时出库进对应的节点，项目成本核算不准确、不完整。比如电缆，未按定额或交付进度及时出库。出库时可能全部出到某一台或公共节点上。</a:t>
                      </a:r>
                      <a:endParaRPr lang="zh-CN" altLang="en-US" sz="1050" b="0" i="0" u="none" strike="noStrike">
                        <a:solidFill>
                          <a:srgbClr val="000000"/>
                        </a:solidFill>
                        <a:effectLst/>
                        <a:latin typeface="Microsoft YaHei" panose="020B0503020204020204" pitchFamily="34" charset="-122"/>
                        <a:ea typeface="Microsoft YaHei" panose="020B0503020204020204" pitchFamily="34" charset="-122"/>
                      </a:endParaRPr>
                    </a:p>
                  </a:txBody>
                  <a:tcPr marL="36000" marR="36000" marT="0" marB="0"/>
                </a:tc>
                <a:tc>
                  <a:txBody>
                    <a:bodyPr/>
                    <a:lstStyle/>
                    <a:p>
                      <a:pPr algn="l" fontAlgn="ctr"/>
                      <a:r>
                        <a:rPr lang="zh-CN" altLang="en-US" sz="1050" u="none" strike="noStrike">
                          <a:effectLst/>
                          <a:latin typeface="Microsoft YaHei" panose="020B0503020204020204" pitchFamily="34" charset="-122"/>
                          <a:ea typeface="Microsoft YaHei" panose="020B0503020204020204" pitchFamily="34" charset="-122"/>
                        </a:rPr>
                        <a:t>售后运维期间的材料采购存在无预算采购的情况</a:t>
                      </a:r>
                      <a:endParaRPr lang="zh-CN" altLang="en-US" sz="1050" b="0" i="0" u="none" strike="noStrike">
                        <a:solidFill>
                          <a:srgbClr val="000000"/>
                        </a:solidFill>
                        <a:effectLst/>
                        <a:latin typeface="Microsoft YaHei" panose="020B0503020204020204" pitchFamily="34" charset="-122"/>
                        <a:ea typeface="Microsoft YaHei" panose="020B0503020204020204" pitchFamily="34" charset="-122"/>
                      </a:endParaRPr>
                    </a:p>
                  </a:txBody>
                  <a:tcPr marL="36000" marR="36000" marT="0" marB="0"/>
                </a:tc>
                <a:extLst>
                  <a:ext uri="{0D108BD9-81ED-4DB2-BD59-A6C34878D82A}">
                    <a16:rowId xmlns:a16="http://schemas.microsoft.com/office/drawing/2014/main" val="3004259607"/>
                  </a:ext>
                </a:extLst>
              </a:tr>
              <a:tr h="1218185">
                <a:tc>
                  <a:txBody>
                    <a:bodyPr/>
                    <a:lstStyle/>
                    <a:p>
                      <a:pPr algn="l" fontAlgn="ctr"/>
                      <a:r>
                        <a:rPr lang="zh-CN" altLang="en-US" sz="1050" u="none" strike="noStrike">
                          <a:effectLst/>
                          <a:latin typeface="Microsoft YaHei" panose="020B0503020204020204" pitchFamily="34" charset="-122"/>
                          <a:ea typeface="Microsoft YaHei" panose="020B0503020204020204" pitchFamily="34" charset="-122"/>
                        </a:rPr>
                        <a:t>问题</a:t>
                      </a:r>
                      <a:r>
                        <a:rPr lang="en-US" altLang="zh-CN" sz="1050" u="none" strike="noStrike">
                          <a:effectLst/>
                          <a:latin typeface="Microsoft YaHei" panose="020B0503020204020204" pitchFamily="34" charset="-122"/>
                          <a:ea typeface="Microsoft YaHei" panose="020B0503020204020204" pitchFamily="34" charset="-122"/>
                        </a:rPr>
                        <a:t>2</a:t>
                      </a:r>
                      <a:endParaRPr lang="en-US" altLang="zh-CN" sz="1050" b="1" i="0" u="none" strike="noStrike">
                        <a:solidFill>
                          <a:srgbClr val="000000"/>
                        </a:solidFill>
                        <a:effectLst/>
                        <a:latin typeface="Microsoft YaHei" panose="020B0503020204020204" pitchFamily="34" charset="-122"/>
                        <a:ea typeface="Microsoft YaHei" panose="020B0503020204020204" pitchFamily="34" charset="-122"/>
                      </a:endParaRPr>
                    </a:p>
                  </a:txBody>
                  <a:tcPr marL="0" marR="0" marT="0" marB="0" anchor="ctr"/>
                </a:tc>
                <a:tc>
                  <a:txBody>
                    <a:bodyPr/>
                    <a:lstStyle/>
                    <a:p>
                      <a:pPr algn="l" fontAlgn="ctr"/>
                      <a:r>
                        <a:rPr lang="zh-CN" altLang="en-US" sz="1050" u="none" strike="noStrike">
                          <a:effectLst/>
                          <a:latin typeface="Microsoft YaHei" panose="020B0503020204020204" pitchFamily="34" charset="-122"/>
                          <a:ea typeface="Microsoft YaHei" panose="020B0503020204020204" pitchFamily="34" charset="-122"/>
                        </a:rPr>
                        <a:t>目前</a:t>
                      </a:r>
                      <a:r>
                        <a:rPr lang="en" sz="1050" u="none" strike="noStrike">
                          <a:effectLst/>
                          <a:latin typeface="Microsoft YaHei" panose="020B0503020204020204" pitchFamily="34" charset="-122"/>
                          <a:ea typeface="Microsoft YaHei" panose="020B0503020204020204" pitchFamily="34" charset="-122"/>
                        </a:rPr>
                        <a:t>BOM</a:t>
                      </a:r>
                      <a:r>
                        <a:rPr lang="zh-CN" altLang="en-US" sz="1050" u="none" strike="noStrike">
                          <a:effectLst/>
                          <a:latin typeface="Microsoft YaHei" panose="020B0503020204020204" pitchFamily="34" charset="-122"/>
                          <a:ea typeface="Microsoft YaHei" panose="020B0503020204020204" pitchFamily="34" charset="-122"/>
                        </a:rPr>
                        <a:t>中同一型号物资，不同厂家是用同一编码进行物料收发存，所有物资是加权平均价格，部分物资不同供应商价差较大，无法准确核算项目成本。（如同一型号重庆齿轮箱、南高齿、望江齿轮箱是同一编码，按三者加权平均计算成本。）</a:t>
                      </a:r>
                      <a:br>
                        <a:rPr lang="zh-CN" altLang="en-US" sz="1050" u="none" strike="noStrike">
                          <a:effectLst/>
                          <a:latin typeface="Microsoft YaHei" panose="020B0503020204020204" pitchFamily="34" charset="-122"/>
                          <a:ea typeface="Microsoft YaHei" panose="020B0503020204020204" pitchFamily="34" charset="-122"/>
                        </a:rPr>
                      </a:br>
                      <a:endParaRPr lang="zh-CN" altLang="en-US" sz="1050" b="0" i="0" u="none" strike="noStrike">
                        <a:solidFill>
                          <a:srgbClr val="000000"/>
                        </a:solidFill>
                        <a:effectLst/>
                        <a:latin typeface="Microsoft YaHei" panose="020B0503020204020204" pitchFamily="34" charset="-122"/>
                        <a:ea typeface="Microsoft YaHei" panose="020B0503020204020204" pitchFamily="34" charset="-122"/>
                      </a:endParaRPr>
                    </a:p>
                  </a:txBody>
                  <a:tcPr marL="36000" marR="36000" marT="0" marB="0"/>
                </a:tc>
                <a:tc>
                  <a:txBody>
                    <a:bodyPr/>
                    <a:lstStyle/>
                    <a:p>
                      <a:pPr algn="l" fontAlgn="ctr"/>
                      <a:r>
                        <a:rPr lang="zh-CN" altLang="en-US" sz="1050" u="none" strike="noStrike" dirty="0">
                          <a:effectLst/>
                          <a:latin typeface="Microsoft YaHei" panose="020B0503020204020204" pitchFamily="34" charset="-122"/>
                          <a:ea typeface="Microsoft YaHei" panose="020B0503020204020204" pitchFamily="34" charset="-122"/>
                        </a:rPr>
                        <a:t>采购订单建立时，部分零部件采购合同未签订，预估价格与最终实际结算价格偏差较大，造成材料成本</a:t>
                      </a:r>
                      <a:r>
                        <a:rPr lang="en-US" altLang="zh-CN" sz="1050" u="none" strike="noStrike" dirty="0">
                          <a:effectLst/>
                          <a:latin typeface="Microsoft YaHei" panose="020B0503020204020204" pitchFamily="34" charset="-122"/>
                          <a:ea typeface="Microsoft YaHei" panose="020B0503020204020204" pitchFamily="34" charset="-122"/>
                        </a:rPr>
                        <a:t>-</a:t>
                      </a:r>
                      <a:r>
                        <a:rPr lang="zh-CN" altLang="en-US" sz="1050" u="none" strike="noStrike" dirty="0">
                          <a:effectLst/>
                          <a:latin typeface="Microsoft YaHei" panose="020B0503020204020204" pitchFamily="34" charset="-122"/>
                          <a:ea typeface="Microsoft YaHei" panose="020B0503020204020204" pitchFamily="34" charset="-122"/>
                        </a:rPr>
                        <a:t>采购差异较大。（如科顿工贸</a:t>
                      </a:r>
                      <a:r>
                        <a:rPr lang="en-US" altLang="zh-CN" sz="1050" u="none" strike="noStrike" dirty="0">
                          <a:effectLst/>
                          <a:latin typeface="Microsoft YaHei" panose="020B0503020204020204" pitchFamily="34" charset="-122"/>
                          <a:ea typeface="Microsoft YaHei" panose="020B0503020204020204" pitchFamily="34" charset="-122"/>
                        </a:rPr>
                        <a:t>15</a:t>
                      </a:r>
                      <a:r>
                        <a:rPr lang="zh-CN" altLang="en-US" sz="1050" u="none" strike="noStrike" dirty="0">
                          <a:effectLst/>
                          <a:latin typeface="Microsoft YaHei" panose="020B0503020204020204" pitchFamily="34" charset="-122"/>
                          <a:ea typeface="Microsoft YaHei" panose="020B0503020204020204" pitchFamily="34" charset="-122"/>
                        </a:rPr>
                        <a:t>套轴承订单价</a:t>
                      </a:r>
                      <a:r>
                        <a:rPr lang="en-US" altLang="zh-CN" sz="1050" u="none" strike="noStrike" dirty="0">
                          <a:effectLst/>
                          <a:latin typeface="Microsoft YaHei" panose="020B0503020204020204" pitchFamily="34" charset="-122"/>
                          <a:ea typeface="Microsoft YaHei" panose="020B0503020204020204" pitchFamily="34" charset="-122"/>
                        </a:rPr>
                        <a:t>111671.68</a:t>
                      </a:r>
                      <a:r>
                        <a:rPr lang="zh-CN" altLang="en-US" sz="1050" u="none" strike="noStrike" dirty="0">
                          <a:effectLst/>
                          <a:latin typeface="Microsoft YaHei" panose="020B0503020204020204" pitchFamily="34" charset="-122"/>
                          <a:ea typeface="Microsoft YaHei" panose="020B0503020204020204" pitchFamily="34" charset="-122"/>
                        </a:rPr>
                        <a:t>元</a:t>
                      </a:r>
                      <a:r>
                        <a:rPr lang="en-US" altLang="zh-CN" sz="1050" u="none" strike="noStrike" dirty="0">
                          <a:effectLst/>
                          <a:latin typeface="Microsoft YaHei" panose="020B0503020204020204" pitchFamily="34" charset="-122"/>
                          <a:ea typeface="Microsoft YaHei" panose="020B0503020204020204" pitchFamily="34" charset="-122"/>
                        </a:rPr>
                        <a:t>/</a:t>
                      </a:r>
                      <a:r>
                        <a:rPr lang="zh-CN" altLang="en-US" sz="1050" u="none" strike="noStrike" dirty="0">
                          <a:effectLst/>
                          <a:latin typeface="Microsoft YaHei" panose="020B0503020204020204" pitchFamily="34" charset="-122"/>
                          <a:ea typeface="Microsoft YaHei" panose="020B0503020204020204" pitchFamily="34" charset="-122"/>
                        </a:rPr>
                        <a:t>套，结算价</a:t>
                      </a:r>
                      <a:r>
                        <a:rPr lang="en-US" altLang="zh-CN" sz="1050" u="none" strike="noStrike" dirty="0">
                          <a:effectLst/>
                          <a:latin typeface="Microsoft YaHei" panose="020B0503020204020204" pitchFamily="34" charset="-122"/>
                          <a:ea typeface="Microsoft YaHei" panose="020B0503020204020204" pitchFamily="34" charset="-122"/>
                        </a:rPr>
                        <a:t>167028.93</a:t>
                      </a:r>
                      <a:r>
                        <a:rPr lang="zh-CN" altLang="en-US" sz="1050" u="none" strike="noStrike" dirty="0">
                          <a:effectLst/>
                          <a:latin typeface="Microsoft YaHei" panose="020B0503020204020204" pitchFamily="34" charset="-122"/>
                          <a:ea typeface="Microsoft YaHei" panose="020B0503020204020204" pitchFamily="34" charset="-122"/>
                        </a:rPr>
                        <a:t>元</a:t>
                      </a:r>
                      <a:r>
                        <a:rPr lang="en-US" altLang="zh-CN" sz="1050" u="none" strike="noStrike" dirty="0">
                          <a:effectLst/>
                          <a:latin typeface="Microsoft YaHei" panose="020B0503020204020204" pitchFamily="34" charset="-122"/>
                          <a:ea typeface="Microsoft YaHei" panose="020B0503020204020204" pitchFamily="34" charset="-122"/>
                        </a:rPr>
                        <a:t>/</a:t>
                      </a:r>
                      <a:r>
                        <a:rPr lang="zh-CN" altLang="en-US" sz="1050" u="none" strike="noStrike" dirty="0">
                          <a:effectLst/>
                          <a:latin typeface="Microsoft YaHei" panose="020B0503020204020204" pitchFamily="34" charset="-122"/>
                          <a:ea typeface="Microsoft YaHei" panose="020B0503020204020204" pitchFamily="34" charset="-122"/>
                        </a:rPr>
                        <a:t>套</a:t>
                      </a:r>
                      <a:r>
                        <a:rPr lang="en-US" altLang="zh-CN" sz="1050" u="none" strike="noStrike" dirty="0">
                          <a:effectLst/>
                          <a:latin typeface="Microsoft YaHei" panose="020B0503020204020204" pitchFamily="34" charset="-122"/>
                          <a:ea typeface="Microsoft YaHei" panose="020B0503020204020204" pitchFamily="34" charset="-122"/>
                        </a:rPr>
                        <a:t>,</a:t>
                      </a:r>
                      <a:r>
                        <a:rPr lang="zh-CN" altLang="en-US" sz="1050" u="none" strike="noStrike" dirty="0">
                          <a:effectLst/>
                          <a:latin typeface="Microsoft YaHei" panose="020B0503020204020204" pitchFamily="34" charset="-122"/>
                          <a:ea typeface="Microsoft YaHei" panose="020B0503020204020204" pitchFamily="34" charset="-122"/>
                        </a:rPr>
                        <a:t>偏差</a:t>
                      </a:r>
                      <a:r>
                        <a:rPr lang="en-US" altLang="zh-CN" sz="1050" u="none" strike="noStrike" dirty="0">
                          <a:effectLst/>
                          <a:latin typeface="Microsoft YaHei" panose="020B0503020204020204" pitchFamily="34" charset="-122"/>
                          <a:ea typeface="Microsoft YaHei" panose="020B0503020204020204" pitchFamily="34" charset="-122"/>
                        </a:rPr>
                        <a:t>50%</a:t>
                      </a:r>
                      <a:r>
                        <a:rPr lang="zh-CN" altLang="en-US" sz="1050" u="none" strike="noStrike" dirty="0">
                          <a:effectLst/>
                          <a:latin typeface="Microsoft YaHei" panose="020B0503020204020204" pitchFamily="34" charset="-122"/>
                          <a:ea typeface="Microsoft YaHei" panose="020B0503020204020204" pitchFamily="34" charset="-122"/>
                        </a:rPr>
                        <a:t>）</a:t>
                      </a:r>
                      <a:endParaRPr lang="zh-CN" altLang="en-US" sz="1050" b="0" i="0" u="none" strike="noStrike" dirty="0">
                        <a:solidFill>
                          <a:srgbClr val="000000"/>
                        </a:solidFill>
                        <a:effectLst/>
                        <a:latin typeface="Microsoft YaHei" panose="020B0503020204020204" pitchFamily="34" charset="-122"/>
                        <a:ea typeface="Microsoft YaHei" panose="020B0503020204020204" pitchFamily="34" charset="-122"/>
                      </a:endParaRPr>
                    </a:p>
                  </a:txBody>
                  <a:tcPr marL="36000" marR="36000" marT="0" marB="0"/>
                </a:tc>
                <a:tc>
                  <a:txBody>
                    <a:bodyPr/>
                    <a:lstStyle/>
                    <a:p>
                      <a:pPr algn="l" fontAlgn="ctr"/>
                      <a:r>
                        <a:rPr lang="zh-CN" altLang="en-US" sz="1050" u="none" strike="noStrike" dirty="0">
                          <a:effectLst/>
                          <a:latin typeface="Microsoft YaHei" panose="020B0503020204020204" pitchFamily="34" charset="-122"/>
                          <a:ea typeface="Microsoft YaHei" panose="020B0503020204020204" pitchFamily="34" charset="-122"/>
                        </a:rPr>
                        <a:t>零部件未办理入库，实物已领用，在账上没有计入对应项目成本，在后续收到发票后才能发现该项目成本缺失，且该成本无法消化。</a:t>
                      </a:r>
                      <a:endParaRPr lang="zh-CN" altLang="en-US" sz="1050" b="0" i="0" u="none" strike="noStrike" dirty="0">
                        <a:solidFill>
                          <a:srgbClr val="000000"/>
                        </a:solidFill>
                        <a:effectLst/>
                        <a:latin typeface="Microsoft YaHei" panose="020B0503020204020204" pitchFamily="34" charset="-122"/>
                        <a:ea typeface="Microsoft YaHei" panose="020B0503020204020204" pitchFamily="34" charset="-122"/>
                      </a:endParaRPr>
                    </a:p>
                  </a:txBody>
                  <a:tcPr marL="36000" marR="36000" marT="0" marB="0"/>
                </a:tc>
                <a:tc>
                  <a:txBody>
                    <a:bodyPr/>
                    <a:lstStyle/>
                    <a:p>
                      <a:pPr algn="l" fontAlgn="ctr"/>
                      <a:r>
                        <a:rPr lang="zh-CN" altLang="en-US" sz="1050" u="none" strike="noStrike">
                          <a:effectLst/>
                          <a:latin typeface="Microsoft YaHei" panose="020B0503020204020204" pitchFamily="34" charset="-122"/>
                          <a:ea typeface="Microsoft YaHei" panose="020B0503020204020204" pitchFamily="34" charset="-122"/>
                        </a:rPr>
                        <a:t>单叶片吊具未按固定资产进行管理、项目现在计入了成本，造成项目成本虚高，核算不准确。已出库的吊具仍未解决。</a:t>
                      </a:r>
                      <a:endParaRPr lang="zh-CN" altLang="en-US" sz="1050" b="0" i="0" u="none" strike="noStrike">
                        <a:solidFill>
                          <a:srgbClr val="000000"/>
                        </a:solidFill>
                        <a:effectLst/>
                        <a:latin typeface="Microsoft YaHei" panose="020B0503020204020204" pitchFamily="34" charset="-122"/>
                        <a:ea typeface="Microsoft YaHei" panose="020B0503020204020204" pitchFamily="34" charset="-122"/>
                      </a:endParaRPr>
                    </a:p>
                  </a:txBody>
                  <a:tcPr marL="36000" marR="36000" marT="0" marB="0"/>
                </a:tc>
                <a:tc>
                  <a:txBody>
                    <a:bodyPr/>
                    <a:lstStyle/>
                    <a:p>
                      <a:pPr algn="l" fontAlgn="ctr"/>
                      <a:r>
                        <a:rPr lang="zh-CN" altLang="en-US" sz="1050" u="none" strike="noStrike">
                          <a:effectLst/>
                          <a:latin typeface="Microsoft YaHei" panose="020B0503020204020204" pitchFamily="34" charset="-122"/>
                          <a:ea typeface="Microsoft YaHei" panose="020B0503020204020204" pitchFamily="34" charset="-122"/>
                        </a:rPr>
                        <a:t>　</a:t>
                      </a:r>
                      <a:endParaRPr lang="zh-CN" altLang="en-US" sz="1050" b="0" i="0" u="none" strike="noStrike">
                        <a:solidFill>
                          <a:srgbClr val="000000"/>
                        </a:solidFill>
                        <a:effectLst/>
                        <a:latin typeface="Microsoft YaHei" panose="020B0503020204020204" pitchFamily="34" charset="-122"/>
                        <a:ea typeface="Microsoft YaHei" panose="020B0503020204020204" pitchFamily="34" charset="-122"/>
                      </a:endParaRPr>
                    </a:p>
                  </a:txBody>
                  <a:tcPr marL="36000" marR="36000" marT="0" marB="0"/>
                </a:tc>
                <a:extLst>
                  <a:ext uri="{0D108BD9-81ED-4DB2-BD59-A6C34878D82A}">
                    <a16:rowId xmlns:a16="http://schemas.microsoft.com/office/drawing/2014/main" val="13690826"/>
                  </a:ext>
                </a:extLst>
              </a:tr>
              <a:tr h="812122">
                <a:tc>
                  <a:txBody>
                    <a:bodyPr/>
                    <a:lstStyle/>
                    <a:p>
                      <a:pPr algn="l" fontAlgn="ctr"/>
                      <a:r>
                        <a:rPr lang="zh-CN" altLang="en-US" sz="1050" u="none" strike="noStrike">
                          <a:effectLst/>
                          <a:latin typeface="Microsoft YaHei" panose="020B0503020204020204" pitchFamily="34" charset="-122"/>
                          <a:ea typeface="Microsoft YaHei" panose="020B0503020204020204" pitchFamily="34" charset="-122"/>
                        </a:rPr>
                        <a:t>问题</a:t>
                      </a:r>
                      <a:r>
                        <a:rPr lang="en-US" altLang="zh-CN" sz="1050" u="none" strike="noStrike">
                          <a:effectLst/>
                          <a:latin typeface="Microsoft YaHei" panose="020B0503020204020204" pitchFamily="34" charset="-122"/>
                          <a:ea typeface="Microsoft YaHei" panose="020B0503020204020204" pitchFamily="34" charset="-122"/>
                        </a:rPr>
                        <a:t>3</a:t>
                      </a:r>
                      <a:endParaRPr lang="en-US" altLang="zh-CN" sz="1050" b="1" i="0" u="none" strike="noStrike">
                        <a:solidFill>
                          <a:srgbClr val="000000"/>
                        </a:solidFill>
                        <a:effectLst/>
                        <a:latin typeface="Microsoft YaHei" panose="020B0503020204020204" pitchFamily="34" charset="-122"/>
                        <a:ea typeface="Microsoft YaHei" panose="020B0503020204020204" pitchFamily="34" charset="-122"/>
                      </a:endParaRPr>
                    </a:p>
                  </a:txBody>
                  <a:tcPr marL="0" marR="0" marT="0" marB="0" anchor="ctr"/>
                </a:tc>
                <a:tc>
                  <a:txBody>
                    <a:bodyPr/>
                    <a:lstStyle/>
                    <a:p>
                      <a:pPr algn="l" fontAlgn="ctr"/>
                      <a:r>
                        <a:rPr lang="zh-CN" altLang="en-US" sz="1050" u="none" strike="noStrike">
                          <a:effectLst/>
                          <a:latin typeface="Microsoft YaHei" panose="020B0503020204020204" pitchFamily="34" charset="-122"/>
                          <a:ea typeface="Microsoft YaHei" panose="020B0503020204020204" pitchFamily="34" charset="-122"/>
                        </a:rPr>
                        <a:t>目前公司</a:t>
                      </a:r>
                      <a:r>
                        <a:rPr lang="en" sz="1050" u="none" strike="noStrike">
                          <a:effectLst/>
                          <a:latin typeface="Microsoft YaHei" panose="020B0503020204020204" pitchFamily="34" charset="-122"/>
                          <a:ea typeface="Microsoft YaHei" panose="020B0503020204020204" pitchFamily="34" charset="-122"/>
                        </a:rPr>
                        <a:t>SAP</a:t>
                      </a:r>
                      <a:r>
                        <a:rPr lang="zh-CN" altLang="en-US" sz="1050" u="none" strike="noStrike">
                          <a:effectLst/>
                          <a:latin typeface="Microsoft YaHei" panose="020B0503020204020204" pitchFamily="34" charset="-122"/>
                          <a:ea typeface="Microsoft YaHei" panose="020B0503020204020204" pitchFamily="34" charset="-122"/>
                        </a:rPr>
                        <a:t>未建立全项目的</a:t>
                      </a:r>
                      <a:r>
                        <a:rPr lang="en" sz="1050" u="none" strike="noStrike">
                          <a:effectLst/>
                          <a:latin typeface="Microsoft YaHei" panose="020B0503020204020204" pitchFamily="34" charset="-122"/>
                          <a:ea typeface="Microsoft YaHei" panose="020B0503020204020204" pitchFamily="34" charset="-122"/>
                        </a:rPr>
                        <a:t>BOM</a:t>
                      </a:r>
                      <a:r>
                        <a:rPr lang="zh-CN" altLang="en-US" sz="1050" u="none" strike="noStrike">
                          <a:effectLst/>
                          <a:latin typeface="Microsoft YaHei" panose="020B0503020204020204" pitchFamily="34" charset="-122"/>
                          <a:ea typeface="Microsoft YaHei" panose="020B0503020204020204" pitchFamily="34" charset="-122"/>
                        </a:rPr>
                        <a:t>管控，仅仅生产机舱轮毂才有</a:t>
                      </a:r>
                      <a:r>
                        <a:rPr lang="en" sz="1050" u="none" strike="noStrike">
                          <a:effectLst/>
                          <a:latin typeface="Microsoft YaHei" panose="020B0503020204020204" pitchFamily="34" charset="-122"/>
                          <a:ea typeface="Microsoft YaHei" panose="020B0503020204020204" pitchFamily="34" charset="-122"/>
                        </a:rPr>
                        <a:t>BOM</a:t>
                      </a:r>
                      <a:r>
                        <a:rPr lang="zh-CN" altLang="en-US" sz="1050" u="none" strike="noStrike">
                          <a:effectLst/>
                          <a:latin typeface="Microsoft YaHei" panose="020B0503020204020204" pitchFamily="34" charset="-122"/>
                          <a:ea typeface="Microsoft YaHei" panose="020B0503020204020204" pitchFamily="34" charset="-122"/>
                        </a:rPr>
                        <a:t>管控，直发风场物资、叶片、塔筒等环节没有进行管控，材料出库节点较易出错</a:t>
                      </a:r>
                      <a:endParaRPr lang="zh-CN" altLang="en-US" sz="1050" b="0" i="0" u="none" strike="noStrike">
                        <a:solidFill>
                          <a:srgbClr val="000000"/>
                        </a:solidFill>
                        <a:effectLst/>
                        <a:latin typeface="Microsoft YaHei" panose="020B0503020204020204" pitchFamily="34" charset="-122"/>
                        <a:ea typeface="Microsoft YaHei" panose="020B0503020204020204" pitchFamily="34" charset="-122"/>
                      </a:endParaRPr>
                    </a:p>
                  </a:txBody>
                  <a:tcPr marL="36000" marR="36000" marT="0" marB="0"/>
                </a:tc>
                <a:tc>
                  <a:txBody>
                    <a:bodyPr/>
                    <a:lstStyle/>
                    <a:p>
                      <a:pPr algn="ctr" fontAlgn="ctr"/>
                      <a:r>
                        <a:rPr lang="en-US" altLang="zh-CN" sz="1050" u="none" strike="noStrike" dirty="0">
                          <a:effectLst/>
                          <a:latin typeface="Microsoft YaHei" panose="020B0503020204020204" pitchFamily="34" charset="-122"/>
                          <a:ea typeface="Microsoft YaHei" panose="020B0503020204020204" pitchFamily="34" charset="-122"/>
                        </a:rPr>
                        <a:t>\</a:t>
                      </a:r>
                      <a:endParaRPr lang="en-US" altLang="zh-CN" sz="1050" b="0" i="0" u="none" strike="noStrike" dirty="0">
                        <a:solidFill>
                          <a:srgbClr val="000000"/>
                        </a:solidFill>
                        <a:effectLst/>
                        <a:latin typeface="Microsoft YaHei" panose="020B0503020204020204" pitchFamily="34" charset="-122"/>
                        <a:ea typeface="Microsoft YaHei" panose="020B0503020204020204" pitchFamily="34" charset="-122"/>
                      </a:endParaRPr>
                    </a:p>
                  </a:txBody>
                  <a:tcPr marL="36000" marR="36000" marT="0" marB="0"/>
                </a:tc>
                <a:tc>
                  <a:txBody>
                    <a:bodyPr/>
                    <a:lstStyle/>
                    <a:p>
                      <a:pPr algn="l" fontAlgn="ctr"/>
                      <a:r>
                        <a:rPr lang="zh-CN" altLang="en-US" sz="1050" u="none" strike="noStrike" dirty="0">
                          <a:effectLst/>
                          <a:latin typeface="Microsoft YaHei" panose="020B0503020204020204" pitchFamily="34" charset="-122"/>
                          <a:ea typeface="Microsoft YaHei" panose="020B0503020204020204" pitchFamily="34" charset="-122"/>
                        </a:rPr>
                        <a:t>直发塔筒厂家装配的物资未及时办理入库、出库</a:t>
                      </a:r>
                      <a:endParaRPr lang="zh-CN" altLang="en-US" sz="1050" b="0" i="0" u="none" strike="noStrike" dirty="0">
                        <a:solidFill>
                          <a:srgbClr val="000000"/>
                        </a:solidFill>
                        <a:effectLst/>
                        <a:latin typeface="Microsoft YaHei" panose="020B0503020204020204" pitchFamily="34" charset="-122"/>
                        <a:ea typeface="Microsoft YaHei" panose="020B0503020204020204" pitchFamily="34" charset="-122"/>
                      </a:endParaRPr>
                    </a:p>
                  </a:txBody>
                  <a:tcPr marL="36000" marR="36000" marT="0" marB="0"/>
                </a:tc>
                <a:tc>
                  <a:txBody>
                    <a:bodyPr/>
                    <a:lstStyle/>
                    <a:p>
                      <a:pPr algn="ctr" fontAlgn="ctr"/>
                      <a:r>
                        <a:rPr lang="en-US" altLang="zh-CN" sz="1050" u="none" strike="noStrike" dirty="0">
                          <a:effectLst/>
                          <a:latin typeface="Microsoft YaHei" panose="020B0503020204020204" pitchFamily="34" charset="-122"/>
                          <a:ea typeface="Microsoft YaHei" panose="020B0503020204020204" pitchFamily="34" charset="-122"/>
                        </a:rPr>
                        <a:t>\</a:t>
                      </a:r>
                      <a:endParaRPr lang="en-US" altLang="zh-CN" sz="1050" b="0" i="0" u="none" strike="noStrike" dirty="0">
                        <a:solidFill>
                          <a:srgbClr val="000000"/>
                        </a:solidFill>
                        <a:effectLst/>
                        <a:latin typeface="Microsoft YaHei" panose="020B0503020204020204" pitchFamily="34" charset="-122"/>
                        <a:ea typeface="Microsoft YaHei" panose="020B0503020204020204" pitchFamily="34" charset="-122"/>
                      </a:endParaRPr>
                    </a:p>
                  </a:txBody>
                  <a:tcPr marL="36000" marR="36000" marT="0" marB="0"/>
                </a:tc>
                <a:tc>
                  <a:txBody>
                    <a:bodyPr/>
                    <a:lstStyle/>
                    <a:p>
                      <a:pPr algn="l" fontAlgn="ctr"/>
                      <a:r>
                        <a:rPr lang="zh-CN" altLang="en-US" sz="1050" u="none" strike="noStrike" dirty="0">
                          <a:effectLst/>
                          <a:latin typeface="Microsoft YaHei" panose="020B0503020204020204" pitchFamily="34" charset="-122"/>
                          <a:ea typeface="Microsoft YaHei" panose="020B0503020204020204" pitchFamily="34" charset="-122"/>
                        </a:rPr>
                        <a:t>　</a:t>
                      </a:r>
                      <a:endParaRPr lang="zh-CN" altLang="en-US" sz="1050" b="0" i="0" u="none" strike="noStrike" dirty="0">
                        <a:solidFill>
                          <a:srgbClr val="000000"/>
                        </a:solidFill>
                        <a:effectLst/>
                        <a:latin typeface="Microsoft YaHei" panose="020B0503020204020204" pitchFamily="34" charset="-122"/>
                        <a:ea typeface="Microsoft YaHei" panose="020B0503020204020204" pitchFamily="34" charset="-122"/>
                      </a:endParaRPr>
                    </a:p>
                  </a:txBody>
                  <a:tcPr marL="36000" marR="36000" marT="0" marB="0"/>
                </a:tc>
                <a:extLst>
                  <a:ext uri="{0D108BD9-81ED-4DB2-BD59-A6C34878D82A}">
                    <a16:rowId xmlns:a16="http://schemas.microsoft.com/office/drawing/2014/main" val="2492972959"/>
                  </a:ext>
                </a:extLst>
              </a:tr>
              <a:tr h="717481">
                <a:tc>
                  <a:txBody>
                    <a:bodyPr/>
                    <a:lstStyle/>
                    <a:p>
                      <a:pPr algn="l" fontAlgn="ctr"/>
                      <a:r>
                        <a:rPr lang="zh-CN" altLang="en-US" sz="1050" u="none" strike="noStrike">
                          <a:effectLst/>
                          <a:latin typeface="Microsoft YaHei" panose="020B0503020204020204" pitchFamily="34" charset="-122"/>
                          <a:ea typeface="Microsoft YaHei" panose="020B0503020204020204" pitchFamily="34" charset="-122"/>
                        </a:rPr>
                        <a:t>问题</a:t>
                      </a:r>
                      <a:r>
                        <a:rPr lang="en-US" altLang="zh-CN" sz="1050" u="none" strike="noStrike">
                          <a:effectLst/>
                          <a:latin typeface="Microsoft YaHei" panose="020B0503020204020204" pitchFamily="34" charset="-122"/>
                          <a:ea typeface="Microsoft YaHei" panose="020B0503020204020204" pitchFamily="34" charset="-122"/>
                        </a:rPr>
                        <a:t>4</a:t>
                      </a:r>
                      <a:endParaRPr lang="en-US" altLang="zh-CN" sz="1050" b="1" i="0" u="none" strike="noStrike">
                        <a:solidFill>
                          <a:srgbClr val="000000"/>
                        </a:solidFill>
                        <a:effectLst/>
                        <a:latin typeface="Microsoft YaHei" panose="020B0503020204020204" pitchFamily="34" charset="-122"/>
                        <a:ea typeface="Microsoft YaHei" panose="020B0503020204020204" pitchFamily="34" charset="-122"/>
                      </a:endParaRPr>
                    </a:p>
                  </a:txBody>
                  <a:tcPr marL="0" marR="0" marT="0" marB="0" anchor="ctr"/>
                </a:tc>
                <a:tc>
                  <a:txBody>
                    <a:bodyPr/>
                    <a:lstStyle/>
                    <a:p>
                      <a:pPr algn="l" fontAlgn="ctr"/>
                      <a:r>
                        <a:rPr lang="zh-CN" altLang="en-US" sz="1050" u="none" strike="noStrike" dirty="0">
                          <a:effectLst/>
                          <a:latin typeface="Microsoft YaHei" panose="020B0503020204020204" pitchFamily="34" charset="-122"/>
                          <a:ea typeface="Microsoft YaHei" panose="020B0503020204020204" pitchFamily="34" charset="-122"/>
                        </a:rPr>
                        <a:t>生产阶段虽然有</a:t>
                      </a:r>
                      <a:r>
                        <a:rPr lang="en" sz="1050" u="none" strike="noStrike" dirty="0">
                          <a:effectLst/>
                          <a:latin typeface="Microsoft YaHei" panose="020B0503020204020204" pitchFamily="34" charset="-122"/>
                          <a:ea typeface="Microsoft YaHei" panose="020B0503020204020204" pitchFamily="34" charset="-122"/>
                        </a:rPr>
                        <a:t>BOM</a:t>
                      </a:r>
                      <a:r>
                        <a:rPr lang="zh-CN" altLang="en-US" sz="1050" u="none" strike="noStrike" dirty="0">
                          <a:effectLst/>
                          <a:latin typeface="Microsoft YaHei" panose="020B0503020204020204" pitchFamily="34" charset="-122"/>
                          <a:ea typeface="Microsoft YaHei" panose="020B0503020204020204" pitchFamily="34" charset="-122"/>
                        </a:rPr>
                        <a:t>管控，但生产阶段机舱、轮毂物资不可以多领，可以少领，造成物料出库不完整就进行机舱、轮毂的入库，成本核算不准确。</a:t>
                      </a:r>
                      <a:endParaRPr lang="zh-CN" altLang="en-US" sz="1050" b="0" i="0" u="none" strike="noStrike" dirty="0">
                        <a:solidFill>
                          <a:srgbClr val="000000"/>
                        </a:solidFill>
                        <a:effectLst/>
                        <a:latin typeface="Microsoft YaHei" panose="020B0503020204020204" pitchFamily="34" charset="-122"/>
                        <a:ea typeface="Microsoft YaHei" panose="020B0503020204020204" pitchFamily="34" charset="-122"/>
                      </a:endParaRPr>
                    </a:p>
                  </a:txBody>
                  <a:tcPr marL="36000" marR="36000" marT="0" marB="0"/>
                </a:tc>
                <a:tc>
                  <a:txBody>
                    <a:bodyPr/>
                    <a:lstStyle/>
                    <a:p>
                      <a:pPr algn="ctr" fontAlgn="ctr"/>
                      <a:r>
                        <a:rPr lang="zh-CN" altLang="en-US" sz="1050" u="none" strike="noStrike">
                          <a:effectLst/>
                          <a:latin typeface="Microsoft YaHei" panose="020B0503020204020204" pitchFamily="34" charset="-122"/>
                          <a:ea typeface="Microsoft YaHei" panose="020B0503020204020204" pitchFamily="34" charset="-122"/>
                        </a:rPr>
                        <a:t>　</a:t>
                      </a:r>
                      <a:endParaRPr lang="zh-CN" altLang="en-US" sz="1050" b="0" i="0" u="none" strike="noStrike">
                        <a:solidFill>
                          <a:srgbClr val="000000"/>
                        </a:solidFill>
                        <a:effectLst/>
                        <a:latin typeface="Microsoft YaHei" panose="020B0503020204020204" pitchFamily="34" charset="-122"/>
                        <a:ea typeface="Microsoft YaHei" panose="020B0503020204020204" pitchFamily="34" charset="-122"/>
                      </a:endParaRPr>
                    </a:p>
                  </a:txBody>
                  <a:tcPr marL="36000" marR="36000" marT="0" marB="0"/>
                </a:tc>
                <a:tc>
                  <a:txBody>
                    <a:bodyPr/>
                    <a:lstStyle/>
                    <a:p>
                      <a:pPr algn="l" fontAlgn="ctr"/>
                      <a:r>
                        <a:rPr lang="zh-CN" altLang="en-US" sz="1050" u="none" strike="noStrike" dirty="0">
                          <a:effectLst/>
                          <a:latin typeface="Microsoft YaHei" panose="020B0503020204020204" pitchFamily="34" charset="-122"/>
                          <a:ea typeface="Microsoft YaHei" panose="020B0503020204020204" pitchFamily="34" charset="-122"/>
                        </a:rPr>
                        <a:t>生产机舱、轮毂未完整领料（入库、出库、发运），成本核算不完整、不准确</a:t>
                      </a:r>
                      <a:endParaRPr lang="zh-CN" altLang="en-US" sz="1050" b="0" i="0" u="none" strike="noStrike" dirty="0">
                        <a:solidFill>
                          <a:srgbClr val="000000"/>
                        </a:solidFill>
                        <a:effectLst/>
                        <a:latin typeface="Microsoft YaHei" panose="020B0503020204020204" pitchFamily="34" charset="-122"/>
                        <a:ea typeface="Microsoft YaHei" panose="020B0503020204020204" pitchFamily="34" charset="-122"/>
                      </a:endParaRPr>
                    </a:p>
                  </a:txBody>
                  <a:tcPr marL="36000" marR="36000" marT="0" marB="0"/>
                </a:tc>
                <a:tc>
                  <a:txBody>
                    <a:bodyPr/>
                    <a:lstStyle/>
                    <a:p>
                      <a:pPr algn="ctr" fontAlgn="ctr"/>
                      <a:r>
                        <a:rPr lang="zh-CN" altLang="en-US" sz="1050" u="none" strike="noStrike" dirty="0">
                          <a:effectLst/>
                          <a:latin typeface="Microsoft YaHei" panose="020B0503020204020204" pitchFamily="34" charset="-122"/>
                          <a:ea typeface="Microsoft YaHei" panose="020B0503020204020204" pitchFamily="34" charset="-122"/>
                        </a:rPr>
                        <a:t>　</a:t>
                      </a:r>
                      <a:endParaRPr lang="zh-CN" altLang="en-US" sz="1050" b="0" i="0" u="none" strike="noStrike" dirty="0">
                        <a:solidFill>
                          <a:srgbClr val="000000"/>
                        </a:solidFill>
                        <a:effectLst/>
                        <a:latin typeface="Microsoft YaHei" panose="020B0503020204020204" pitchFamily="34" charset="-122"/>
                        <a:ea typeface="Microsoft YaHei" panose="020B0503020204020204" pitchFamily="34" charset="-122"/>
                      </a:endParaRPr>
                    </a:p>
                  </a:txBody>
                  <a:tcPr marL="36000" marR="36000" marT="0" marB="0"/>
                </a:tc>
                <a:tc>
                  <a:txBody>
                    <a:bodyPr/>
                    <a:lstStyle/>
                    <a:p>
                      <a:pPr algn="l" fontAlgn="ctr"/>
                      <a:r>
                        <a:rPr lang="zh-CN" altLang="en-US" sz="1050" u="none" strike="noStrike" dirty="0">
                          <a:effectLst/>
                          <a:latin typeface="Microsoft YaHei" panose="020B0503020204020204" pitchFamily="34" charset="-122"/>
                          <a:ea typeface="Microsoft YaHei" panose="020B0503020204020204" pitchFamily="34" charset="-122"/>
                        </a:rPr>
                        <a:t>　</a:t>
                      </a:r>
                      <a:endParaRPr lang="zh-CN" altLang="en-US" sz="1050" b="0" i="0" u="none" strike="noStrike" dirty="0">
                        <a:solidFill>
                          <a:srgbClr val="000000"/>
                        </a:solidFill>
                        <a:effectLst/>
                        <a:latin typeface="Microsoft YaHei" panose="020B0503020204020204" pitchFamily="34" charset="-122"/>
                        <a:ea typeface="Microsoft YaHei" panose="020B0503020204020204" pitchFamily="34" charset="-122"/>
                      </a:endParaRPr>
                    </a:p>
                  </a:txBody>
                  <a:tcPr marL="36000" marR="36000" marT="0" marB="0"/>
                </a:tc>
                <a:extLst>
                  <a:ext uri="{0D108BD9-81ED-4DB2-BD59-A6C34878D82A}">
                    <a16:rowId xmlns:a16="http://schemas.microsoft.com/office/drawing/2014/main" val="2228650627"/>
                  </a:ext>
                </a:extLst>
              </a:tr>
              <a:tr h="671563">
                <a:tc>
                  <a:txBody>
                    <a:bodyPr/>
                    <a:lstStyle/>
                    <a:p>
                      <a:pPr algn="l" fontAlgn="ctr"/>
                      <a:r>
                        <a:rPr lang="zh-CN" altLang="en-US" sz="1050" u="none" strike="noStrike">
                          <a:effectLst/>
                          <a:latin typeface="Microsoft YaHei" panose="020B0503020204020204" pitchFamily="34" charset="-122"/>
                          <a:ea typeface="Microsoft YaHei" panose="020B0503020204020204" pitchFamily="34" charset="-122"/>
                        </a:rPr>
                        <a:t>对财务结果的影响</a:t>
                      </a:r>
                      <a:endParaRPr lang="zh-CN" altLang="en-US" sz="1050" b="1" i="0" u="none" strike="noStrike">
                        <a:solidFill>
                          <a:srgbClr val="FF0000"/>
                        </a:solidFill>
                        <a:effectLst/>
                        <a:latin typeface="Microsoft YaHei" panose="020B0503020204020204" pitchFamily="34" charset="-122"/>
                        <a:ea typeface="Microsoft YaHei" panose="020B0503020204020204" pitchFamily="34" charset="-122"/>
                      </a:endParaRPr>
                    </a:p>
                  </a:txBody>
                  <a:tcPr marL="0" marR="0" marT="0" marB="0" anchor="ctr"/>
                </a:tc>
                <a:tc>
                  <a:txBody>
                    <a:bodyPr/>
                    <a:lstStyle/>
                    <a:p>
                      <a:pPr algn="l" fontAlgn="ctr"/>
                      <a:r>
                        <a:rPr lang="zh-CN" altLang="en-US" sz="1050" u="none" strike="noStrike">
                          <a:effectLst/>
                          <a:latin typeface="Microsoft YaHei" panose="020B0503020204020204" pitchFamily="34" charset="-122"/>
                          <a:ea typeface="Microsoft YaHei" panose="020B0503020204020204" pitchFamily="34" charset="-122"/>
                        </a:rPr>
                        <a:t>无法准确核算项目成本</a:t>
                      </a:r>
                      <a:endParaRPr lang="zh-CN" altLang="en-US" sz="1050" b="0" i="0" u="none" strike="noStrike">
                        <a:solidFill>
                          <a:srgbClr val="000000"/>
                        </a:solidFill>
                        <a:effectLst/>
                        <a:latin typeface="Microsoft YaHei" panose="020B0503020204020204" pitchFamily="34" charset="-122"/>
                        <a:ea typeface="Microsoft YaHei" panose="020B0503020204020204" pitchFamily="34" charset="-122"/>
                      </a:endParaRPr>
                    </a:p>
                  </a:txBody>
                  <a:tcPr marL="36000" marR="36000" marT="0" marB="0"/>
                </a:tc>
                <a:tc>
                  <a:txBody>
                    <a:bodyPr/>
                    <a:lstStyle/>
                    <a:p>
                      <a:pPr algn="l" fontAlgn="ctr"/>
                      <a:r>
                        <a:rPr lang="zh-CN" altLang="en-US" sz="1050" u="none" strike="noStrike">
                          <a:effectLst/>
                          <a:latin typeface="Microsoft YaHei" panose="020B0503020204020204" pitchFamily="34" charset="-122"/>
                          <a:ea typeface="Microsoft YaHei" panose="020B0503020204020204" pitchFamily="34" charset="-122"/>
                        </a:rPr>
                        <a:t>材料成本差异较大，造成项目成本波动较大，不能体现项目成本的实际情况，成本核算不准确。</a:t>
                      </a:r>
                      <a:endParaRPr lang="zh-CN" altLang="en-US" sz="1050" b="0" i="0" u="none" strike="noStrike">
                        <a:solidFill>
                          <a:srgbClr val="000000"/>
                        </a:solidFill>
                        <a:effectLst/>
                        <a:latin typeface="Microsoft YaHei" panose="020B0503020204020204" pitchFamily="34" charset="-122"/>
                        <a:ea typeface="Microsoft YaHei" panose="020B0503020204020204" pitchFamily="34" charset="-122"/>
                      </a:endParaRPr>
                    </a:p>
                  </a:txBody>
                  <a:tcPr marL="36000" marR="36000" marT="0" marB="0"/>
                </a:tc>
                <a:tc gridSpan="2">
                  <a:txBody>
                    <a:bodyPr/>
                    <a:lstStyle/>
                    <a:p>
                      <a:pPr algn="ctr" fontAlgn="ctr"/>
                      <a:r>
                        <a:rPr lang="zh-CN" altLang="en-US" sz="1050" u="none" strike="noStrike" dirty="0">
                          <a:effectLst/>
                          <a:latin typeface="Microsoft YaHei" panose="020B0503020204020204" pitchFamily="34" charset="-122"/>
                          <a:ea typeface="Microsoft YaHei" panose="020B0503020204020204" pitchFamily="34" charset="-122"/>
                        </a:rPr>
                        <a:t>影响数据真实性、及时性、完整性，导致成本滞后，利润失真，存在潜亏的风险</a:t>
                      </a:r>
                      <a:endParaRPr lang="zh-CN" altLang="en-US" sz="1050" b="0" i="0" u="none" strike="noStrike" dirty="0">
                        <a:solidFill>
                          <a:srgbClr val="000000"/>
                        </a:solidFill>
                        <a:effectLst/>
                        <a:latin typeface="Microsoft YaHei" panose="020B0503020204020204" pitchFamily="34" charset="-122"/>
                        <a:ea typeface="Microsoft YaHei" panose="020B0503020204020204" pitchFamily="34" charset="-122"/>
                      </a:endParaRPr>
                    </a:p>
                  </a:txBody>
                  <a:tcPr marL="36000" marR="36000" marT="0" marB="0"/>
                </a:tc>
                <a:tc hMerge="1">
                  <a:txBody>
                    <a:bodyPr/>
                    <a:lstStyle/>
                    <a:p>
                      <a:endParaRPr lang="zh-CN" altLang="en-US"/>
                    </a:p>
                  </a:txBody>
                  <a:tcPr/>
                </a:tc>
                <a:tc>
                  <a:txBody>
                    <a:bodyPr/>
                    <a:lstStyle/>
                    <a:p>
                      <a:pPr algn="l" fontAlgn="ctr"/>
                      <a:r>
                        <a:rPr lang="zh-CN" altLang="en-US" sz="1050" u="none" strike="noStrike" dirty="0">
                          <a:effectLst/>
                          <a:latin typeface="Microsoft YaHei" panose="020B0503020204020204" pitchFamily="34" charset="-122"/>
                          <a:ea typeface="Microsoft YaHei" panose="020B0503020204020204" pitchFamily="34" charset="-122"/>
                        </a:rPr>
                        <a:t>存在侵蚀利润的风险</a:t>
                      </a:r>
                      <a:endParaRPr lang="zh-CN" altLang="en-US" sz="1050" b="0" i="0" u="none" strike="noStrike" dirty="0">
                        <a:solidFill>
                          <a:srgbClr val="000000"/>
                        </a:solidFill>
                        <a:effectLst/>
                        <a:latin typeface="Microsoft YaHei" panose="020B0503020204020204" pitchFamily="34" charset="-122"/>
                        <a:ea typeface="Microsoft YaHei" panose="020B0503020204020204" pitchFamily="34" charset="-122"/>
                      </a:endParaRPr>
                    </a:p>
                  </a:txBody>
                  <a:tcPr marL="36000" marR="36000" marT="0" marB="0"/>
                </a:tc>
                <a:extLst>
                  <a:ext uri="{0D108BD9-81ED-4DB2-BD59-A6C34878D82A}">
                    <a16:rowId xmlns:a16="http://schemas.microsoft.com/office/drawing/2014/main" val="2693444195"/>
                  </a:ext>
                </a:extLst>
              </a:tr>
            </a:tbl>
          </a:graphicData>
        </a:graphic>
      </p:graphicFrame>
      <p:sp>
        <p:nvSpPr>
          <p:cNvPr id="14" name="虚尾箭头 13">
            <a:extLst>
              <a:ext uri="{FF2B5EF4-FFF2-40B4-BE49-F238E27FC236}">
                <a16:creationId xmlns:a16="http://schemas.microsoft.com/office/drawing/2014/main" id="{00000000-0008-0000-0000-000002000000}"/>
              </a:ext>
            </a:extLst>
          </p:cNvPr>
          <p:cNvSpPr/>
          <p:nvPr/>
        </p:nvSpPr>
        <p:spPr>
          <a:xfrm>
            <a:off x="3714115" y="1156754"/>
            <a:ext cx="553698" cy="316017"/>
          </a:xfrm>
          <a:prstGeom prst="stripedRightArrow">
            <a:avLst/>
          </a:prstGeom>
        </p:spPr>
        <p:style>
          <a:lnRef idx="2">
            <a:schemeClr val="accent1"/>
          </a:lnRef>
          <a:fillRef idx="1">
            <a:schemeClr val="lt1"/>
          </a:fillRef>
          <a:effectRef idx="0">
            <a:schemeClr val="accent1"/>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100" b="0" i="0" u="none" strike="noStrike" kern="1200" cap="none" spc="0" normalizeH="0" baseline="0" noProof="0">
              <a:ln>
                <a:noFill/>
              </a:ln>
              <a:solidFill>
                <a:srgbClr val="000000"/>
              </a:solidFill>
              <a:effectLst/>
              <a:uLnTx/>
              <a:uFillTx/>
              <a:latin typeface="等线"/>
              <a:ea typeface="等线" panose="02010600030101010101" pitchFamily="2" charset="-122"/>
              <a:cs typeface="+mn-cs"/>
            </a:endParaRPr>
          </a:p>
        </p:txBody>
      </p:sp>
      <p:sp>
        <p:nvSpPr>
          <p:cNvPr id="15" name="虚尾箭头 14">
            <a:extLst>
              <a:ext uri="{FF2B5EF4-FFF2-40B4-BE49-F238E27FC236}">
                <a16:creationId xmlns:a16="http://schemas.microsoft.com/office/drawing/2014/main" id="{00000000-0008-0000-0000-000003000000}"/>
              </a:ext>
            </a:extLst>
          </p:cNvPr>
          <p:cNvSpPr/>
          <p:nvPr/>
        </p:nvSpPr>
        <p:spPr>
          <a:xfrm>
            <a:off x="6075786" y="1156754"/>
            <a:ext cx="275171" cy="318273"/>
          </a:xfrm>
          <a:prstGeom prst="stripedRightArrow">
            <a:avLst/>
          </a:prstGeom>
        </p:spPr>
        <p:style>
          <a:lnRef idx="2">
            <a:schemeClr val="accent1"/>
          </a:lnRef>
          <a:fillRef idx="1">
            <a:schemeClr val="lt1"/>
          </a:fillRef>
          <a:effectRef idx="0">
            <a:schemeClr val="accent1"/>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100" b="0" i="0" u="none" strike="noStrike" kern="1200" cap="none" spc="0" normalizeH="0" baseline="0" noProof="0">
              <a:ln>
                <a:noFill/>
              </a:ln>
              <a:solidFill>
                <a:srgbClr val="000000"/>
              </a:solidFill>
              <a:effectLst/>
              <a:uLnTx/>
              <a:uFillTx/>
              <a:latin typeface="等线"/>
              <a:ea typeface="等线" panose="02010600030101010101" pitchFamily="2" charset="-122"/>
              <a:cs typeface="+mn-cs"/>
            </a:endParaRPr>
          </a:p>
        </p:txBody>
      </p:sp>
      <p:sp>
        <p:nvSpPr>
          <p:cNvPr id="53" name="虚尾箭头 52">
            <a:extLst>
              <a:ext uri="{FF2B5EF4-FFF2-40B4-BE49-F238E27FC236}">
                <a16:creationId xmlns:a16="http://schemas.microsoft.com/office/drawing/2014/main" id="{00000000-0008-0000-0000-000006000000}"/>
              </a:ext>
            </a:extLst>
          </p:cNvPr>
          <p:cNvSpPr/>
          <p:nvPr/>
        </p:nvSpPr>
        <p:spPr>
          <a:xfrm>
            <a:off x="10418345" y="1156754"/>
            <a:ext cx="273494" cy="316017"/>
          </a:xfrm>
          <a:prstGeom prst="stripedRightArrow">
            <a:avLst/>
          </a:prstGeom>
        </p:spPr>
        <p:style>
          <a:lnRef idx="2">
            <a:schemeClr val="accent1"/>
          </a:lnRef>
          <a:fillRef idx="1">
            <a:schemeClr val="lt1"/>
          </a:fillRef>
          <a:effectRef idx="0">
            <a:schemeClr val="accent1"/>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100" b="0" i="0" u="none" strike="noStrike" kern="1200" cap="none" spc="0" normalizeH="0" baseline="0" noProof="0">
              <a:ln>
                <a:noFill/>
              </a:ln>
              <a:solidFill>
                <a:srgbClr val="000000"/>
              </a:solidFill>
              <a:effectLst/>
              <a:uLnTx/>
              <a:uFillTx/>
              <a:latin typeface="等线"/>
              <a:ea typeface="等线" panose="02010600030101010101" pitchFamily="2" charset="-122"/>
              <a:cs typeface="+mn-cs"/>
            </a:endParaRPr>
          </a:p>
        </p:txBody>
      </p:sp>
      <p:sp>
        <p:nvSpPr>
          <p:cNvPr id="54" name="虚尾箭头 53">
            <a:extLst>
              <a:ext uri="{FF2B5EF4-FFF2-40B4-BE49-F238E27FC236}">
                <a16:creationId xmlns:a16="http://schemas.microsoft.com/office/drawing/2014/main" id="{00000000-0008-0000-0000-000007000000}"/>
              </a:ext>
            </a:extLst>
          </p:cNvPr>
          <p:cNvSpPr/>
          <p:nvPr/>
        </p:nvSpPr>
        <p:spPr>
          <a:xfrm>
            <a:off x="8335201" y="1161139"/>
            <a:ext cx="273494" cy="316017"/>
          </a:xfrm>
          <a:prstGeom prst="stripedRightArrow">
            <a:avLst/>
          </a:prstGeom>
        </p:spPr>
        <p:style>
          <a:lnRef idx="2">
            <a:schemeClr val="accent1"/>
          </a:lnRef>
          <a:fillRef idx="1">
            <a:schemeClr val="lt1"/>
          </a:fillRef>
          <a:effectRef idx="0">
            <a:schemeClr val="accent1"/>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100" b="0" i="0" u="none" strike="noStrike" kern="1200" cap="none" spc="0" normalizeH="0" baseline="0" noProof="0">
              <a:ln>
                <a:noFill/>
              </a:ln>
              <a:solidFill>
                <a:srgbClr val="000000"/>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511587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854DDDE-EC24-7738-4EB7-E196729BACC6}"/>
              </a:ext>
            </a:extLst>
          </p:cNvPr>
          <p:cNvSpPr>
            <a:spLocks noGrp="1"/>
          </p:cNvSpPr>
          <p:nvPr>
            <p:ph type="title"/>
          </p:nvPr>
        </p:nvSpPr>
        <p:spPr>
          <a:xfrm>
            <a:off x="783590" y="194993"/>
            <a:ext cx="7825105" cy="772160"/>
          </a:xfrm>
        </p:spPr>
        <p:txBody>
          <a:bodyPr/>
          <a:lstStyle/>
          <a:p>
            <a:r>
              <a:rPr kumimoji="1" lang="en-US" altLang="zh-CN" dirty="0"/>
              <a:t>S</a:t>
            </a:r>
            <a:r>
              <a:rPr kumimoji="1" lang="zh-CN" altLang="en-US" dirty="0"/>
              <a:t>集团项目报价</a:t>
            </a:r>
            <a:r>
              <a:rPr kumimoji="1" lang="en-US" altLang="zh-CN" dirty="0"/>
              <a:t>&amp;</a:t>
            </a:r>
            <a:r>
              <a:rPr kumimoji="1" lang="zh-CN" altLang="en-US" dirty="0"/>
              <a:t>全成本分析</a:t>
            </a:r>
          </a:p>
        </p:txBody>
      </p:sp>
      <p:grpSp>
        <p:nvGrpSpPr>
          <p:cNvPr id="52" name="组合 51">
            <a:extLst>
              <a:ext uri="{FF2B5EF4-FFF2-40B4-BE49-F238E27FC236}">
                <a16:creationId xmlns:a16="http://schemas.microsoft.com/office/drawing/2014/main" id="{EEE68D4A-5E40-958E-1D20-513E263FF7B5}"/>
              </a:ext>
            </a:extLst>
          </p:cNvPr>
          <p:cNvGrpSpPr/>
          <p:nvPr/>
        </p:nvGrpSpPr>
        <p:grpSpPr>
          <a:xfrm>
            <a:off x="640559" y="970633"/>
            <a:ext cx="11354397" cy="409397"/>
            <a:chOff x="640559" y="1221007"/>
            <a:chExt cx="11354397" cy="409397"/>
          </a:xfrm>
        </p:grpSpPr>
        <p:sp>
          <p:nvSpPr>
            <p:cNvPr id="3" name="AutoShape 8">
              <a:extLst>
                <a:ext uri="{FF2B5EF4-FFF2-40B4-BE49-F238E27FC236}">
                  <a16:creationId xmlns:a16="http://schemas.microsoft.com/office/drawing/2014/main" id="{EA98DFEC-9A26-4F11-DFAB-2AA1A4B2279A}"/>
                </a:ext>
              </a:extLst>
            </p:cNvPr>
            <p:cNvSpPr>
              <a:spLocks noChangeArrowheads="1"/>
            </p:cNvSpPr>
            <p:nvPr/>
          </p:nvSpPr>
          <p:spPr bwMode="auto">
            <a:xfrm>
              <a:off x="3454297" y="1224320"/>
              <a:ext cx="1510769" cy="406084"/>
            </a:xfrm>
            <a:prstGeom prst="chevron">
              <a:avLst>
                <a:gd name="adj" fmla="val 51378"/>
              </a:avLst>
            </a:prstGeom>
            <a:solidFill>
              <a:schemeClr val="accent4">
                <a:lumMod val="75000"/>
              </a:schemeClr>
            </a:solidFill>
            <a:ln w="9525">
              <a:noFill/>
              <a:miter lim="800000"/>
              <a:headEnd/>
              <a:tailEnd/>
            </a:ln>
            <a:effectLst>
              <a:outerShdw blurRad="50800" dist="38100" dir="2700000" algn="tl" rotWithShape="0">
                <a:prstClr val="black">
                  <a:alpha val="40000"/>
                </a:prstClr>
              </a:outerShdw>
            </a:effec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FFFFFF"/>
                  </a:solidFill>
                  <a:effectLst/>
                  <a:uLnTx/>
                  <a:uFillTx/>
                  <a:latin typeface="微软雅黑" pitchFamily="34" charset="-122"/>
                  <a:ea typeface="微软雅黑" pitchFamily="34" charset="-122"/>
                  <a:cs typeface="+mn-cs"/>
                </a:rPr>
                <a:t>设计研发</a:t>
              </a:r>
              <a:endParaRPr kumimoji="0" lang="zh-CN" altLang="en-GB" sz="1200" b="1" i="0" u="none" strike="noStrike" kern="1200" cap="none" spc="0" normalizeH="0" baseline="0" noProof="0" dirty="0">
                <a:ln>
                  <a:noFill/>
                </a:ln>
                <a:solidFill>
                  <a:srgbClr val="FFFFFF"/>
                </a:solidFill>
                <a:effectLst/>
                <a:uLnTx/>
                <a:uFillTx/>
                <a:latin typeface="微软雅黑" pitchFamily="34" charset="-122"/>
                <a:ea typeface="微软雅黑" pitchFamily="34" charset="-122"/>
                <a:cs typeface="+mn-cs"/>
              </a:endParaRPr>
            </a:p>
          </p:txBody>
        </p:sp>
        <p:sp>
          <p:nvSpPr>
            <p:cNvPr id="4" name="AutoShape 8">
              <a:extLst>
                <a:ext uri="{FF2B5EF4-FFF2-40B4-BE49-F238E27FC236}">
                  <a16:creationId xmlns:a16="http://schemas.microsoft.com/office/drawing/2014/main" id="{402A95D7-119B-3E54-CABF-C63791D3C9EF}"/>
                </a:ext>
              </a:extLst>
            </p:cNvPr>
            <p:cNvSpPr>
              <a:spLocks noChangeArrowheads="1"/>
            </p:cNvSpPr>
            <p:nvPr/>
          </p:nvSpPr>
          <p:spPr bwMode="auto">
            <a:xfrm>
              <a:off x="640559" y="1224320"/>
              <a:ext cx="1510769" cy="406084"/>
            </a:xfrm>
            <a:prstGeom prst="chevron">
              <a:avLst>
                <a:gd name="adj" fmla="val 51378"/>
              </a:avLst>
            </a:prstGeom>
            <a:solidFill>
              <a:schemeClr val="accent4">
                <a:lumMod val="75000"/>
              </a:schemeClr>
            </a:solidFill>
            <a:ln w="9525">
              <a:noFill/>
              <a:miter lim="800000"/>
              <a:headEnd/>
              <a:tailEnd/>
            </a:ln>
            <a:effectLst>
              <a:outerShdw blurRad="50800" dist="38100" dir="2700000" algn="tl" rotWithShape="0">
                <a:prstClr val="black">
                  <a:alpha val="40000"/>
                </a:prstClr>
              </a:outerShdw>
            </a:effec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FFFFFF"/>
                  </a:solidFill>
                  <a:effectLst/>
                  <a:uLnTx/>
                  <a:uFillTx/>
                  <a:latin typeface="微软雅黑" pitchFamily="34" charset="-122"/>
                  <a:ea typeface="微软雅黑" pitchFamily="34" charset="-122"/>
                  <a:cs typeface="+mn-cs"/>
                </a:rPr>
                <a:t>市场开拓</a:t>
              </a:r>
              <a:endParaRPr kumimoji="0" lang="zh-CN" altLang="en-GB" sz="1200" b="1" i="0" u="none" strike="noStrike" kern="1200" cap="none" spc="0" normalizeH="0" baseline="0" noProof="0" dirty="0">
                <a:ln>
                  <a:noFill/>
                </a:ln>
                <a:solidFill>
                  <a:srgbClr val="FFFFFF"/>
                </a:solidFill>
                <a:effectLst/>
                <a:uLnTx/>
                <a:uFillTx/>
                <a:latin typeface="微软雅黑" pitchFamily="34" charset="-122"/>
                <a:ea typeface="微软雅黑" pitchFamily="34" charset="-122"/>
                <a:cs typeface="+mn-cs"/>
              </a:endParaRPr>
            </a:p>
          </p:txBody>
        </p:sp>
        <p:sp>
          <p:nvSpPr>
            <p:cNvPr id="5" name="AutoShape 8">
              <a:extLst>
                <a:ext uri="{FF2B5EF4-FFF2-40B4-BE49-F238E27FC236}">
                  <a16:creationId xmlns:a16="http://schemas.microsoft.com/office/drawing/2014/main" id="{7F68C973-6028-B283-1A80-C555CE862C84}"/>
                </a:ext>
              </a:extLst>
            </p:cNvPr>
            <p:cNvSpPr>
              <a:spLocks noChangeArrowheads="1"/>
            </p:cNvSpPr>
            <p:nvPr/>
          </p:nvSpPr>
          <p:spPr bwMode="auto">
            <a:xfrm>
              <a:off x="4861166" y="1224320"/>
              <a:ext cx="1510769" cy="406084"/>
            </a:xfrm>
            <a:prstGeom prst="chevron">
              <a:avLst>
                <a:gd name="adj" fmla="val 51378"/>
              </a:avLst>
            </a:prstGeom>
            <a:solidFill>
              <a:schemeClr val="accent4">
                <a:lumMod val="75000"/>
              </a:schemeClr>
            </a:solidFill>
            <a:ln w="9525">
              <a:noFill/>
              <a:miter lim="800000"/>
              <a:headEnd/>
              <a:tailEnd/>
            </a:ln>
            <a:effectLst>
              <a:outerShdw blurRad="50800" dist="38100" dir="2700000" algn="tl" rotWithShape="0">
                <a:prstClr val="black">
                  <a:alpha val="40000"/>
                </a:prstClr>
              </a:outerShdw>
            </a:effec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FFFFFF"/>
                  </a:solidFill>
                  <a:effectLst/>
                  <a:uLnTx/>
                  <a:uFillTx/>
                  <a:latin typeface="微软雅黑" pitchFamily="34" charset="-122"/>
                  <a:ea typeface="微软雅黑" pitchFamily="34" charset="-122"/>
                  <a:cs typeface="+mn-cs"/>
                </a:rPr>
                <a:t>订单管理</a:t>
              </a:r>
              <a:endParaRPr kumimoji="0" lang="zh-CN" altLang="en-GB" sz="1200" b="1" i="0" u="none" strike="noStrike" kern="1200" cap="none" spc="0" normalizeH="0" baseline="0" noProof="0" dirty="0">
                <a:ln>
                  <a:noFill/>
                </a:ln>
                <a:solidFill>
                  <a:srgbClr val="FFFFFF"/>
                </a:solidFill>
                <a:effectLst/>
                <a:uLnTx/>
                <a:uFillTx/>
                <a:latin typeface="微软雅黑" pitchFamily="34" charset="-122"/>
                <a:ea typeface="微软雅黑" pitchFamily="34" charset="-122"/>
                <a:cs typeface="+mn-cs"/>
              </a:endParaRPr>
            </a:p>
          </p:txBody>
        </p:sp>
        <p:sp>
          <p:nvSpPr>
            <p:cNvPr id="6" name="AutoShape 8">
              <a:extLst>
                <a:ext uri="{FF2B5EF4-FFF2-40B4-BE49-F238E27FC236}">
                  <a16:creationId xmlns:a16="http://schemas.microsoft.com/office/drawing/2014/main" id="{0249F3AF-E295-9AF7-B2B5-A4139CA35932}"/>
                </a:ext>
              </a:extLst>
            </p:cNvPr>
            <p:cNvSpPr>
              <a:spLocks noChangeArrowheads="1"/>
            </p:cNvSpPr>
            <p:nvPr/>
          </p:nvSpPr>
          <p:spPr bwMode="auto">
            <a:xfrm>
              <a:off x="6268035" y="1224320"/>
              <a:ext cx="1510769" cy="406084"/>
            </a:xfrm>
            <a:prstGeom prst="chevron">
              <a:avLst>
                <a:gd name="adj" fmla="val 51378"/>
              </a:avLst>
            </a:prstGeom>
            <a:solidFill>
              <a:schemeClr val="accent4">
                <a:lumMod val="75000"/>
              </a:schemeClr>
            </a:solidFill>
            <a:ln w="9525">
              <a:noFill/>
              <a:miter lim="800000"/>
              <a:headEnd/>
              <a:tailEnd/>
            </a:ln>
            <a:effectLst>
              <a:outerShdw blurRad="50800" dist="38100" dir="2700000" algn="tl" rotWithShape="0">
                <a:prstClr val="black">
                  <a:alpha val="40000"/>
                </a:prstClr>
              </a:outerShdw>
            </a:effec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FFFFFF"/>
                  </a:solidFill>
                  <a:effectLst/>
                  <a:uLnTx/>
                  <a:uFillTx/>
                  <a:latin typeface="微软雅黑" pitchFamily="34" charset="-122"/>
                  <a:ea typeface="微软雅黑" pitchFamily="34" charset="-122"/>
                  <a:cs typeface="+mn-cs"/>
                </a:rPr>
                <a:t>部件采购</a:t>
              </a:r>
              <a:endParaRPr kumimoji="0" lang="zh-CN" altLang="en-GB" sz="1200" b="1" i="0" u="none" strike="noStrike" kern="1200" cap="none" spc="0" normalizeH="0" baseline="0" noProof="0" dirty="0">
                <a:ln>
                  <a:noFill/>
                </a:ln>
                <a:solidFill>
                  <a:srgbClr val="FFFFFF"/>
                </a:solidFill>
                <a:effectLst/>
                <a:uLnTx/>
                <a:uFillTx/>
                <a:latin typeface="微软雅黑" pitchFamily="34" charset="-122"/>
                <a:ea typeface="微软雅黑" pitchFamily="34" charset="-122"/>
                <a:cs typeface="+mn-cs"/>
              </a:endParaRPr>
            </a:p>
          </p:txBody>
        </p:sp>
        <p:sp>
          <p:nvSpPr>
            <p:cNvPr id="7" name="AutoShape 8">
              <a:extLst>
                <a:ext uri="{FF2B5EF4-FFF2-40B4-BE49-F238E27FC236}">
                  <a16:creationId xmlns:a16="http://schemas.microsoft.com/office/drawing/2014/main" id="{8574B27B-1AE6-E462-E6F0-76CD5D3CEF99}"/>
                </a:ext>
              </a:extLst>
            </p:cNvPr>
            <p:cNvSpPr>
              <a:spLocks noChangeArrowheads="1"/>
            </p:cNvSpPr>
            <p:nvPr/>
          </p:nvSpPr>
          <p:spPr bwMode="auto">
            <a:xfrm>
              <a:off x="7674904" y="1224320"/>
              <a:ext cx="1510769" cy="406084"/>
            </a:xfrm>
            <a:prstGeom prst="chevron">
              <a:avLst>
                <a:gd name="adj" fmla="val 51378"/>
              </a:avLst>
            </a:prstGeom>
            <a:solidFill>
              <a:schemeClr val="accent4">
                <a:lumMod val="75000"/>
              </a:schemeClr>
            </a:solidFill>
            <a:ln w="9525">
              <a:noFill/>
              <a:miter lim="800000"/>
              <a:headEnd/>
              <a:tailEnd/>
            </a:ln>
            <a:effectLst>
              <a:outerShdw blurRad="50800" dist="38100" dir="2700000" algn="tl" rotWithShape="0">
                <a:prstClr val="black">
                  <a:alpha val="40000"/>
                </a:prstClr>
              </a:outerShdw>
            </a:effec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FFFFFF"/>
                  </a:solidFill>
                  <a:effectLst/>
                  <a:uLnTx/>
                  <a:uFillTx/>
                  <a:latin typeface="微软雅黑" pitchFamily="34" charset="-122"/>
                  <a:ea typeface="微软雅黑" pitchFamily="34" charset="-122"/>
                  <a:cs typeface="+mn-cs"/>
                </a:rPr>
                <a:t>生产制造</a:t>
              </a:r>
              <a:endParaRPr kumimoji="0" lang="zh-CN" altLang="en-GB" sz="1200" b="1" i="0" u="none" strike="noStrike" kern="1200" cap="none" spc="0" normalizeH="0" baseline="0" noProof="0" dirty="0">
                <a:ln>
                  <a:noFill/>
                </a:ln>
                <a:solidFill>
                  <a:srgbClr val="FFFFFF"/>
                </a:solidFill>
                <a:effectLst/>
                <a:uLnTx/>
                <a:uFillTx/>
                <a:latin typeface="微软雅黑" pitchFamily="34" charset="-122"/>
                <a:ea typeface="微软雅黑" pitchFamily="34" charset="-122"/>
                <a:cs typeface="+mn-cs"/>
              </a:endParaRPr>
            </a:p>
          </p:txBody>
        </p:sp>
        <p:sp>
          <p:nvSpPr>
            <p:cNvPr id="8" name="AutoShape 8">
              <a:extLst>
                <a:ext uri="{FF2B5EF4-FFF2-40B4-BE49-F238E27FC236}">
                  <a16:creationId xmlns:a16="http://schemas.microsoft.com/office/drawing/2014/main" id="{80D525F6-A6AD-FBC4-FC14-3E1C088949C4}"/>
                </a:ext>
              </a:extLst>
            </p:cNvPr>
            <p:cNvSpPr>
              <a:spLocks noChangeArrowheads="1"/>
            </p:cNvSpPr>
            <p:nvPr/>
          </p:nvSpPr>
          <p:spPr bwMode="auto">
            <a:xfrm>
              <a:off x="9081774" y="1224320"/>
              <a:ext cx="1510769" cy="406084"/>
            </a:xfrm>
            <a:prstGeom prst="chevron">
              <a:avLst>
                <a:gd name="adj" fmla="val 51378"/>
              </a:avLst>
            </a:prstGeom>
            <a:solidFill>
              <a:schemeClr val="accent4">
                <a:lumMod val="75000"/>
              </a:schemeClr>
            </a:solidFill>
            <a:ln w="9525">
              <a:noFill/>
              <a:miter lim="800000"/>
              <a:headEnd/>
              <a:tailEnd/>
            </a:ln>
            <a:effectLst>
              <a:outerShdw blurRad="50800" dist="38100" dir="2700000" algn="tl" rotWithShape="0">
                <a:prstClr val="black">
                  <a:alpha val="40000"/>
                </a:prstClr>
              </a:outerShdw>
            </a:effec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FFFFFF"/>
                  </a:solidFill>
                  <a:effectLst/>
                  <a:uLnTx/>
                  <a:uFillTx/>
                  <a:latin typeface="微软雅黑" pitchFamily="34" charset="-122"/>
                  <a:ea typeface="微软雅黑" pitchFamily="34" charset="-122"/>
                  <a:cs typeface="+mn-cs"/>
                </a:rPr>
                <a:t>物流运输</a:t>
              </a:r>
              <a:endParaRPr kumimoji="0" lang="zh-CN" altLang="en-GB" sz="1200" b="1" i="0" u="none" strike="noStrike" kern="1200" cap="none" spc="0" normalizeH="0" baseline="0" noProof="0" dirty="0">
                <a:ln>
                  <a:noFill/>
                </a:ln>
                <a:solidFill>
                  <a:srgbClr val="FFFFFF"/>
                </a:solidFill>
                <a:effectLst/>
                <a:uLnTx/>
                <a:uFillTx/>
                <a:latin typeface="微软雅黑" pitchFamily="34" charset="-122"/>
                <a:ea typeface="微软雅黑" pitchFamily="34" charset="-122"/>
                <a:cs typeface="+mn-cs"/>
              </a:endParaRPr>
            </a:p>
          </p:txBody>
        </p:sp>
        <p:sp>
          <p:nvSpPr>
            <p:cNvPr id="9" name="AutoShape 8">
              <a:extLst>
                <a:ext uri="{FF2B5EF4-FFF2-40B4-BE49-F238E27FC236}">
                  <a16:creationId xmlns:a16="http://schemas.microsoft.com/office/drawing/2014/main" id="{B9CA16B4-06FF-0654-3584-8434392A5608}"/>
                </a:ext>
              </a:extLst>
            </p:cNvPr>
            <p:cNvSpPr>
              <a:spLocks noChangeArrowheads="1"/>
            </p:cNvSpPr>
            <p:nvPr/>
          </p:nvSpPr>
          <p:spPr bwMode="auto">
            <a:xfrm>
              <a:off x="2047428" y="1224320"/>
              <a:ext cx="1510769" cy="406084"/>
            </a:xfrm>
            <a:prstGeom prst="chevron">
              <a:avLst>
                <a:gd name="adj" fmla="val 51378"/>
              </a:avLst>
            </a:prstGeom>
            <a:solidFill>
              <a:schemeClr val="accent4">
                <a:lumMod val="75000"/>
              </a:schemeClr>
            </a:solidFill>
            <a:ln w="9525">
              <a:noFill/>
              <a:miter lim="800000"/>
              <a:headEnd/>
              <a:tailEnd/>
            </a:ln>
            <a:effectLst>
              <a:outerShdw blurRad="50800" dist="38100" dir="2700000" algn="tl" rotWithShape="0">
                <a:prstClr val="black">
                  <a:alpha val="40000"/>
                </a:prstClr>
              </a:outerShdw>
            </a:effec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FFFFFF"/>
                  </a:solidFill>
                  <a:effectLst/>
                  <a:uLnTx/>
                  <a:uFillTx/>
                  <a:latin typeface="微软雅黑" pitchFamily="34" charset="-122"/>
                  <a:ea typeface="微软雅黑" pitchFamily="34" charset="-122"/>
                  <a:cs typeface="+mn-cs"/>
                </a:rPr>
                <a:t>项目投标</a:t>
              </a:r>
              <a:endParaRPr kumimoji="0" lang="zh-CN" altLang="en-GB" sz="1200" b="1" i="0" u="none" strike="noStrike" kern="1200" cap="none" spc="0" normalizeH="0" baseline="0" noProof="0" dirty="0">
                <a:ln>
                  <a:noFill/>
                </a:ln>
                <a:solidFill>
                  <a:srgbClr val="FFFFFF"/>
                </a:solidFill>
                <a:effectLst/>
                <a:uLnTx/>
                <a:uFillTx/>
                <a:latin typeface="微软雅黑" pitchFamily="34" charset="-122"/>
                <a:ea typeface="微软雅黑" pitchFamily="34" charset="-122"/>
                <a:cs typeface="+mn-cs"/>
              </a:endParaRPr>
            </a:p>
          </p:txBody>
        </p:sp>
        <p:sp>
          <p:nvSpPr>
            <p:cNvPr id="22" name="AutoShape 8">
              <a:extLst>
                <a:ext uri="{FF2B5EF4-FFF2-40B4-BE49-F238E27FC236}">
                  <a16:creationId xmlns:a16="http://schemas.microsoft.com/office/drawing/2014/main" id="{0BE0A5D9-9BF9-90DA-13A3-7665E656762C}"/>
                </a:ext>
              </a:extLst>
            </p:cNvPr>
            <p:cNvSpPr>
              <a:spLocks noChangeArrowheads="1"/>
            </p:cNvSpPr>
            <p:nvPr/>
          </p:nvSpPr>
          <p:spPr bwMode="auto">
            <a:xfrm>
              <a:off x="10484187" y="1221007"/>
              <a:ext cx="1510769" cy="406084"/>
            </a:xfrm>
            <a:prstGeom prst="chevron">
              <a:avLst>
                <a:gd name="adj" fmla="val 51378"/>
              </a:avLst>
            </a:prstGeom>
            <a:solidFill>
              <a:schemeClr val="accent4">
                <a:lumMod val="75000"/>
              </a:schemeClr>
            </a:solidFill>
            <a:ln w="9525">
              <a:noFill/>
              <a:miter lim="800000"/>
              <a:headEnd/>
              <a:tailEnd/>
            </a:ln>
            <a:effectLst>
              <a:outerShdw blurRad="50800" dist="38100" dir="2700000" algn="tl" rotWithShape="0">
                <a:prstClr val="black">
                  <a:alpha val="40000"/>
                </a:prstClr>
              </a:outerShdw>
            </a:effec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FFFFFF"/>
                  </a:solidFill>
                  <a:effectLst/>
                  <a:uLnTx/>
                  <a:uFillTx/>
                  <a:latin typeface="微软雅黑" pitchFamily="34" charset="-122"/>
                  <a:ea typeface="微软雅黑" pitchFamily="34" charset="-122"/>
                  <a:cs typeface="+mn-cs"/>
                </a:rPr>
                <a:t>安装运维扫尾</a:t>
              </a:r>
              <a:endParaRPr kumimoji="0" lang="zh-CN" altLang="en-GB" sz="1200" b="1" i="0" u="none" strike="noStrike" kern="1200" cap="none" spc="0" normalizeH="0" baseline="0" noProof="0" dirty="0">
                <a:ln>
                  <a:noFill/>
                </a:ln>
                <a:solidFill>
                  <a:srgbClr val="FFFFFF"/>
                </a:solidFill>
                <a:effectLst/>
                <a:uLnTx/>
                <a:uFillTx/>
                <a:latin typeface="微软雅黑" pitchFamily="34" charset="-122"/>
                <a:ea typeface="微软雅黑" pitchFamily="34" charset="-122"/>
                <a:cs typeface="+mn-cs"/>
              </a:endParaRPr>
            </a:p>
          </p:txBody>
        </p:sp>
      </p:grpSp>
      <p:sp>
        <p:nvSpPr>
          <p:cNvPr id="25" name="TextBox 55">
            <a:extLst>
              <a:ext uri="{FF2B5EF4-FFF2-40B4-BE49-F238E27FC236}">
                <a16:creationId xmlns:a16="http://schemas.microsoft.com/office/drawing/2014/main" id="{FC6993A2-6196-6ED0-E300-3E39A209BF0B}"/>
              </a:ext>
            </a:extLst>
          </p:cNvPr>
          <p:cNvSpPr txBox="1"/>
          <p:nvPr/>
        </p:nvSpPr>
        <p:spPr>
          <a:xfrm>
            <a:off x="956375" y="2375779"/>
            <a:ext cx="73091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EEA86F">
                    <a:lumMod val="75000"/>
                  </a:srgbClr>
                </a:solidFill>
                <a:effectLst/>
                <a:uLnTx/>
                <a:uFillTx/>
                <a:latin typeface="微软雅黑"/>
                <a:ea typeface="微软雅黑"/>
                <a:cs typeface="+mn-cs"/>
              </a:rPr>
              <a:t>CRM</a:t>
            </a:r>
          </a:p>
        </p:txBody>
      </p:sp>
      <p:sp>
        <p:nvSpPr>
          <p:cNvPr id="29" name="Rectangle 4">
            <a:extLst>
              <a:ext uri="{FF2B5EF4-FFF2-40B4-BE49-F238E27FC236}">
                <a16:creationId xmlns:a16="http://schemas.microsoft.com/office/drawing/2014/main" id="{FE34C512-B216-FDCE-B687-4330191A0F53}"/>
              </a:ext>
            </a:extLst>
          </p:cNvPr>
          <p:cNvSpPr>
            <a:spLocks noChangeArrowheads="1"/>
          </p:cNvSpPr>
          <p:nvPr/>
        </p:nvSpPr>
        <p:spPr bwMode="auto">
          <a:xfrm>
            <a:off x="4946515" y="1474860"/>
            <a:ext cx="4040368" cy="882934"/>
          </a:xfrm>
          <a:prstGeom prst="roundRect">
            <a:avLst>
              <a:gd name="adj" fmla="val 6610"/>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30" name="Text Box 77">
            <a:extLst>
              <a:ext uri="{FF2B5EF4-FFF2-40B4-BE49-F238E27FC236}">
                <a16:creationId xmlns:a16="http://schemas.microsoft.com/office/drawing/2014/main" id="{AEE7EC81-8AFA-FFB8-3B50-07433864630D}"/>
              </a:ext>
            </a:extLst>
          </p:cNvPr>
          <p:cNvSpPr txBox="1">
            <a:spLocks noChangeArrowheads="1"/>
          </p:cNvSpPr>
          <p:nvPr/>
        </p:nvSpPr>
        <p:spPr bwMode="auto">
          <a:xfrm>
            <a:off x="5220702" y="1576869"/>
            <a:ext cx="596317" cy="538353"/>
          </a:xfrm>
          <a:prstGeom prst="rect">
            <a:avLst/>
          </a:prstGeom>
          <a:noFill/>
          <a:ln w="9525" algn="ctr">
            <a:noFill/>
            <a:miter lim="800000"/>
            <a:headEnd/>
            <a:tailEnd/>
          </a:ln>
        </p:spPr>
        <p:txBody>
          <a:bodyPr wrap="none" lIns="0" tIns="0" rIns="0" bIns="0">
            <a:spAutoFit/>
          </a:bodyPr>
          <a:lstStyle/>
          <a:p>
            <a:pPr marL="82550" marR="0" lvl="0" indent="-82550" algn="l" defTabSz="914400" rtl="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zh-CN" altLang="en-US" sz="1000" b="0" i="0" u="none" strike="noStrike" kern="1200" cap="none" spc="0" normalizeH="0" baseline="0" noProof="0" dirty="0">
                <a:ln>
                  <a:noFill/>
                </a:ln>
                <a:solidFill>
                  <a:srgbClr val="000000"/>
                </a:solidFill>
                <a:effectLst/>
                <a:uLnTx/>
                <a:uFillTx/>
                <a:latin typeface="微软雅黑" pitchFamily="34" charset="-122"/>
                <a:ea typeface="微软雅黑" pitchFamily="34" charset="-122"/>
                <a:cs typeface="+mn-cs"/>
              </a:rPr>
              <a:t>项目订单</a:t>
            </a:r>
          </a:p>
          <a:p>
            <a:pPr marL="82550" marR="0" lvl="0" indent="-82550" algn="l" defTabSz="914400" rtl="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zh-CN" altLang="en-US" sz="1000" b="0" i="0" u="none" strike="noStrike" kern="1200" cap="none" spc="0" normalizeH="0" baseline="0" noProof="0" dirty="0">
                <a:ln>
                  <a:noFill/>
                </a:ln>
                <a:solidFill>
                  <a:srgbClr val="000000"/>
                </a:solidFill>
                <a:effectLst/>
                <a:uLnTx/>
                <a:uFillTx/>
                <a:latin typeface="微软雅黑" pitchFamily="34" charset="-122"/>
                <a:ea typeface="微软雅黑" pitchFamily="34" charset="-122"/>
                <a:cs typeface="+mn-cs"/>
              </a:rPr>
              <a:t>信用控制</a:t>
            </a:r>
          </a:p>
          <a:p>
            <a:pPr marL="82550" marR="0" lvl="0" indent="-82550" algn="l" defTabSz="914400" rtl="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zh-CN" altLang="en-US" sz="1000" b="0" i="0" u="none" strike="noStrike" kern="1200" cap="none" spc="0" normalizeH="0" baseline="0" noProof="0" dirty="0">
                <a:ln>
                  <a:noFill/>
                </a:ln>
                <a:solidFill>
                  <a:srgbClr val="000000"/>
                </a:solidFill>
                <a:effectLst/>
                <a:uLnTx/>
                <a:uFillTx/>
                <a:latin typeface="微软雅黑" pitchFamily="34" charset="-122"/>
                <a:ea typeface="微软雅黑" pitchFamily="34" charset="-122"/>
                <a:cs typeface="+mn-cs"/>
              </a:rPr>
              <a:t>项目发运</a:t>
            </a:r>
          </a:p>
        </p:txBody>
      </p:sp>
      <p:sp>
        <p:nvSpPr>
          <p:cNvPr id="31" name="Text Box 78">
            <a:extLst>
              <a:ext uri="{FF2B5EF4-FFF2-40B4-BE49-F238E27FC236}">
                <a16:creationId xmlns:a16="http://schemas.microsoft.com/office/drawing/2014/main" id="{C1058B0B-0B4A-513B-FA50-0B401C04D40B}"/>
              </a:ext>
            </a:extLst>
          </p:cNvPr>
          <p:cNvSpPr txBox="1">
            <a:spLocks noChangeArrowheads="1"/>
          </p:cNvSpPr>
          <p:nvPr/>
        </p:nvSpPr>
        <p:spPr bwMode="auto">
          <a:xfrm>
            <a:off x="8045787" y="1576866"/>
            <a:ext cx="724557" cy="538353"/>
          </a:xfrm>
          <a:prstGeom prst="rect">
            <a:avLst/>
          </a:prstGeom>
          <a:noFill/>
          <a:ln w="9525" algn="ctr">
            <a:noFill/>
            <a:miter lim="800000"/>
            <a:headEnd/>
            <a:tailEnd/>
          </a:ln>
        </p:spPr>
        <p:txBody>
          <a:bodyPr wrap="none" lIns="0" tIns="0" rIns="0" bIns="0">
            <a:spAutoFit/>
          </a:bodyPr>
          <a:lstStyle>
            <a:defPPr>
              <a:defRPr lang="zh-CN"/>
            </a:defPPr>
            <a:lvl1pPr marL="82550" indent="-82550">
              <a:lnSpc>
                <a:spcPct val="120000"/>
              </a:lnSpc>
              <a:buClr>
                <a:srgbClr val="FD0000"/>
              </a:buClr>
              <a:buFont typeface="Wingdings" pitchFamily="2" charset="2"/>
              <a:buChar char="§"/>
              <a:defRPr sz="1200">
                <a:solidFill>
                  <a:srgbClr val="000000"/>
                </a:solidFill>
                <a:latin typeface="微软雅黑" pitchFamily="34" charset="-122"/>
                <a:ea typeface="微软雅黑" pitchFamily="34" charset="-122"/>
              </a:defRPr>
            </a:lvl1pPr>
          </a:lstStyle>
          <a:p>
            <a:pPr marL="82550" marR="0" lvl="0" indent="-82550" algn="l" defTabSz="914400" rtl="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en-US" altLang="zh-CN" sz="1000" b="0" i="0" u="none" strike="noStrike" kern="1200" cap="none" spc="0" normalizeH="0" baseline="0" noProof="0" dirty="0">
                <a:ln>
                  <a:noFill/>
                </a:ln>
                <a:solidFill>
                  <a:srgbClr val="000000"/>
                </a:solidFill>
                <a:effectLst/>
                <a:uLnTx/>
                <a:uFillTx/>
                <a:latin typeface="微软雅黑" pitchFamily="34" charset="-122"/>
                <a:ea typeface="微软雅黑" pitchFamily="34" charset="-122"/>
                <a:cs typeface="+mn-cs"/>
              </a:rPr>
              <a:t>S&amp;OP</a:t>
            </a:r>
            <a:endParaRPr kumimoji="0" lang="zh-CN" altLang="en-US" sz="1000" b="0" i="0" u="none" strike="noStrike" kern="1200" cap="none" spc="0" normalizeH="0" baseline="0" noProof="0" dirty="0">
              <a:ln>
                <a:noFill/>
              </a:ln>
              <a:solidFill>
                <a:srgbClr val="000000"/>
              </a:solidFill>
              <a:effectLst/>
              <a:uLnTx/>
              <a:uFillTx/>
              <a:latin typeface="微软雅黑" pitchFamily="34" charset="-122"/>
              <a:ea typeface="微软雅黑" pitchFamily="34" charset="-122"/>
              <a:cs typeface="+mn-cs"/>
            </a:endParaRPr>
          </a:p>
          <a:p>
            <a:pPr marL="82550" marR="0" lvl="0" indent="-82550" algn="l" defTabSz="914400" rtl="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zh-CN" altLang="en-US" sz="1000" b="0" i="0" u="none" strike="noStrike" kern="1200" cap="none" spc="0" normalizeH="0" baseline="0" noProof="0" dirty="0">
                <a:ln>
                  <a:noFill/>
                </a:ln>
                <a:solidFill>
                  <a:srgbClr val="000000"/>
                </a:solidFill>
                <a:effectLst/>
                <a:uLnTx/>
                <a:uFillTx/>
                <a:latin typeface="微软雅黑" pitchFamily="34" charset="-122"/>
                <a:ea typeface="微软雅黑" pitchFamily="34" charset="-122"/>
                <a:cs typeface="+mn-cs"/>
              </a:rPr>
              <a:t>供应链计划</a:t>
            </a:r>
          </a:p>
          <a:p>
            <a:pPr marL="82550" marR="0" lvl="0" indent="-82550" algn="l" defTabSz="914400" rtl="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zh-CN" altLang="en-US" sz="1000" b="0" i="0" u="none" strike="noStrike" kern="1200" cap="none" spc="0" normalizeH="0" baseline="0" noProof="0" dirty="0">
                <a:ln>
                  <a:noFill/>
                </a:ln>
                <a:solidFill>
                  <a:srgbClr val="000000"/>
                </a:solidFill>
                <a:effectLst/>
                <a:uLnTx/>
                <a:uFillTx/>
                <a:latin typeface="微软雅黑" pitchFamily="34" charset="-122"/>
                <a:ea typeface="微软雅黑" pitchFamily="34" charset="-122"/>
                <a:cs typeface="+mn-cs"/>
              </a:rPr>
              <a:t>项目生产</a:t>
            </a:r>
          </a:p>
        </p:txBody>
      </p:sp>
      <p:sp>
        <p:nvSpPr>
          <p:cNvPr id="32" name="Text Box 78">
            <a:extLst>
              <a:ext uri="{FF2B5EF4-FFF2-40B4-BE49-F238E27FC236}">
                <a16:creationId xmlns:a16="http://schemas.microsoft.com/office/drawing/2014/main" id="{1C8FF8B5-A38F-28DD-F944-50E626CF3E1C}"/>
              </a:ext>
            </a:extLst>
          </p:cNvPr>
          <p:cNvSpPr txBox="1">
            <a:spLocks noChangeArrowheads="1"/>
          </p:cNvSpPr>
          <p:nvPr/>
        </p:nvSpPr>
        <p:spPr bwMode="auto">
          <a:xfrm>
            <a:off x="6633543" y="1576869"/>
            <a:ext cx="724557" cy="538353"/>
          </a:xfrm>
          <a:prstGeom prst="rect">
            <a:avLst/>
          </a:prstGeom>
          <a:noFill/>
          <a:ln w="9525" algn="ctr">
            <a:noFill/>
            <a:miter lim="800000"/>
            <a:headEnd/>
            <a:tailEnd/>
          </a:ln>
        </p:spPr>
        <p:txBody>
          <a:bodyPr wrap="none" lIns="0" tIns="0" rIns="0" bIns="0">
            <a:spAutoFit/>
          </a:bodyPr>
          <a:lstStyle>
            <a:defPPr>
              <a:defRPr lang="zh-CN"/>
            </a:defPPr>
            <a:lvl1pPr marL="82550" indent="-82550">
              <a:lnSpc>
                <a:spcPct val="120000"/>
              </a:lnSpc>
              <a:buClr>
                <a:srgbClr val="FD0000"/>
              </a:buClr>
              <a:buFont typeface="Wingdings" pitchFamily="2" charset="2"/>
              <a:buChar char="§"/>
              <a:defRPr sz="1200">
                <a:solidFill>
                  <a:srgbClr val="000000"/>
                </a:solidFill>
                <a:latin typeface="微软雅黑" pitchFamily="34" charset="-122"/>
                <a:ea typeface="微软雅黑" pitchFamily="34" charset="-122"/>
              </a:defRPr>
            </a:lvl1pPr>
          </a:lstStyle>
          <a:p>
            <a:pPr marL="82550" marR="0" lvl="0" indent="-82550" algn="l" defTabSz="914400" rtl="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zh-CN" altLang="en-US" sz="1000" b="0" i="0" u="none" strike="noStrike" kern="1200" cap="none" spc="0" normalizeH="0" baseline="0" noProof="0" dirty="0">
                <a:ln>
                  <a:noFill/>
                </a:ln>
                <a:solidFill>
                  <a:srgbClr val="000000"/>
                </a:solidFill>
                <a:effectLst/>
                <a:uLnTx/>
                <a:uFillTx/>
                <a:latin typeface="微软雅黑" pitchFamily="34" charset="-122"/>
                <a:ea typeface="微软雅黑" pitchFamily="34" charset="-122"/>
                <a:cs typeface="+mn-cs"/>
              </a:rPr>
              <a:t>项目采购</a:t>
            </a:r>
          </a:p>
          <a:p>
            <a:pPr marL="82550" marR="0" lvl="0" indent="-82550" algn="l" defTabSz="914400" rtl="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zh-CN" altLang="en-US" sz="1000" b="0" i="0" u="none" strike="noStrike" kern="1200" cap="none" spc="0" normalizeH="0" baseline="0" noProof="0" dirty="0">
                <a:ln>
                  <a:noFill/>
                </a:ln>
                <a:solidFill>
                  <a:srgbClr val="000000"/>
                </a:solidFill>
                <a:effectLst/>
                <a:uLnTx/>
                <a:uFillTx/>
                <a:latin typeface="微软雅黑" pitchFamily="34" charset="-122"/>
                <a:ea typeface="微软雅黑" pitchFamily="34" charset="-122"/>
                <a:cs typeface="+mn-cs"/>
              </a:rPr>
              <a:t>接收管理</a:t>
            </a:r>
          </a:p>
          <a:p>
            <a:pPr marL="82550" marR="0" lvl="0" indent="-82550" algn="l" defTabSz="914400" rtl="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zh-CN" altLang="en-US" sz="1000" b="0" i="0" u="none" strike="noStrike" kern="1200" cap="none" spc="0" normalizeH="0" baseline="0" noProof="0" dirty="0">
                <a:ln>
                  <a:noFill/>
                </a:ln>
                <a:solidFill>
                  <a:srgbClr val="000000"/>
                </a:solidFill>
                <a:effectLst/>
                <a:uLnTx/>
                <a:uFillTx/>
                <a:latin typeface="微软雅黑" pitchFamily="34" charset="-122"/>
                <a:ea typeface="微软雅黑" pitchFamily="34" charset="-122"/>
                <a:cs typeface="+mn-cs"/>
              </a:rPr>
              <a:t>供应商关系</a:t>
            </a:r>
          </a:p>
        </p:txBody>
      </p:sp>
      <p:grpSp>
        <p:nvGrpSpPr>
          <p:cNvPr id="33" name="组合 32">
            <a:extLst>
              <a:ext uri="{FF2B5EF4-FFF2-40B4-BE49-F238E27FC236}">
                <a16:creationId xmlns:a16="http://schemas.microsoft.com/office/drawing/2014/main" id="{811AC85D-3BC9-D2F1-C8EE-D8428FE209DE}"/>
              </a:ext>
            </a:extLst>
          </p:cNvPr>
          <p:cNvGrpSpPr/>
          <p:nvPr/>
        </p:nvGrpSpPr>
        <p:grpSpPr>
          <a:xfrm>
            <a:off x="3555010" y="1474860"/>
            <a:ext cx="1244271" cy="882934"/>
            <a:chOff x="5104798" y="3351610"/>
            <a:chExt cx="1620571" cy="856752"/>
          </a:xfrm>
        </p:grpSpPr>
        <p:sp>
          <p:nvSpPr>
            <p:cNvPr id="34" name="Rectangle 4">
              <a:extLst>
                <a:ext uri="{FF2B5EF4-FFF2-40B4-BE49-F238E27FC236}">
                  <a16:creationId xmlns:a16="http://schemas.microsoft.com/office/drawing/2014/main" id="{D0DC28DE-EE24-DA3D-9198-9CB6CBC39E2D}"/>
                </a:ext>
              </a:extLst>
            </p:cNvPr>
            <p:cNvSpPr>
              <a:spLocks noChangeArrowheads="1"/>
            </p:cNvSpPr>
            <p:nvPr/>
          </p:nvSpPr>
          <p:spPr bwMode="auto">
            <a:xfrm>
              <a:off x="5104798" y="3351610"/>
              <a:ext cx="1620571" cy="856752"/>
            </a:xfrm>
            <a:prstGeom prst="roundRect">
              <a:avLst>
                <a:gd name="adj" fmla="val 6610"/>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35" name="Text Box 77">
              <a:extLst>
                <a:ext uri="{FF2B5EF4-FFF2-40B4-BE49-F238E27FC236}">
                  <a16:creationId xmlns:a16="http://schemas.microsoft.com/office/drawing/2014/main" id="{508F4D69-C59A-0823-4D0D-81D8401E6848}"/>
                </a:ext>
              </a:extLst>
            </p:cNvPr>
            <p:cNvSpPr txBox="1">
              <a:spLocks noChangeArrowheads="1"/>
            </p:cNvSpPr>
            <p:nvPr/>
          </p:nvSpPr>
          <p:spPr bwMode="auto">
            <a:xfrm>
              <a:off x="5446779" y="3450594"/>
              <a:ext cx="776659" cy="522389"/>
            </a:xfrm>
            <a:prstGeom prst="rect">
              <a:avLst/>
            </a:prstGeom>
            <a:noFill/>
            <a:ln w="9525" algn="ctr">
              <a:noFill/>
              <a:miter lim="800000"/>
              <a:headEnd/>
              <a:tailEnd/>
            </a:ln>
          </p:spPr>
          <p:txBody>
            <a:bodyPr wrap="none" lIns="0" tIns="0" rIns="0" bIns="0">
              <a:spAutoFit/>
            </a:bodyPr>
            <a:lstStyle/>
            <a:p>
              <a:pPr marL="82550" marR="0" lvl="0" indent="-82550" algn="l" defTabSz="914400" rtl="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zh-CN" altLang="en-US" sz="1000" b="0" i="0" u="none" strike="noStrike" kern="1200" cap="none" spc="0" normalizeH="0" baseline="0" noProof="0" dirty="0">
                  <a:ln>
                    <a:noFill/>
                  </a:ln>
                  <a:solidFill>
                    <a:srgbClr val="000000"/>
                  </a:solidFill>
                  <a:effectLst/>
                  <a:uLnTx/>
                  <a:uFillTx/>
                  <a:latin typeface="微软雅黑" pitchFamily="34" charset="-122"/>
                  <a:ea typeface="微软雅黑" pitchFamily="34" charset="-122"/>
                  <a:cs typeface="+mn-cs"/>
                </a:rPr>
                <a:t>概念设计</a:t>
              </a:r>
            </a:p>
            <a:p>
              <a:pPr marL="82550" marR="0" lvl="0" indent="-82550" algn="l" defTabSz="914400" rtl="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zh-CN" altLang="en-US" sz="1000" b="0" i="0" u="none" strike="noStrike" kern="1200" cap="none" spc="0" normalizeH="0" baseline="0" noProof="0" dirty="0">
                  <a:ln>
                    <a:noFill/>
                  </a:ln>
                  <a:solidFill>
                    <a:srgbClr val="000000"/>
                  </a:solidFill>
                  <a:effectLst/>
                  <a:uLnTx/>
                  <a:uFillTx/>
                  <a:latin typeface="微软雅黑" pitchFamily="34" charset="-122"/>
                  <a:ea typeface="微软雅黑" pitchFamily="34" charset="-122"/>
                  <a:cs typeface="+mn-cs"/>
                </a:rPr>
                <a:t>研发过程</a:t>
              </a:r>
            </a:p>
            <a:p>
              <a:pPr marL="82550" marR="0" lvl="0" indent="-82550" algn="l" defTabSz="914400" rtl="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zh-CN" altLang="en-US" sz="1000" b="0" i="0" u="none" strike="noStrike" kern="1200" cap="none" spc="0" normalizeH="0" baseline="0" noProof="0" dirty="0">
                  <a:ln>
                    <a:noFill/>
                  </a:ln>
                  <a:solidFill>
                    <a:srgbClr val="000000"/>
                  </a:solidFill>
                  <a:effectLst/>
                  <a:uLnTx/>
                  <a:uFillTx/>
                  <a:latin typeface="微软雅黑" pitchFamily="34" charset="-122"/>
                  <a:ea typeface="微软雅黑" pitchFamily="34" charset="-122"/>
                  <a:cs typeface="+mn-cs"/>
                </a:rPr>
                <a:t>变更管理</a:t>
              </a:r>
            </a:p>
          </p:txBody>
        </p:sp>
      </p:grpSp>
      <p:grpSp>
        <p:nvGrpSpPr>
          <p:cNvPr id="36" name="组合 35">
            <a:extLst>
              <a:ext uri="{FF2B5EF4-FFF2-40B4-BE49-F238E27FC236}">
                <a16:creationId xmlns:a16="http://schemas.microsoft.com/office/drawing/2014/main" id="{8C0906D1-768B-45CA-D04D-04A48AFA489C}"/>
              </a:ext>
            </a:extLst>
          </p:cNvPr>
          <p:cNvGrpSpPr/>
          <p:nvPr/>
        </p:nvGrpSpPr>
        <p:grpSpPr>
          <a:xfrm>
            <a:off x="2126323" y="1474861"/>
            <a:ext cx="1244270" cy="882934"/>
            <a:chOff x="5104798" y="3351610"/>
            <a:chExt cx="1620571" cy="856752"/>
          </a:xfrm>
        </p:grpSpPr>
        <p:sp>
          <p:nvSpPr>
            <p:cNvPr id="37" name="Rectangle 4">
              <a:extLst>
                <a:ext uri="{FF2B5EF4-FFF2-40B4-BE49-F238E27FC236}">
                  <a16:creationId xmlns:a16="http://schemas.microsoft.com/office/drawing/2014/main" id="{48AB6EB1-1316-6A75-89ED-E58B908B503D}"/>
                </a:ext>
              </a:extLst>
            </p:cNvPr>
            <p:cNvSpPr>
              <a:spLocks noChangeArrowheads="1"/>
            </p:cNvSpPr>
            <p:nvPr/>
          </p:nvSpPr>
          <p:spPr bwMode="auto">
            <a:xfrm>
              <a:off x="5104798" y="3351610"/>
              <a:ext cx="1620571" cy="856752"/>
            </a:xfrm>
            <a:prstGeom prst="roundRect">
              <a:avLst>
                <a:gd name="adj" fmla="val 6610"/>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38" name="Text Box 77">
              <a:extLst>
                <a:ext uri="{FF2B5EF4-FFF2-40B4-BE49-F238E27FC236}">
                  <a16:creationId xmlns:a16="http://schemas.microsoft.com/office/drawing/2014/main" id="{C2BBC93D-844A-AD87-A5D6-CE90D266111D}"/>
                </a:ext>
              </a:extLst>
            </p:cNvPr>
            <p:cNvSpPr txBox="1">
              <a:spLocks noChangeArrowheads="1"/>
            </p:cNvSpPr>
            <p:nvPr/>
          </p:nvSpPr>
          <p:spPr bwMode="auto">
            <a:xfrm>
              <a:off x="5446779" y="3450594"/>
              <a:ext cx="776659" cy="522389"/>
            </a:xfrm>
            <a:prstGeom prst="rect">
              <a:avLst/>
            </a:prstGeom>
            <a:noFill/>
            <a:ln w="9525" algn="ctr">
              <a:noFill/>
              <a:miter lim="800000"/>
              <a:headEnd/>
              <a:tailEnd/>
            </a:ln>
          </p:spPr>
          <p:txBody>
            <a:bodyPr wrap="none" lIns="0" tIns="0" rIns="0" bIns="0">
              <a:spAutoFit/>
            </a:bodyPr>
            <a:lstStyle/>
            <a:p>
              <a:pPr marL="82550" marR="0" lvl="0" indent="-82550" algn="l" defTabSz="914400" rtl="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zh-CN" altLang="en-US" sz="1000" b="0" i="0" u="none" strike="noStrike" kern="1200" cap="none" spc="0" normalizeH="0" baseline="0" noProof="0" dirty="0">
                  <a:ln>
                    <a:noFill/>
                  </a:ln>
                  <a:solidFill>
                    <a:srgbClr val="000000"/>
                  </a:solidFill>
                  <a:effectLst/>
                  <a:uLnTx/>
                  <a:uFillTx/>
                  <a:latin typeface="微软雅黑" pitchFamily="34" charset="-122"/>
                  <a:ea typeface="微软雅黑" pitchFamily="34" charset="-122"/>
                  <a:cs typeface="+mn-cs"/>
                </a:rPr>
                <a:t>报价成本</a:t>
              </a:r>
            </a:p>
            <a:p>
              <a:pPr marL="82550" marR="0" lvl="0" indent="-82550" algn="l" defTabSz="914400" rtl="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zh-CN" altLang="en-US" sz="1000" b="0" i="0" u="none" strike="noStrike" kern="1200" cap="none" spc="0" normalizeH="0" baseline="0" noProof="0" dirty="0">
                  <a:ln>
                    <a:noFill/>
                  </a:ln>
                  <a:solidFill>
                    <a:srgbClr val="000000"/>
                  </a:solidFill>
                  <a:effectLst/>
                  <a:uLnTx/>
                  <a:uFillTx/>
                  <a:latin typeface="微软雅黑" pitchFamily="34" charset="-122"/>
                  <a:ea typeface="微软雅黑" pitchFamily="34" charset="-122"/>
                  <a:cs typeface="+mn-cs"/>
                </a:rPr>
                <a:t>流程管理</a:t>
              </a:r>
            </a:p>
            <a:p>
              <a:pPr marL="82550" marR="0" lvl="0" indent="-82550" algn="l" defTabSz="914400" rtl="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zh-CN" altLang="en-US" sz="1000" b="0" i="0" u="none" strike="noStrike" kern="1200" cap="none" spc="0" normalizeH="0" baseline="0" noProof="0" dirty="0">
                  <a:ln>
                    <a:noFill/>
                  </a:ln>
                  <a:solidFill>
                    <a:srgbClr val="000000"/>
                  </a:solidFill>
                  <a:effectLst/>
                  <a:uLnTx/>
                  <a:uFillTx/>
                  <a:latin typeface="微软雅黑" pitchFamily="34" charset="-122"/>
                  <a:ea typeface="微软雅黑" pitchFamily="34" charset="-122"/>
                  <a:cs typeface="+mn-cs"/>
                </a:rPr>
                <a:t>盈利评估</a:t>
              </a:r>
            </a:p>
          </p:txBody>
        </p:sp>
      </p:grpSp>
      <p:grpSp>
        <p:nvGrpSpPr>
          <p:cNvPr id="39" name="组合 38">
            <a:extLst>
              <a:ext uri="{FF2B5EF4-FFF2-40B4-BE49-F238E27FC236}">
                <a16:creationId xmlns:a16="http://schemas.microsoft.com/office/drawing/2014/main" id="{7518E151-A5DF-AB86-C806-851AA212EFB2}"/>
              </a:ext>
            </a:extLst>
          </p:cNvPr>
          <p:cNvGrpSpPr/>
          <p:nvPr/>
        </p:nvGrpSpPr>
        <p:grpSpPr>
          <a:xfrm>
            <a:off x="718028" y="1474862"/>
            <a:ext cx="1244271" cy="882934"/>
            <a:chOff x="5104798" y="3351610"/>
            <a:chExt cx="1620571" cy="856752"/>
          </a:xfrm>
        </p:grpSpPr>
        <p:sp>
          <p:nvSpPr>
            <p:cNvPr id="40" name="Rectangle 4">
              <a:extLst>
                <a:ext uri="{FF2B5EF4-FFF2-40B4-BE49-F238E27FC236}">
                  <a16:creationId xmlns:a16="http://schemas.microsoft.com/office/drawing/2014/main" id="{0AE0F0E3-C540-33FC-DE19-4EA18789A68E}"/>
                </a:ext>
              </a:extLst>
            </p:cNvPr>
            <p:cNvSpPr>
              <a:spLocks noChangeArrowheads="1"/>
            </p:cNvSpPr>
            <p:nvPr/>
          </p:nvSpPr>
          <p:spPr bwMode="auto">
            <a:xfrm>
              <a:off x="5104798" y="3351610"/>
              <a:ext cx="1620571" cy="856752"/>
            </a:xfrm>
            <a:prstGeom prst="roundRect">
              <a:avLst>
                <a:gd name="adj" fmla="val 6610"/>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41" name="Text Box 77">
              <a:extLst>
                <a:ext uri="{FF2B5EF4-FFF2-40B4-BE49-F238E27FC236}">
                  <a16:creationId xmlns:a16="http://schemas.microsoft.com/office/drawing/2014/main" id="{BFB87953-168F-A52C-9A8F-6F3572B9B23E}"/>
                </a:ext>
              </a:extLst>
            </p:cNvPr>
            <p:cNvSpPr txBox="1">
              <a:spLocks noChangeArrowheads="1"/>
            </p:cNvSpPr>
            <p:nvPr/>
          </p:nvSpPr>
          <p:spPr bwMode="auto">
            <a:xfrm>
              <a:off x="5446779" y="3450594"/>
              <a:ext cx="776659" cy="522389"/>
            </a:xfrm>
            <a:prstGeom prst="rect">
              <a:avLst/>
            </a:prstGeom>
            <a:noFill/>
            <a:ln w="9525" algn="ctr">
              <a:noFill/>
              <a:miter lim="800000"/>
              <a:headEnd/>
              <a:tailEnd/>
            </a:ln>
          </p:spPr>
          <p:txBody>
            <a:bodyPr wrap="none" lIns="0" tIns="0" rIns="0" bIns="0">
              <a:spAutoFit/>
            </a:bodyPr>
            <a:lstStyle/>
            <a:p>
              <a:pPr marL="82550" marR="0" lvl="0" indent="-82550" algn="l" defTabSz="914400" rtl="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zh-CN" altLang="en-US" sz="1000" b="0" i="0" u="none" strike="noStrike" kern="1200" cap="none" spc="0" normalizeH="0" baseline="0" noProof="0" dirty="0">
                  <a:ln>
                    <a:noFill/>
                  </a:ln>
                  <a:solidFill>
                    <a:srgbClr val="000000"/>
                  </a:solidFill>
                  <a:effectLst/>
                  <a:uLnTx/>
                  <a:uFillTx/>
                  <a:latin typeface="微软雅黑" pitchFamily="34" charset="-122"/>
                  <a:ea typeface="微软雅黑" pitchFamily="34" charset="-122"/>
                  <a:cs typeface="+mn-cs"/>
                </a:rPr>
                <a:t>商机管理</a:t>
              </a:r>
            </a:p>
            <a:p>
              <a:pPr marL="82550" marR="0" lvl="0" indent="-82550" algn="l" defTabSz="914400" rtl="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zh-CN" altLang="en-US" sz="1000" b="0" i="0" u="none" strike="noStrike" kern="1200" cap="none" spc="0" normalizeH="0" baseline="0" noProof="0" dirty="0">
                  <a:ln>
                    <a:noFill/>
                  </a:ln>
                  <a:solidFill>
                    <a:srgbClr val="000000"/>
                  </a:solidFill>
                  <a:effectLst/>
                  <a:uLnTx/>
                  <a:uFillTx/>
                  <a:latin typeface="微软雅黑" pitchFamily="34" charset="-122"/>
                  <a:ea typeface="微软雅黑" pitchFamily="34" charset="-122"/>
                  <a:cs typeface="+mn-cs"/>
                </a:rPr>
                <a:t>客户管理</a:t>
              </a:r>
            </a:p>
            <a:p>
              <a:pPr marL="82550" marR="0" lvl="0" indent="-82550" algn="l" defTabSz="914400" rtl="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zh-CN" altLang="en-US" sz="1000" b="0" i="0" u="none" strike="noStrike" kern="1200" cap="none" spc="0" normalizeH="0" baseline="0" noProof="0" dirty="0">
                  <a:ln>
                    <a:noFill/>
                  </a:ln>
                  <a:solidFill>
                    <a:srgbClr val="000000"/>
                  </a:solidFill>
                  <a:effectLst/>
                  <a:uLnTx/>
                  <a:uFillTx/>
                  <a:latin typeface="微软雅黑" pitchFamily="34" charset="-122"/>
                  <a:ea typeface="微软雅黑" pitchFamily="34" charset="-122"/>
                  <a:cs typeface="+mn-cs"/>
                </a:rPr>
                <a:t>渠道管理</a:t>
              </a:r>
            </a:p>
          </p:txBody>
        </p:sp>
      </p:grpSp>
      <p:grpSp>
        <p:nvGrpSpPr>
          <p:cNvPr id="42" name="组合 41">
            <a:extLst>
              <a:ext uri="{FF2B5EF4-FFF2-40B4-BE49-F238E27FC236}">
                <a16:creationId xmlns:a16="http://schemas.microsoft.com/office/drawing/2014/main" id="{549362D8-3C6E-1655-289F-1996AF70B13C}"/>
              </a:ext>
            </a:extLst>
          </p:cNvPr>
          <p:cNvGrpSpPr/>
          <p:nvPr/>
        </p:nvGrpSpPr>
        <p:grpSpPr>
          <a:xfrm>
            <a:off x="9146910" y="1474862"/>
            <a:ext cx="1244270" cy="882934"/>
            <a:chOff x="5104798" y="3351610"/>
            <a:chExt cx="1620571" cy="856752"/>
          </a:xfrm>
        </p:grpSpPr>
        <p:sp>
          <p:nvSpPr>
            <p:cNvPr id="43" name="Rectangle 4">
              <a:extLst>
                <a:ext uri="{FF2B5EF4-FFF2-40B4-BE49-F238E27FC236}">
                  <a16:creationId xmlns:a16="http://schemas.microsoft.com/office/drawing/2014/main" id="{0ACE3256-E4AB-45B6-CA08-CCBEB8F07E2D}"/>
                </a:ext>
              </a:extLst>
            </p:cNvPr>
            <p:cNvSpPr>
              <a:spLocks noChangeArrowheads="1"/>
            </p:cNvSpPr>
            <p:nvPr/>
          </p:nvSpPr>
          <p:spPr bwMode="auto">
            <a:xfrm>
              <a:off x="5104798" y="3351610"/>
              <a:ext cx="1620571" cy="856752"/>
            </a:xfrm>
            <a:prstGeom prst="roundRect">
              <a:avLst>
                <a:gd name="adj" fmla="val 6610"/>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44" name="Text Box 77">
              <a:extLst>
                <a:ext uri="{FF2B5EF4-FFF2-40B4-BE49-F238E27FC236}">
                  <a16:creationId xmlns:a16="http://schemas.microsoft.com/office/drawing/2014/main" id="{3025BF57-50E5-7B10-F36C-47CF7B6AA0E1}"/>
                </a:ext>
              </a:extLst>
            </p:cNvPr>
            <p:cNvSpPr txBox="1">
              <a:spLocks noChangeArrowheads="1"/>
            </p:cNvSpPr>
            <p:nvPr/>
          </p:nvSpPr>
          <p:spPr bwMode="auto">
            <a:xfrm>
              <a:off x="5446779" y="3450594"/>
              <a:ext cx="776659" cy="522389"/>
            </a:xfrm>
            <a:prstGeom prst="rect">
              <a:avLst/>
            </a:prstGeom>
            <a:noFill/>
            <a:ln w="9525" algn="ctr">
              <a:noFill/>
              <a:miter lim="800000"/>
              <a:headEnd/>
              <a:tailEnd/>
            </a:ln>
          </p:spPr>
          <p:txBody>
            <a:bodyPr wrap="none" lIns="0" tIns="0" rIns="0" bIns="0">
              <a:spAutoFit/>
            </a:bodyPr>
            <a:lstStyle/>
            <a:p>
              <a:pPr marL="82550" marR="0" lvl="0" indent="-82550" algn="l" defTabSz="914400" rtl="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zh-CN" altLang="en-US" sz="1000" b="0" i="0" u="none" strike="noStrike" kern="1200" cap="none" spc="0" normalizeH="0" baseline="0" noProof="0" dirty="0">
                  <a:ln>
                    <a:noFill/>
                  </a:ln>
                  <a:solidFill>
                    <a:srgbClr val="000000"/>
                  </a:solidFill>
                  <a:effectLst/>
                  <a:uLnTx/>
                  <a:uFillTx/>
                  <a:latin typeface="微软雅黑" pitchFamily="34" charset="-122"/>
                  <a:ea typeface="微软雅黑" pitchFamily="34" charset="-122"/>
                  <a:cs typeface="+mn-cs"/>
                </a:rPr>
                <a:t>物流管理</a:t>
              </a:r>
            </a:p>
            <a:p>
              <a:pPr marL="82550" marR="0" lvl="0" indent="-82550" algn="l" defTabSz="914400" rtl="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zh-CN" altLang="en-US" sz="1000" b="0" i="0" u="none" strike="noStrike" kern="1200" cap="none" spc="0" normalizeH="0" baseline="0" noProof="0" dirty="0">
                  <a:ln>
                    <a:noFill/>
                  </a:ln>
                  <a:solidFill>
                    <a:srgbClr val="000000"/>
                  </a:solidFill>
                  <a:effectLst/>
                  <a:uLnTx/>
                  <a:uFillTx/>
                  <a:latin typeface="微软雅黑" pitchFamily="34" charset="-122"/>
                  <a:ea typeface="微软雅黑" pitchFamily="34" charset="-122"/>
                  <a:cs typeface="+mn-cs"/>
                </a:rPr>
                <a:t>运费管理</a:t>
              </a:r>
            </a:p>
            <a:p>
              <a:pPr marL="82550" marR="0" lvl="0" indent="-82550" algn="l" defTabSz="914400" rtl="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zh-CN" altLang="en-US" sz="1000" b="0" i="0" u="none" strike="noStrike" kern="1200" cap="none" spc="0" normalizeH="0" baseline="0" noProof="0" dirty="0">
                  <a:ln>
                    <a:noFill/>
                  </a:ln>
                  <a:solidFill>
                    <a:srgbClr val="000000"/>
                  </a:solidFill>
                  <a:effectLst/>
                  <a:uLnTx/>
                  <a:uFillTx/>
                  <a:latin typeface="微软雅黑" pitchFamily="34" charset="-122"/>
                  <a:ea typeface="微软雅黑" pitchFamily="34" charset="-122"/>
                  <a:cs typeface="+mn-cs"/>
                </a:rPr>
                <a:t>装运优化</a:t>
              </a:r>
            </a:p>
          </p:txBody>
        </p:sp>
      </p:grpSp>
      <p:grpSp>
        <p:nvGrpSpPr>
          <p:cNvPr id="45" name="组合 44">
            <a:extLst>
              <a:ext uri="{FF2B5EF4-FFF2-40B4-BE49-F238E27FC236}">
                <a16:creationId xmlns:a16="http://schemas.microsoft.com/office/drawing/2014/main" id="{4B50CCBC-DB27-E7E1-E4F3-86A549DBDCA3}"/>
              </a:ext>
            </a:extLst>
          </p:cNvPr>
          <p:cNvGrpSpPr/>
          <p:nvPr/>
        </p:nvGrpSpPr>
        <p:grpSpPr>
          <a:xfrm>
            <a:off x="10558266" y="1468238"/>
            <a:ext cx="1244270" cy="882934"/>
            <a:chOff x="5104798" y="3351610"/>
            <a:chExt cx="1620571" cy="856752"/>
          </a:xfrm>
        </p:grpSpPr>
        <p:sp>
          <p:nvSpPr>
            <p:cNvPr id="46" name="Rectangle 4">
              <a:extLst>
                <a:ext uri="{FF2B5EF4-FFF2-40B4-BE49-F238E27FC236}">
                  <a16:creationId xmlns:a16="http://schemas.microsoft.com/office/drawing/2014/main" id="{8236992F-3566-775B-E2E3-9EBDF9E89F92}"/>
                </a:ext>
              </a:extLst>
            </p:cNvPr>
            <p:cNvSpPr>
              <a:spLocks noChangeArrowheads="1"/>
            </p:cNvSpPr>
            <p:nvPr/>
          </p:nvSpPr>
          <p:spPr bwMode="auto">
            <a:xfrm>
              <a:off x="5104798" y="3351610"/>
              <a:ext cx="1620571" cy="856752"/>
            </a:xfrm>
            <a:prstGeom prst="roundRect">
              <a:avLst>
                <a:gd name="adj" fmla="val 6610"/>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47" name="Text Box 77">
              <a:extLst>
                <a:ext uri="{FF2B5EF4-FFF2-40B4-BE49-F238E27FC236}">
                  <a16:creationId xmlns:a16="http://schemas.microsoft.com/office/drawing/2014/main" id="{AAA6B6EF-14E0-F20D-ADEF-9B9EE49BE4C4}"/>
                </a:ext>
              </a:extLst>
            </p:cNvPr>
            <p:cNvSpPr txBox="1">
              <a:spLocks noChangeArrowheads="1"/>
            </p:cNvSpPr>
            <p:nvPr/>
          </p:nvSpPr>
          <p:spPr bwMode="auto">
            <a:xfrm>
              <a:off x="5446779" y="3450594"/>
              <a:ext cx="776659" cy="522389"/>
            </a:xfrm>
            <a:prstGeom prst="rect">
              <a:avLst/>
            </a:prstGeom>
            <a:noFill/>
            <a:ln w="9525" algn="ctr">
              <a:noFill/>
              <a:miter lim="800000"/>
              <a:headEnd/>
              <a:tailEnd/>
            </a:ln>
          </p:spPr>
          <p:txBody>
            <a:bodyPr wrap="none" lIns="0" tIns="0" rIns="0" bIns="0">
              <a:spAutoFit/>
            </a:bodyPr>
            <a:lstStyle/>
            <a:p>
              <a:pPr marL="82550" marR="0" lvl="0" indent="-82550" algn="l" defTabSz="914400" rtl="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zh-CN" altLang="en-US" sz="1000" b="0" i="0" u="none" strike="noStrike" kern="1200" cap="none" spc="0" normalizeH="0" baseline="0" noProof="0" dirty="0">
                  <a:ln>
                    <a:noFill/>
                  </a:ln>
                  <a:solidFill>
                    <a:srgbClr val="000000"/>
                  </a:solidFill>
                  <a:effectLst/>
                  <a:uLnTx/>
                  <a:uFillTx/>
                  <a:latin typeface="微软雅黑" pitchFamily="34" charset="-122"/>
                  <a:ea typeface="微软雅黑" pitchFamily="34" charset="-122"/>
                  <a:cs typeface="+mn-cs"/>
                </a:rPr>
                <a:t>报修请求</a:t>
              </a:r>
            </a:p>
            <a:p>
              <a:pPr marL="82550" marR="0" lvl="0" indent="-82550" algn="l" defTabSz="914400" rtl="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zh-CN" altLang="en-US" sz="1000" b="0" i="0" u="none" strike="noStrike" kern="1200" cap="none" spc="0" normalizeH="0" baseline="0" noProof="0" dirty="0">
                  <a:ln>
                    <a:noFill/>
                  </a:ln>
                  <a:solidFill>
                    <a:srgbClr val="000000"/>
                  </a:solidFill>
                  <a:effectLst/>
                  <a:uLnTx/>
                  <a:uFillTx/>
                  <a:latin typeface="微软雅黑" pitchFamily="34" charset="-122"/>
                  <a:ea typeface="微软雅黑" pitchFamily="34" charset="-122"/>
                  <a:cs typeface="+mn-cs"/>
                </a:rPr>
                <a:t>现场服务</a:t>
              </a:r>
            </a:p>
            <a:p>
              <a:pPr marL="82550" marR="0" lvl="0" indent="-82550" algn="l" defTabSz="914400" rtl="0" eaLnBrk="1" fontAlgn="auto" latinLnBrk="0" hangingPunct="1">
                <a:lnSpc>
                  <a:spcPct val="120000"/>
                </a:lnSpc>
                <a:spcBef>
                  <a:spcPts val="0"/>
                </a:spcBef>
                <a:spcAft>
                  <a:spcPts val="0"/>
                </a:spcAft>
                <a:buClr>
                  <a:srgbClr val="FD0000"/>
                </a:buClr>
                <a:buSzTx/>
                <a:buFont typeface="Wingdings" pitchFamily="2" charset="2"/>
                <a:buChar char="§"/>
                <a:tabLst/>
                <a:defRPr/>
              </a:pPr>
              <a:r>
                <a:rPr kumimoji="0" lang="zh-CN" altLang="en-US" sz="1000" b="0" i="0" u="none" strike="noStrike" kern="1200" cap="none" spc="0" normalizeH="0" baseline="0" noProof="0" dirty="0">
                  <a:ln>
                    <a:noFill/>
                  </a:ln>
                  <a:solidFill>
                    <a:srgbClr val="000000"/>
                  </a:solidFill>
                  <a:effectLst/>
                  <a:uLnTx/>
                  <a:uFillTx/>
                  <a:latin typeface="微软雅黑" pitchFamily="34" charset="-122"/>
                  <a:ea typeface="微软雅黑" pitchFamily="34" charset="-122"/>
                  <a:cs typeface="+mn-cs"/>
                </a:rPr>
                <a:t>备件管理</a:t>
              </a:r>
            </a:p>
          </p:txBody>
        </p:sp>
      </p:grpSp>
      <p:sp>
        <p:nvSpPr>
          <p:cNvPr id="48" name="TextBox 55">
            <a:extLst>
              <a:ext uri="{FF2B5EF4-FFF2-40B4-BE49-F238E27FC236}">
                <a16:creationId xmlns:a16="http://schemas.microsoft.com/office/drawing/2014/main" id="{2AD2E361-283A-17F0-6F98-9FD95BFFCDB6}"/>
              </a:ext>
            </a:extLst>
          </p:cNvPr>
          <p:cNvSpPr txBox="1"/>
          <p:nvPr/>
        </p:nvSpPr>
        <p:spPr>
          <a:xfrm>
            <a:off x="3785580" y="2375779"/>
            <a:ext cx="73091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8F00"/>
                </a:solidFill>
                <a:effectLst/>
                <a:uLnTx/>
                <a:uFillTx/>
                <a:latin typeface="微软雅黑"/>
                <a:ea typeface="微软雅黑"/>
                <a:cs typeface="+mn-cs"/>
              </a:rPr>
              <a:t>PLM</a:t>
            </a:r>
          </a:p>
        </p:txBody>
      </p:sp>
      <p:sp>
        <p:nvSpPr>
          <p:cNvPr id="49" name="TextBox 55">
            <a:extLst>
              <a:ext uri="{FF2B5EF4-FFF2-40B4-BE49-F238E27FC236}">
                <a16:creationId xmlns:a16="http://schemas.microsoft.com/office/drawing/2014/main" id="{4989B223-F930-E247-3E0E-E50A70752049}"/>
              </a:ext>
            </a:extLst>
          </p:cNvPr>
          <p:cNvSpPr txBox="1"/>
          <p:nvPr/>
        </p:nvSpPr>
        <p:spPr>
          <a:xfrm>
            <a:off x="6694486" y="2375779"/>
            <a:ext cx="73091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B74FC"/>
                </a:solidFill>
                <a:effectLst/>
                <a:uLnTx/>
                <a:uFillTx/>
                <a:latin typeface="微软雅黑"/>
                <a:ea typeface="微软雅黑"/>
                <a:cs typeface="+mn-cs"/>
              </a:rPr>
              <a:t>ERP</a:t>
            </a:r>
          </a:p>
        </p:txBody>
      </p:sp>
      <p:sp>
        <p:nvSpPr>
          <p:cNvPr id="50" name="TextBox 55">
            <a:extLst>
              <a:ext uri="{FF2B5EF4-FFF2-40B4-BE49-F238E27FC236}">
                <a16:creationId xmlns:a16="http://schemas.microsoft.com/office/drawing/2014/main" id="{5B6BA58B-44EC-2141-D1D4-39F16456C6E8}"/>
              </a:ext>
            </a:extLst>
          </p:cNvPr>
          <p:cNvSpPr txBox="1"/>
          <p:nvPr/>
        </p:nvSpPr>
        <p:spPr>
          <a:xfrm>
            <a:off x="9432593" y="2375779"/>
            <a:ext cx="73091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815BDA"/>
                </a:solidFill>
                <a:effectLst/>
                <a:uLnTx/>
                <a:uFillTx/>
                <a:latin typeface="微软雅黑"/>
                <a:ea typeface="微软雅黑"/>
                <a:cs typeface="+mn-cs"/>
              </a:rPr>
              <a:t>TMS</a:t>
            </a:r>
          </a:p>
        </p:txBody>
      </p:sp>
      <p:sp>
        <p:nvSpPr>
          <p:cNvPr id="51" name="TextBox 55">
            <a:extLst>
              <a:ext uri="{FF2B5EF4-FFF2-40B4-BE49-F238E27FC236}">
                <a16:creationId xmlns:a16="http://schemas.microsoft.com/office/drawing/2014/main" id="{38603670-D6A4-C46C-61DA-C05BDD8A1C77}"/>
              </a:ext>
            </a:extLst>
          </p:cNvPr>
          <p:cNvSpPr txBox="1"/>
          <p:nvPr/>
        </p:nvSpPr>
        <p:spPr>
          <a:xfrm>
            <a:off x="10870169" y="2375779"/>
            <a:ext cx="73091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70C0"/>
                </a:solidFill>
                <a:effectLst/>
                <a:uLnTx/>
                <a:uFillTx/>
                <a:latin typeface="微软雅黑"/>
                <a:ea typeface="微软雅黑"/>
                <a:cs typeface="+mn-cs"/>
              </a:rPr>
              <a:t>EAM</a:t>
            </a:r>
          </a:p>
        </p:txBody>
      </p:sp>
      <p:grpSp>
        <p:nvGrpSpPr>
          <p:cNvPr id="10" name="组合 9">
            <a:extLst>
              <a:ext uri="{FF2B5EF4-FFF2-40B4-BE49-F238E27FC236}">
                <a16:creationId xmlns:a16="http://schemas.microsoft.com/office/drawing/2014/main" id="{6208CBBF-6B11-ABC3-A4CE-6B9B706B2A59}"/>
              </a:ext>
            </a:extLst>
          </p:cNvPr>
          <p:cNvGrpSpPr/>
          <p:nvPr/>
        </p:nvGrpSpPr>
        <p:grpSpPr>
          <a:xfrm>
            <a:off x="718028" y="2669368"/>
            <a:ext cx="11084508" cy="622895"/>
            <a:chOff x="718028" y="2669368"/>
            <a:chExt cx="11084508" cy="622895"/>
          </a:xfrm>
        </p:grpSpPr>
        <p:sp>
          <p:nvSpPr>
            <p:cNvPr id="102" name="Rectangle 4">
              <a:extLst>
                <a:ext uri="{FF2B5EF4-FFF2-40B4-BE49-F238E27FC236}">
                  <a16:creationId xmlns:a16="http://schemas.microsoft.com/office/drawing/2014/main" id="{4BFB5C3F-E23E-35E2-D654-00E9A88ADAF3}"/>
                </a:ext>
              </a:extLst>
            </p:cNvPr>
            <p:cNvSpPr>
              <a:spLocks noChangeArrowheads="1"/>
            </p:cNvSpPr>
            <p:nvPr/>
          </p:nvSpPr>
          <p:spPr bwMode="auto">
            <a:xfrm>
              <a:off x="2139043" y="2772622"/>
              <a:ext cx="2377447" cy="433285"/>
            </a:xfrm>
            <a:prstGeom prst="roundRect">
              <a:avLst>
                <a:gd name="adj" fmla="val 6610"/>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ea"/>
                  <a:sym typeface="+mn-lt"/>
                </a:rPr>
                <a:t>信息孤岛，业财沟通成本高</a:t>
              </a:r>
            </a:p>
          </p:txBody>
        </p:sp>
        <p:sp>
          <p:nvSpPr>
            <p:cNvPr id="103" name="Rectangle 4">
              <a:extLst>
                <a:ext uri="{FF2B5EF4-FFF2-40B4-BE49-F238E27FC236}">
                  <a16:creationId xmlns:a16="http://schemas.microsoft.com/office/drawing/2014/main" id="{AB960043-01EF-854E-ABBF-ADB4C85765DE}"/>
                </a:ext>
              </a:extLst>
            </p:cNvPr>
            <p:cNvSpPr>
              <a:spLocks noChangeArrowheads="1"/>
            </p:cNvSpPr>
            <p:nvPr/>
          </p:nvSpPr>
          <p:spPr bwMode="auto">
            <a:xfrm>
              <a:off x="5520741" y="2772622"/>
              <a:ext cx="2377447" cy="433285"/>
            </a:xfrm>
            <a:prstGeom prst="roundRect">
              <a:avLst>
                <a:gd name="adj" fmla="val 6610"/>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ea"/>
                  <a:sym typeface="+mn-lt"/>
                </a:rPr>
                <a:t>业财统计口径不一致，难以钻取分析</a:t>
              </a:r>
            </a:p>
          </p:txBody>
        </p:sp>
        <p:sp>
          <p:nvSpPr>
            <p:cNvPr id="104" name="Rectangle 4">
              <a:extLst>
                <a:ext uri="{FF2B5EF4-FFF2-40B4-BE49-F238E27FC236}">
                  <a16:creationId xmlns:a16="http://schemas.microsoft.com/office/drawing/2014/main" id="{4BFB5C3F-E23E-35E2-D654-00E9A88ADAF3}"/>
                </a:ext>
              </a:extLst>
            </p:cNvPr>
            <p:cNvSpPr>
              <a:spLocks noChangeArrowheads="1"/>
            </p:cNvSpPr>
            <p:nvPr/>
          </p:nvSpPr>
          <p:spPr bwMode="auto">
            <a:xfrm>
              <a:off x="8902438" y="2772622"/>
              <a:ext cx="2377447" cy="433285"/>
            </a:xfrm>
            <a:prstGeom prst="roundRect">
              <a:avLst>
                <a:gd name="adj" fmla="val 6610"/>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ea"/>
                  <a:sym typeface="+mn-lt"/>
                </a:rPr>
                <a:t>项目全价值链洞察决策分析欠缺</a:t>
              </a:r>
            </a:p>
          </p:txBody>
        </p:sp>
        <p:sp>
          <p:nvSpPr>
            <p:cNvPr id="106" name="Rectangle 4">
              <a:extLst>
                <a:ext uri="{FF2B5EF4-FFF2-40B4-BE49-F238E27FC236}">
                  <a16:creationId xmlns:a16="http://schemas.microsoft.com/office/drawing/2014/main" id="{DB95B357-3022-535F-CAF2-7826D637EC43}"/>
                </a:ext>
              </a:extLst>
            </p:cNvPr>
            <p:cNvSpPr>
              <a:spLocks noChangeArrowheads="1"/>
            </p:cNvSpPr>
            <p:nvPr/>
          </p:nvSpPr>
          <p:spPr bwMode="auto">
            <a:xfrm>
              <a:off x="718028" y="2669368"/>
              <a:ext cx="11084508" cy="622895"/>
            </a:xfrm>
            <a:prstGeom prst="roundRect">
              <a:avLst>
                <a:gd name="adj" fmla="val 6610"/>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    </a:t>
              </a:r>
              <a:r>
                <a:rPr kumimoji="0" lang="zh-CN" altLang="en-GB" sz="12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业财</a:t>
              </a:r>
              <a:r>
                <a:rPr kumimoji="0" lang="zh-CN" altLang="en-US" sz="12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痛点</a:t>
              </a:r>
              <a:endParaRPr kumimoji="0" lang="en-GB" sz="12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grpSp>
      <p:grpSp>
        <p:nvGrpSpPr>
          <p:cNvPr id="11" name="组合 10">
            <a:extLst>
              <a:ext uri="{FF2B5EF4-FFF2-40B4-BE49-F238E27FC236}">
                <a16:creationId xmlns:a16="http://schemas.microsoft.com/office/drawing/2014/main" id="{3AAACC66-7AB7-CC5A-CFC1-15C7EE1B1362}"/>
              </a:ext>
            </a:extLst>
          </p:cNvPr>
          <p:cNvGrpSpPr/>
          <p:nvPr/>
        </p:nvGrpSpPr>
        <p:grpSpPr>
          <a:xfrm>
            <a:off x="733526" y="3316815"/>
            <a:ext cx="11118082" cy="1922971"/>
            <a:chOff x="733526" y="3316815"/>
            <a:chExt cx="11118082" cy="1922971"/>
          </a:xfrm>
        </p:grpSpPr>
        <p:sp>
          <p:nvSpPr>
            <p:cNvPr id="117" name="Rectangle 4">
              <a:extLst>
                <a:ext uri="{FF2B5EF4-FFF2-40B4-BE49-F238E27FC236}">
                  <a16:creationId xmlns:a16="http://schemas.microsoft.com/office/drawing/2014/main" id="{4A1F4F62-758A-0655-E883-39CAA0C651F4}"/>
                </a:ext>
              </a:extLst>
            </p:cNvPr>
            <p:cNvSpPr>
              <a:spLocks noChangeArrowheads="1"/>
            </p:cNvSpPr>
            <p:nvPr/>
          </p:nvSpPr>
          <p:spPr bwMode="auto">
            <a:xfrm>
              <a:off x="2233073" y="4026054"/>
              <a:ext cx="1470841" cy="882934"/>
            </a:xfrm>
            <a:prstGeom prst="roundRect">
              <a:avLst>
                <a:gd name="adj" fmla="val 3203"/>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rPr>
                <a:t>跨业务部门从多方采集最新的预估成本，为销售端报价提供科学、完善的数据支撑</a:t>
              </a:r>
              <a:endParaRPr kumimoji="0" lang="en-US" altLang="zh-CN" sz="10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endParaRPr>
            </a:p>
          </p:txBody>
        </p:sp>
        <p:sp>
          <p:nvSpPr>
            <p:cNvPr id="118" name="Rectangle 4">
              <a:extLst>
                <a:ext uri="{FF2B5EF4-FFF2-40B4-BE49-F238E27FC236}">
                  <a16:creationId xmlns:a16="http://schemas.microsoft.com/office/drawing/2014/main" id="{88C0DA7E-F5A6-3D07-B7B9-F0C5597B1E4D}"/>
                </a:ext>
              </a:extLst>
            </p:cNvPr>
            <p:cNvSpPr>
              <a:spLocks noChangeArrowheads="1"/>
            </p:cNvSpPr>
            <p:nvPr/>
          </p:nvSpPr>
          <p:spPr bwMode="auto">
            <a:xfrm>
              <a:off x="4141568" y="4026054"/>
              <a:ext cx="1470841" cy="882934"/>
            </a:xfrm>
            <a:prstGeom prst="roundRect">
              <a:avLst>
                <a:gd name="adj" fmla="val 3203"/>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rPr>
                <a:t>收集各成本组成要素的实际发生，结合分摊分配机制，准确归集各项目、各机型的实际成本</a:t>
              </a:r>
              <a:endParaRPr kumimoji="0" lang="en-US" altLang="zh-CN" sz="10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endParaRPr>
            </a:p>
          </p:txBody>
        </p:sp>
        <p:sp>
          <p:nvSpPr>
            <p:cNvPr id="119" name="Rectangle 4">
              <a:extLst>
                <a:ext uri="{FF2B5EF4-FFF2-40B4-BE49-F238E27FC236}">
                  <a16:creationId xmlns:a16="http://schemas.microsoft.com/office/drawing/2014/main" id="{21B563FD-F5B5-C989-E1E8-CB459452CCFB}"/>
                </a:ext>
              </a:extLst>
            </p:cNvPr>
            <p:cNvSpPr>
              <a:spLocks noChangeArrowheads="1"/>
            </p:cNvSpPr>
            <p:nvPr/>
          </p:nvSpPr>
          <p:spPr bwMode="auto">
            <a:xfrm>
              <a:off x="6050063" y="4026054"/>
              <a:ext cx="1470841" cy="882934"/>
            </a:xfrm>
            <a:prstGeom prst="roundRect">
              <a:avLst>
                <a:gd name="adj" fmla="val 3203"/>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rPr>
                <a:t>配合集团整体降本目标，明确各项目各机型的基准成本，并将分解后降本额分配至各成本要素</a:t>
              </a:r>
              <a:endParaRPr kumimoji="0" lang="en-US" altLang="zh-CN" sz="10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endParaRPr>
            </a:p>
          </p:txBody>
        </p:sp>
        <p:sp>
          <p:nvSpPr>
            <p:cNvPr id="120" name="Rectangle 4">
              <a:extLst>
                <a:ext uri="{FF2B5EF4-FFF2-40B4-BE49-F238E27FC236}">
                  <a16:creationId xmlns:a16="http://schemas.microsoft.com/office/drawing/2014/main" id="{E1BFA2FF-A286-68BA-98FE-041AA0A8121C}"/>
                </a:ext>
              </a:extLst>
            </p:cNvPr>
            <p:cNvSpPr>
              <a:spLocks noChangeArrowheads="1"/>
            </p:cNvSpPr>
            <p:nvPr/>
          </p:nvSpPr>
          <p:spPr bwMode="auto">
            <a:xfrm>
              <a:off x="7958558" y="4026054"/>
              <a:ext cx="1470841" cy="882934"/>
            </a:xfrm>
            <a:prstGeom prst="roundRect">
              <a:avLst>
                <a:gd name="adj" fmla="val 3203"/>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rPr>
                <a:t>结合实际已发生成本，运用模型，进行更高频的成本滚动预测，提供交付过程中的成本监控</a:t>
              </a:r>
              <a:endParaRPr kumimoji="0" lang="en-US" altLang="zh-CN" sz="10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endParaRPr>
            </a:p>
          </p:txBody>
        </p:sp>
        <p:sp>
          <p:nvSpPr>
            <p:cNvPr id="121" name="Rectangle 4">
              <a:extLst>
                <a:ext uri="{FF2B5EF4-FFF2-40B4-BE49-F238E27FC236}">
                  <a16:creationId xmlns:a16="http://schemas.microsoft.com/office/drawing/2014/main" id="{E933A766-1D39-A16F-236C-8966A1C9F6EC}"/>
                </a:ext>
              </a:extLst>
            </p:cNvPr>
            <p:cNvSpPr>
              <a:spLocks noChangeArrowheads="1"/>
            </p:cNvSpPr>
            <p:nvPr/>
          </p:nvSpPr>
          <p:spPr bwMode="auto">
            <a:xfrm>
              <a:off x="9867053" y="4026054"/>
              <a:ext cx="1470841" cy="882934"/>
            </a:xfrm>
            <a:prstGeom prst="roundRect">
              <a:avLst>
                <a:gd name="adj" fmla="val 3203"/>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rPr>
                <a:t>从集团、项目、机型、基地等视角提供盈利与降本情况的多维分析，辅助洞察业务提升点</a:t>
              </a:r>
              <a:endParaRPr kumimoji="0" lang="en-US" altLang="zh-CN" sz="10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endParaRPr>
            </a:p>
          </p:txBody>
        </p:sp>
        <p:sp>
          <p:nvSpPr>
            <p:cNvPr id="90" name="Rectangle 4">
              <a:extLst>
                <a:ext uri="{FF2B5EF4-FFF2-40B4-BE49-F238E27FC236}">
                  <a16:creationId xmlns:a16="http://schemas.microsoft.com/office/drawing/2014/main" id="{EA145C5B-4E13-7298-9BD1-4E29A4CA9DFF}"/>
                </a:ext>
              </a:extLst>
            </p:cNvPr>
            <p:cNvSpPr>
              <a:spLocks noChangeArrowheads="1"/>
            </p:cNvSpPr>
            <p:nvPr/>
          </p:nvSpPr>
          <p:spPr bwMode="auto">
            <a:xfrm>
              <a:off x="733526" y="4571649"/>
              <a:ext cx="1335327" cy="274244"/>
            </a:xfrm>
            <a:prstGeom prst="roundRect">
              <a:avLst>
                <a:gd name="adj" fmla="val 6610"/>
              </a:avLst>
            </a:prstGeom>
            <a:solidFill>
              <a:schemeClr val="bg1"/>
            </a:solidFill>
            <a:ln w="31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srgbClr val="000000"/>
                  </a:solidFill>
                  <a:effectLst/>
                  <a:uLnTx/>
                  <a:uFillTx/>
                  <a:latin typeface="Microsoft YaHei" panose="020B0503020204020204" pitchFamily="34" charset="-122"/>
                  <a:ea typeface="Microsoft YaHei" panose="020B0503020204020204" pitchFamily="34" charset="-122"/>
                  <a:cs typeface="+mn-cs"/>
                </a:rPr>
                <a:t>项目全成本分析</a:t>
              </a:r>
              <a:endParaRPr kumimoji="0" lang="en-GB" sz="10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79" name="Rectangle 4">
              <a:extLst>
                <a:ext uri="{FF2B5EF4-FFF2-40B4-BE49-F238E27FC236}">
                  <a16:creationId xmlns:a16="http://schemas.microsoft.com/office/drawing/2014/main" id="{8601E04A-5447-6FA2-BB38-51887BDD03EB}"/>
                </a:ext>
              </a:extLst>
            </p:cNvPr>
            <p:cNvSpPr>
              <a:spLocks noChangeArrowheads="1"/>
            </p:cNvSpPr>
            <p:nvPr/>
          </p:nvSpPr>
          <p:spPr bwMode="auto">
            <a:xfrm>
              <a:off x="767100" y="3652231"/>
              <a:ext cx="11084508" cy="1567051"/>
            </a:xfrm>
            <a:prstGeom prst="roundRect">
              <a:avLst>
                <a:gd name="adj" fmla="val 6610"/>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    </a:t>
              </a:r>
              <a:r>
                <a:rPr kumimoji="0" lang="en-GB" sz="1200" b="0" i="0" u="none" strike="noStrike" kern="1200" cap="none" spc="0" normalizeH="0" baseline="0" noProof="0" dirty="0" err="1">
                  <a:ln>
                    <a:noFill/>
                  </a:ln>
                  <a:solidFill>
                    <a:srgbClr val="000000"/>
                  </a:solidFill>
                  <a:effectLst/>
                  <a:uLnTx/>
                  <a:uFillTx/>
                  <a:latin typeface="Microsoft YaHei" panose="020B0503020204020204" pitchFamily="34" charset="-122"/>
                  <a:ea typeface="Microsoft YaHei" panose="020B0503020204020204" pitchFamily="34" charset="-122"/>
                  <a:cs typeface="+mn-cs"/>
                </a:rPr>
                <a:t>应用场景</a:t>
              </a:r>
              <a:endParaRPr kumimoji="0" lang="en-GB" sz="12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74" name="Rectangle 4">
              <a:extLst>
                <a:ext uri="{FF2B5EF4-FFF2-40B4-BE49-F238E27FC236}">
                  <a16:creationId xmlns:a16="http://schemas.microsoft.com/office/drawing/2014/main" id="{2818E1DF-FF6F-38B8-C3CC-40BCBAEE3AE1}"/>
                </a:ext>
              </a:extLst>
            </p:cNvPr>
            <p:cNvSpPr>
              <a:spLocks noChangeArrowheads="1"/>
            </p:cNvSpPr>
            <p:nvPr/>
          </p:nvSpPr>
          <p:spPr bwMode="auto">
            <a:xfrm>
              <a:off x="2233998" y="3781627"/>
              <a:ext cx="1475933" cy="274244"/>
            </a:xfrm>
            <a:prstGeom prst="roundRect">
              <a:avLst>
                <a:gd name="adj" fmla="val 6610"/>
              </a:avLst>
            </a:prstGeom>
            <a:solidFill>
              <a:schemeClr val="accent4">
                <a:lumMod val="75000"/>
              </a:schemeClr>
            </a:solidFill>
            <a:ln w="31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srgbClr val="FFFFFF"/>
                  </a:solidFill>
                  <a:effectLst/>
                  <a:uLnTx/>
                  <a:uFillTx/>
                  <a:latin typeface="Microsoft YaHei" panose="020B0503020204020204" pitchFamily="34" charset="-122"/>
                  <a:ea typeface="Microsoft YaHei" panose="020B0503020204020204" pitchFamily="34" charset="-122"/>
                  <a:cs typeface="+mn-cs"/>
                </a:rPr>
                <a:t>报价成本</a:t>
              </a:r>
              <a:endParaRPr kumimoji="0" lang="en-GB"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75" name="Rectangle 4">
              <a:extLst>
                <a:ext uri="{FF2B5EF4-FFF2-40B4-BE49-F238E27FC236}">
                  <a16:creationId xmlns:a16="http://schemas.microsoft.com/office/drawing/2014/main" id="{4B235B0E-5DBE-399A-3507-0E157B0F3149}"/>
                </a:ext>
              </a:extLst>
            </p:cNvPr>
            <p:cNvSpPr>
              <a:spLocks noChangeArrowheads="1"/>
            </p:cNvSpPr>
            <p:nvPr/>
          </p:nvSpPr>
          <p:spPr bwMode="auto">
            <a:xfrm>
              <a:off x="4143395" y="3781627"/>
              <a:ext cx="1475933" cy="274244"/>
            </a:xfrm>
            <a:prstGeom prst="roundRect">
              <a:avLst>
                <a:gd name="adj" fmla="val 6610"/>
              </a:avLst>
            </a:prstGeom>
            <a:solidFill>
              <a:schemeClr val="accent4">
                <a:lumMod val="75000"/>
              </a:schemeClr>
            </a:solidFill>
            <a:ln w="31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srgbClr val="FFFFFF"/>
                  </a:solidFill>
                  <a:effectLst/>
                  <a:uLnTx/>
                  <a:uFillTx/>
                  <a:latin typeface="Microsoft YaHei" panose="020B0503020204020204" pitchFamily="34" charset="-122"/>
                  <a:ea typeface="Microsoft YaHei" panose="020B0503020204020204" pitchFamily="34" charset="-122"/>
                  <a:cs typeface="+mn-cs"/>
                </a:rPr>
                <a:t>实际成本</a:t>
              </a:r>
              <a:endParaRPr kumimoji="0" lang="en-GB"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76" name="Rectangle 4">
              <a:extLst>
                <a:ext uri="{FF2B5EF4-FFF2-40B4-BE49-F238E27FC236}">
                  <a16:creationId xmlns:a16="http://schemas.microsoft.com/office/drawing/2014/main" id="{98ADF81E-1BF4-7E19-2550-31EA1D95F267}"/>
                </a:ext>
              </a:extLst>
            </p:cNvPr>
            <p:cNvSpPr>
              <a:spLocks noChangeArrowheads="1"/>
            </p:cNvSpPr>
            <p:nvPr/>
          </p:nvSpPr>
          <p:spPr bwMode="auto">
            <a:xfrm>
              <a:off x="6052792" y="3781627"/>
              <a:ext cx="1475933" cy="274244"/>
            </a:xfrm>
            <a:prstGeom prst="roundRect">
              <a:avLst>
                <a:gd name="adj" fmla="val 6610"/>
              </a:avLst>
            </a:prstGeom>
            <a:solidFill>
              <a:schemeClr val="accent4">
                <a:lumMod val="75000"/>
              </a:schemeClr>
            </a:solidFill>
            <a:ln w="31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srgbClr val="FFFFFF"/>
                  </a:solidFill>
                  <a:effectLst/>
                  <a:uLnTx/>
                  <a:uFillTx/>
                  <a:latin typeface="Microsoft YaHei" panose="020B0503020204020204" pitchFamily="34" charset="-122"/>
                  <a:ea typeface="Microsoft YaHei" panose="020B0503020204020204" pitchFamily="34" charset="-122"/>
                  <a:cs typeface="+mn-cs"/>
                </a:rPr>
                <a:t>目标成本</a:t>
              </a:r>
              <a:endParaRPr kumimoji="0" lang="en-GB"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77" name="Rectangle 4">
              <a:extLst>
                <a:ext uri="{FF2B5EF4-FFF2-40B4-BE49-F238E27FC236}">
                  <a16:creationId xmlns:a16="http://schemas.microsoft.com/office/drawing/2014/main" id="{38E2E623-27F2-6A64-17AD-1470CF687497}"/>
                </a:ext>
              </a:extLst>
            </p:cNvPr>
            <p:cNvSpPr>
              <a:spLocks noChangeArrowheads="1"/>
            </p:cNvSpPr>
            <p:nvPr/>
          </p:nvSpPr>
          <p:spPr bwMode="auto">
            <a:xfrm>
              <a:off x="7962189" y="3781627"/>
              <a:ext cx="1475933" cy="274244"/>
            </a:xfrm>
            <a:prstGeom prst="roundRect">
              <a:avLst>
                <a:gd name="adj" fmla="val 6610"/>
              </a:avLst>
            </a:prstGeom>
            <a:solidFill>
              <a:schemeClr val="accent4">
                <a:lumMod val="75000"/>
              </a:schemeClr>
            </a:solidFill>
            <a:ln w="31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srgbClr val="FFFFFF"/>
                  </a:solidFill>
                  <a:effectLst/>
                  <a:uLnTx/>
                  <a:uFillTx/>
                  <a:latin typeface="Microsoft YaHei" panose="020B0503020204020204" pitchFamily="34" charset="-122"/>
                  <a:ea typeface="Microsoft YaHei" panose="020B0503020204020204" pitchFamily="34" charset="-122"/>
                  <a:cs typeface="+mn-cs"/>
                </a:rPr>
                <a:t>预测成本</a:t>
              </a:r>
              <a:endParaRPr kumimoji="0" lang="en-GB"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78" name="Rectangle 4">
              <a:extLst>
                <a:ext uri="{FF2B5EF4-FFF2-40B4-BE49-F238E27FC236}">
                  <a16:creationId xmlns:a16="http://schemas.microsoft.com/office/drawing/2014/main" id="{E73CF30A-D179-1502-F09D-C4A10109DEC5}"/>
                </a:ext>
              </a:extLst>
            </p:cNvPr>
            <p:cNvSpPr>
              <a:spLocks noChangeArrowheads="1"/>
            </p:cNvSpPr>
            <p:nvPr/>
          </p:nvSpPr>
          <p:spPr bwMode="auto">
            <a:xfrm>
              <a:off x="9871587" y="3781627"/>
              <a:ext cx="1475933" cy="274244"/>
            </a:xfrm>
            <a:prstGeom prst="roundRect">
              <a:avLst>
                <a:gd name="adj" fmla="val 6610"/>
              </a:avLst>
            </a:prstGeom>
            <a:solidFill>
              <a:schemeClr val="accent4">
                <a:lumMod val="75000"/>
              </a:schemeClr>
            </a:solidFill>
            <a:ln w="31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srgbClr val="FFFFFF"/>
                  </a:solidFill>
                  <a:effectLst/>
                  <a:uLnTx/>
                  <a:uFillTx/>
                  <a:latin typeface="Microsoft YaHei" panose="020B0503020204020204" pitchFamily="34" charset="-122"/>
                  <a:ea typeface="Microsoft YaHei" panose="020B0503020204020204" pitchFamily="34" charset="-122"/>
                  <a:cs typeface="+mn-cs"/>
                </a:rPr>
                <a:t>全成本分析</a:t>
              </a:r>
              <a:endParaRPr kumimoji="0" lang="en-GB"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99" name="梯形 98">
              <a:extLst>
                <a:ext uri="{FF2B5EF4-FFF2-40B4-BE49-F238E27FC236}">
                  <a16:creationId xmlns:a16="http://schemas.microsoft.com/office/drawing/2014/main" id="{DFC7BCCB-0451-8B26-D6F7-8A02BE818976}"/>
                </a:ext>
              </a:extLst>
            </p:cNvPr>
            <p:cNvSpPr/>
            <p:nvPr/>
          </p:nvSpPr>
          <p:spPr>
            <a:xfrm rot="10800000">
              <a:off x="818494" y="3316815"/>
              <a:ext cx="10782585" cy="323695"/>
            </a:xfrm>
            <a:prstGeom prst="trapezoid">
              <a:avLst>
                <a:gd name="adj" fmla="val 449117"/>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5400000" scaled="1"/>
              <a:tileRect/>
            </a:gradFill>
            <a:ln w="5715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marL="342900" marR="0" lvl="0" indent="-342900" algn="l" defTabSz="913765" rtl="0" eaLnBrk="1" fontAlgn="auto" latinLnBrk="0" hangingPunct="1">
                <a:lnSpc>
                  <a:spcPct val="120000"/>
                </a:lnSpc>
                <a:spcBef>
                  <a:spcPts val="0"/>
                </a:spcBef>
                <a:spcAft>
                  <a:spcPts val="0"/>
                </a:spcAft>
                <a:buClrTx/>
                <a:buSzTx/>
                <a:buFont typeface="Arial" panose="020B0604020202020204" pitchFamily="34" charset="0"/>
                <a:buChar char="•"/>
                <a:tabLst/>
                <a:defRPr/>
              </a:pPr>
              <a:endParaRPr kumimoji="1" lang="zh-CN" altLang="en-US" sz="1400" b="0" i="0" u="none" strike="noStrike" kern="1200" cap="none" spc="0" normalizeH="0" baseline="0" noProof="0" dirty="0">
                <a:ln>
                  <a:noFill/>
                </a:ln>
                <a:solidFill>
                  <a:srgbClr val="000000"/>
                </a:solidFill>
                <a:effectLst/>
                <a:uLnTx/>
                <a:uFillTx/>
                <a:latin typeface="等线"/>
                <a:ea typeface="等线" panose="02010600030101010101" pitchFamily="2" charset="-122"/>
                <a:cs typeface="+mn-cs"/>
              </a:endParaRPr>
            </a:p>
          </p:txBody>
        </p:sp>
        <p:sp>
          <p:nvSpPr>
            <p:cNvPr id="109" name="Rectangle 104">
              <a:extLst>
                <a:ext uri="{FF2B5EF4-FFF2-40B4-BE49-F238E27FC236}">
                  <a16:creationId xmlns:a16="http://schemas.microsoft.com/office/drawing/2014/main" id="{4F169BA5-15F4-60B5-7E04-0E66E814FBA1}"/>
                </a:ext>
              </a:extLst>
            </p:cNvPr>
            <p:cNvSpPr>
              <a:spLocks/>
            </p:cNvSpPr>
            <p:nvPr/>
          </p:nvSpPr>
          <p:spPr>
            <a:xfrm>
              <a:off x="5749100" y="4951361"/>
              <a:ext cx="2072765" cy="285564"/>
            </a:xfrm>
            <a:prstGeom prst="rect">
              <a:avLst/>
            </a:prstGeom>
            <a:noFill/>
            <a:ln w="6350">
              <a:noFill/>
            </a:ln>
          </p:spPr>
          <p:txBody>
            <a:bodyPr vert="horz" wrap="square" lIns="80683" tIns="40341" rIns="80683" bIns="40341" rtlCol="0" anchor="t">
              <a:noAutofit/>
            </a:bodyPr>
            <a:lstStyle/>
            <a:p>
              <a:pPr marL="0" marR="0" lvl="0" indent="0" algn="ctr" defTabSz="898988"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E0301E"/>
                  </a:solidFill>
                  <a:effectLst/>
                  <a:uLnTx/>
                  <a:uFillTx/>
                  <a:latin typeface="微软雅黑" panose="020B0503020204020204" pitchFamily="34" charset="-122"/>
                  <a:ea typeface="微软雅黑" panose="020B0503020204020204" pitchFamily="34" charset="-122"/>
                  <a:cs typeface="+mn-cs"/>
                </a:rPr>
                <a:t>推动降本目标落地</a:t>
              </a:r>
              <a:endParaRPr kumimoji="0" lang="en-GB" altLang="zh-CN" sz="1200" b="1" i="0" u="none" strike="noStrike" kern="1200" cap="none" spc="0" normalizeH="0" baseline="0" noProof="0" dirty="0">
                <a:ln>
                  <a:noFill/>
                </a:ln>
                <a:solidFill>
                  <a:srgbClr val="E0301E"/>
                </a:solidFill>
                <a:effectLst/>
                <a:uLnTx/>
                <a:uFillTx/>
                <a:latin typeface="微软雅黑" panose="020B0503020204020204" pitchFamily="34" charset="-122"/>
                <a:ea typeface="微软雅黑" panose="020B0503020204020204" pitchFamily="34" charset="-122"/>
                <a:cs typeface="+mn-cs"/>
              </a:endParaRPr>
            </a:p>
          </p:txBody>
        </p:sp>
        <p:sp>
          <p:nvSpPr>
            <p:cNvPr id="110" name="Rectangle 104">
              <a:extLst>
                <a:ext uri="{FF2B5EF4-FFF2-40B4-BE49-F238E27FC236}">
                  <a16:creationId xmlns:a16="http://schemas.microsoft.com/office/drawing/2014/main" id="{50AD9C22-D247-2246-E8AE-C7058C0383BA}"/>
                </a:ext>
              </a:extLst>
            </p:cNvPr>
            <p:cNvSpPr>
              <a:spLocks/>
            </p:cNvSpPr>
            <p:nvPr/>
          </p:nvSpPr>
          <p:spPr>
            <a:xfrm>
              <a:off x="2155583" y="4951361"/>
              <a:ext cx="1639570" cy="288425"/>
            </a:xfrm>
            <a:prstGeom prst="rect">
              <a:avLst/>
            </a:prstGeom>
            <a:noFill/>
            <a:ln w="6350">
              <a:noFill/>
            </a:ln>
          </p:spPr>
          <p:txBody>
            <a:bodyPr vert="horz" wrap="square" lIns="80683" tIns="40341" rIns="80683" bIns="40341" rtlCol="0" anchor="t">
              <a:noAutofit/>
            </a:bodyPr>
            <a:lstStyle/>
            <a:p>
              <a:pPr marL="0" marR="0" lvl="0" indent="0" algn="ctr" defTabSz="898988"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E0301E"/>
                  </a:solidFill>
                  <a:effectLst/>
                  <a:uLnTx/>
                  <a:uFillTx/>
                  <a:latin typeface="微软雅黑" panose="020B0503020204020204" pitchFamily="34" charset="-122"/>
                  <a:ea typeface="微软雅黑" panose="020B0503020204020204" pitchFamily="34" charset="-122"/>
                  <a:cs typeface="+mn-cs"/>
                </a:rPr>
                <a:t>科学提供报价支撑</a:t>
              </a:r>
              <a:endParaRPr kumimoji="0" lang="en-GB" altLang="zh-CN" sz="1200" b="1" i="0" u="none" strike="noStrike" kern="1200" cap="none" spc="0" normalizeH="0" baseline="0" noProof="0" dirty="0">
                <a:ln>
                  <a:noFill/>
                </a:ln>
                <a:solidFill>
                  <a:srgbClr val="E0301E"/>
                </a:solidFill>
                <a:effectLst/>
                <a:uLnTx/>
                <a:uFillTx/>
                <a:latin typeface="微软雅黑" panose="020B0503020204020204" pitchFamily="34" charset="-122"/>
                <a:ea typeface="微软雅黑" panose="020B0503020204020204" pitchFamily="34" charset="-122"/>
                <a:cs typeface="+mn-cs"/>
              </a:endParaRPr>
            </a:p>
          </p:txBody>
        </p:sp>
        <p:sp>
          <p:nvSpPr>
            <p:cNvPr id="111" name="Rectangle 104">
              <a:extLst>
                <a:ext uri="{FF2B5EF4-FFF2-40B4-BE49-F238E27FC236}">
                  <a16:creationId xmlns:a16="http://schemas.microsoft.com/office/drawing/2014/main" id="{1D949C13-ECC5-9F5C-DEB6-34D773BF0E94}"/>
                </a:ext>
              </a:extLst>
            </p:cNvPr>
            <p:cNvSpPr>
              <a:spLocks/>
            </p:cNvSpPr>
            <p:nvPr/>
          </p:nvSpPr>
          <p:spPr>
            <a:xfrm>
              <a:off x="4041380" y="4951361"/>
              <a:ext cx="1639569" cy="288425"/>
            </a:xfrm>
            <a:prstGeom prst="rect">
              <a:avLst/>
            </a:prstGeom>
            <a:noFill/>
            <a:ln w="6350">
              <a:noFill/>
            </a:ln>
          </p:spPr>
          <p:txBody>
            <a:bodyPr vert="horz" wrap="square" lIns="80683" tIns="40341" rIns="80683" bIns="40341" rtlCol="0" anchor="t">
              <a:noAutofit/>
            </a:bodyPr>
            <a:lstStyle/>
            <a:p>
              <a:pPr marL="0" marR="0" lvl="0" indent="0" algn="ctr" defTabSz="898988"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E0301E"/>
                  </a:solidFill>
                  <a:effectLst/>
                  <a:uLnTx/>
                  <a:uFillTx/>
                  <a:latin typeface="微软雅黑" panose="020B0503020204020204" pitchFamily="34" charset="-122"/>
                  <a:ea typeface="微软雅黑" panose="020B0503020204020204" pitchFamily="34" charset="-122"/>
                  <a:cs typeface="+mn-cs"/>
                </a:rPr>
                <a:t>精准归集项目成本</a:t>
              </a:r>
              <a:endParaRPr kumimoji="0" lang="en-GB" altLang="zh-CN" sz="1200" b="1" i="0" u="none" strike="noStrike" kern="1200" cap="none" spc="0" normalizeH="0" baseline="0" noProof="0" dirty="0">
                <a:ln>
                  <a:noFill/>
                </a:ln>
                <a:solidFill>
                  <a:srgbClr val="E0301E"/>
                </a:solidFill>
                <a:effectLst/>
                <a:uLnTx/>
                <a:uFillTx/>
                <a:latin typeface="微软雅黑" panose="020B0503020204020204" pitchFamily="34" charset="-122"/>
                <a:ea typeface="微软雅黑" panose="020B0503020204020204" pitchFamily="34" charset="-122"/>
                <a:cs typeface="+mn-cs"/>
              </a:endParaRPr>
            </a:p>
          </p:txBody>
        </p:sp>
        <p:sp>
          <p:nvSpPr>
            <p:cNvPr id="112" name="Rectangle 104">
              <a:extLst>
                <a:ext uri="{FF2B5EF4-FFF2-40B4-BE49-F238E27FC236}">
                  <a16:creationId xmlns:a16="http://schemas.microsoft.com/office/drawing/2014/main" id="{0FA5C843-4298-72D1-1CAA-658A7E3EAAD1}"/>
                </a:ext>
              </a:extLst>
            </p:cNvPr>
            <p:cNvSpPr>
              <a:spLocks/>
            </p:cNvSpPr>
            <p:nvPr/>
          </p:nvSpPr>
          <p:spPr>
            <a:xfrm>
              <a:off x="8000624" y="4951361"/>
              <a:ext cx="1711300" cy="185888"/>
            </a:xfrm>
            <a:prstGeom prst="rect">
              <a:avLst/>
            </a:prstGeom>
            <a:noFill/>
            <a:ln w="6350">
              <a:noFill/>
            </a:ln>
          </p:spPr>
          <p:txBody>
            <a:bodyPr vert="horz" wrap="square" lIns="80683" tIns="40341" rIns="80683" bIns="40341" rtlCol="0" anchor="ctr">
              <a:no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E0301E"/>
                  </a:solidFill>
                  <a:effectLst/>
                  <a:uLnTx/>
                  <a:uFillTx/>
                  <a:latin typeface="微软雅黑" panose="020B0503020204020204" pitchFamily="34" charset="-122"/>
                  <a:ea typeface="微软雅黑" panose="020B0503020204020204" pitchFamily="34" charset="-122"/>
                  <a:cs typeface="Calibri" panose="020F0502020204030204" pitchFamily="34" charset="0"/>
                </a:rPr>
                <a:t>增强过程成本管控</a:t>
              </a:r>
            </a:p>
          </p:txBody>
        </p:sp>
        <p:sp>
          <p:nvSpPr>
            <p:cNvPr id="114" name="Rectangle 104">
              <a:extLst>
                <a:ext uri="{FF2B5EF4-FFF2-40B4-BE49-F238E27FC236}">
                  <a16:creationId xmlns:a16="http://schemas.microsoft.com/office/drawing/2014/main" id="{755F517F-AB30-EC93-522B-C971117C2C4C}"/>
                </a:ext>
              </a:extLst>
            </p:cNvPr>
            <p:cNvSpPr>
              <a:spLocks/>
            </p:cNvSpPr>
            <p:nvPr/>
          </p:nvSpPr>
          <p:spPr>
            <a:xfrm>
              <a:off x="9838082" y="4951361"/>
              <a:ext cx="1555932" cy="225548"/>
            </a:xfrm>
            <a:prstGeom prst="rect">
              <a:avLst/>
            </a:prstGeom>
            <a:noFill/>
            <a:ln w="6350">
              <a:noFill/>
            </a:ln>
          </p:spPr>
          <p:txBody>
            <a:bodyPr vert="horz" wrap="square" lIns="80683" tIns="40341" rIns="80683" bIns="40341" rtlCol="0" anchor="t">
              <a:noAutofit/>
            </a:bodyPr>
            <a:lstStyle/>
            <a:p>
              <a:pPr marL="0" marR="0" lvl="0" indent="0" algn="ctr" defTabSz="898988"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E0301E"/>
                  </a:solidFill>
                  <a:effectLst/>
                  <a:uLnTx/>
                  <a:uFillTx/>
                  <a:latin typeface="微软雅黑" panose="020B0503020204020204" pitchFamily="34" charset="-122"/>
                  <a:ea typeface="微软雅黑" panose="020B0503020204020204" pitchFamily="34" charset="-122"/>
                  <a:cs typeface="+mn-cs"/>
                </a:rPr>
                <a:t>提供多维全面分析</a:t>
              </a:r>
              <a:endParaRPr kumimoji="0" lang="en-GB" altLang="zh-CN" sz="1200" b="1" i="0" u="none" strike="noStrike" kern="1200" cap="none" spc="0" normalizeH="0" baseline="0" noProof="0" dirty="0">
                <a:ln>
                  <a:noFill/>
                </a:ln>
                <a:solidFill>
                  <a:srgbClr val="E0301E"/>
                </a:solidFill>
                <a:effectLst/>
                <a:uLnTx/>
                <a:uFillTx/>
                <a:latin typeface="微软雅黑" panose="020B0503020204020204" pitchFamily="34" charset="-122"/>
                <a:ea typeface="微软雅黑" panose="020B0503020204020204" pitchFamily="34" charset="-122"/>
                <a:cs typeface="+mn-cs"/>
              </a:endParaRPr>
            </a:p>
          </p:txBody>
        </p:sp>
      </p:grpSp>
      <p:grpSp>
        <p:nvGrpSpPr>
          <p:cNvPr id="20" name="组合 19">
            <a:extLst>
              <a:ext uri="{FF2B5EF4-FFF2-40B4-BE49-F238E27FC236}">
                <a16:creationId xmlns:a16="http://schemas.microsoft.com/office/drawing/2014/main" id="{F727BBAE-3CEA-8509-D265-06598184102A}"/>
              </a:ext>
            </a:extLst>
          </p:cNvPr>
          <p:cNvGrpSpPr/>
          <p:nvPr/>
        </p:nvGrpSpPr>
        <p:grpSpPr>
          <a:xfrm>
            <a:off x="640558" y="970630"/>
            <a:ext cx="11354397" cy="409397"/>
            <a:chOff x="640559" y="1221007"/>
            <a:chExt cx="11354397" cy="409397"/>
          </a:xfrm>
        </p:grpSpPr>
        <p:sp>
          <p:nvSpPr>
            <p:cNvPr id="21" name="AutoShape 8">
              <a:extLst>
                <a:ext uri="{FF2B5EF4-FFF2-40B4-BE49-F238E27FC236}">
                  <a16:creationId xmlns:a16="http://schemas.microsoft.com/office/drawing/2014/main" id="{7994B8D6-7788-1270-D754-DC088A1DFF55}"/>
                </a:ext>
              </a:extLst>
            </p:cNvPr>
            <p:cNvSpPr>
              <a:spLocks noChangeArrowheads="1"/>
            </p:cNvSpPr>
            <p:nvPr/>
          </p:nvSpPr>
          <p:spPr bwMode="auto">
            <a:xfrm>
              <a:off x="3454297" y="1224320"/>
              <a:ext cx="1510769" cy="406084"/>
            </a:xfrm>
            <a:prstGeom prst="chevron">
              <a:avLst>
                <a:gd name="adj" fmla="val 51378"/>
              </a:avLst>
            </a:prstGeom>
            <a:solidFill>
              <a:srgbClr val="008F00"/>
            </a:solidFill>
            <a:ln w="9525">
              <a:noFill/>
              <a:miter lim="800000"/>
              <a:headEnd/>
              <a:tailEnd/>
            </a:ln>
            <a:effectLst>
              <a:outerShdw blurRad="50800" dist="38100" dir="2700000" algn="tl" rotWithShape="0">
                <a:prstClr val="black">
                  <a:alpha val="40000"/>
                </a:prstClr>
              </a:outerShdw>
            </a:effec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FFFFFF"/>
                  </a:solidFill>
                  <a:effectLst/>
                  <a:uLnTx/>
                  <a:uFillTx/>
                  <a:latin typeface="微软雅黑" pitchFamily="34" charset="-122"/>
                  <a:ea typeface="微软雅黑" pitchFamily="34" charset="-122"/>
                  <a:cs typeface="+mn-cs"/>
                </a:rPr>
                <a:t>设计研发</a:t>
              </a:r>
              <a:endParaRPr kumimoji="0" lang="zh-CN" altLang="en-GB" sz="1200" b="1" i="0" u="none" strike="noStrike" kern="1200" cap="none" spc="0" normalizeH="0" baseline="0" noProof="0" dirty="0">
                <a:ln>
                  <a:noFill/>
                </a:ln>
                <a:solidFill>
                  <a:srgbClr val="FFFFFF"/>
                </a:solidFill>
                <a:effectLst/>
                <a:uLnTx/>
                <a:uFillTx/>
                <a:latin typeface="微软雅黑" pitchFamily="34" charset="-122"/>
                <a:ea typeface="微软雅黑" pitchFamily="34" charset="-122"/>
                <a:cs typeface="+mn-cs"/>
              </a:endParaRPr>
            </a:p>
          </p:txBody>
        </p:sp>
        <p:sp>
          <p:nvSpPr>
            <p:cNvPr id="23" name="AutoShape 8">
              <a:extLst>
                <a:ext uri="{FF2B5EF4-FFF2-40B4-BE49-F238E27FC236}">
                  <a16:creationId xmlns:a16="http://schemas.microsoft.com/office/drawing/2014/main" id="{FEBFEFD2-2E11-8838-9247-E680D47584E1}"/>
                </a:ext>
              </a:extLst>
            </p:cNvPr>
            <p:cNvSpPr>
              <a:spLocks noChangeArrowheads="1"/>
            </p:cNvSpPr>
            <p:nvPr/>
          </p:nvSpPr>
          <p:spPr bwMode="auto">
            <a:xfrm>
              <a:off x="640559" y="1224320"/>
              <a:ext cx="1510769" cy="406084"/>
            </a:xfrm>
            <a:prstGeom prst="chevron">
              <a:avLst>
                <a:gd name="adj" fmla="val 51378"/>
              </a:avLst>
            </a:prstGeom>
            <a:solidFill>
              <a:schemeClr val="accent4">
                <a:lumMod val="75000"/>
              </a:schemeClr>
            </a:solidFill>
            <a:ln w="9525">
              <a:noFill/>
              <a:miter lim="800000"/>
              <a:headEnd/>
              <a:tailEnd/>
            </a:ln>
            <a:effectLst>
              <a:outerShdw blurRad="50800" dist="38100" dir="2700000" algn="tl" rotWithShape="0">
                <a:prstClr val="black">
                  <a:alpha val="40000"/>
                </a:prstClr>
              </a:outerShdw>
            </a:effec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FFFFFF"/>
                  </a:solidFill>
                  <a:effectLst/>
                  <a:uLnTx/>
                  <a:uFillTx/>
                  <a:latin typeface="微软雅黑" pitchFamily="34" charset="-122"/>
                  <a:ea typeface="微软雅黑" pitchFamily="34" charset="-122"/>
                  <a:cs typeface="+mn-cs"/>
                </a:rPr>
                <a:t>市场开拓</a:t>
              </a:r>
              <a:endParaRPr kumimoji="0" lang="zh-CN" altLang="en-GB" sz="1200" b="1" i="0" u="none" strike="noStrike" kern="1200" cap="none" spc="0" normalizeH="0" baseline="0" noProof="0" dirty="0">
                <a:ln>
                  <a:noFill/>
                </a:ln>
                <a:solidFill>
                  <a:srgbClr val="FFFFFF"/>
                </a:solidFill>
                <a:effectLst/>
                <a:uLnTx/>
                <a:uFillTx/>
                <a:latin typeface="微软雅黑" pitchFamily="34" charset="-122"/>
                <a:ea typeface="微软雅黑" pitchFamily="34" charset="-122"/>
                <a:cs typeface="+mn-cs"/>
              </a:endParaRPr>
            </a:p>
          </p:txBody>
        </p:sp>
        <p:sp>
          <p:nvSpPr>
            <p:cNvPr id="24" name="AutoShape 8">
              <a:extLst>
                <a:ext uri="{FF2B5EF4-FFF2-40B4-BE49-F238E27FC236}">
                  <a16:creationId xmlns:a16="http://schemas.microsoft.com/office/drawing/2014/main" id="{9D5A0F8A-C4E0-0545-F03E-CCDED681C3E0}"/>
                </a:ext>
              </a:extLst>
            </p:cNvPr>
            <p:cNvSpPr>
              <a:spLocks noChangeArrowheads="1"/>
            </p:cNvSpPr>
            <p:nvPr/>
          </p:nvSpPr>
          <p:spPr bwMode="auto">
            <a:xfrm>
              <a:off x="4861166" y="1224320"/>
              <a:ext cx="1510769" cy="406084"/>
            </a:xfrm>
            <a:prstGeom prst="chevron">
              <a:avLst>
                <a:gd name="adj" fmla="val 51378"/>
              </a:avLst>
            </a:prstGeom>
            <a:solidFill>
              <a:schemeClr val="accent5"/>
            </a:solidFill>
            <a:ln w="9525">
              <a:noFill/>
              <a:miter lim="800000"/>
              <a:headEnd/>
              <a:tailEnd/>
            </a:ln>
            <a:effectLst>
              <a:outerShdw blurRad="50800" dist="38100" dir="2700000" algn="tl" rotWithShape="0">
                <a:prstClr val="black">
                  <a:alpha val="40000"/>
                </a:prstClr>
              </a:outerShdw>
            </a:effec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FFFFFF"/>
                  </a:solidFill>
                  <a:effectLst/>
                  <a:uLnTx/>
                  <a:uFillTx/>
                  <a:latin typeface="微软雅黑" pitchFamily="34" charset="-122"/>
                  <a:ea typeface="微软雅黑" pitchFamily="34" charset="-122"/>
                  <a:cs typeface="+mn-cs"/>
                </a:rPr>
                <a:t>订单管理</a:t>
              </a:r>
              <a:endParaRPr kumimoji="0" lang="zh-CN" altLang="en-GB" sz="1200" b="1" i="0" u="none" strike="noStrike" kern="1200" cap="none" spc="0" normalizeH="0" baseline="0" noProof="0" dirty="0">
                <a:ln>
                  <a:noFill/>
                </a:ln>
                <a:solidFill>
                  <a:srgbClr val="FFFFFF"/>
                </a:solidFill>
                <a:effectLst/>
                <a:uLnTx/>
                <a:uFillTx/>
                <a:latin typeface="微软雅黑" pitchFamily="34" charset="-122"/>
                <a:ea typeface="微软雅黑" pitchFamily="34" charset="-122"/>
                <a:cs typeface="+mn-cs"/>
              </a:endParaRPr>
            </a:p>
          </p:txBody>
        </p:sp>
        <p:sp>
          <p:nvSpPr>
            <p:cNvPr id="26" name="AutoShape 8">
              <a:extLst>
                <a:ext uri="{FF2B5EF4-FFF2-40B4-BE49-F238E27FC236}">
                  <a16:creationId xmlns:a16="http://schemas.microsoft.com/office/drawing/2014/main" id="{FDE2E88C-ED2C-B036-5787-86B593C8931A}"/>
                </a:ext>
              </a:extLst>
            </p:cNvPr>
            <p:cNvSpPr>
              <a:spLocks noChangeArrowheads="1"/>
            </p:cNvSpPr>
            <p:nvPr/>
          </p:nvSpPr>
          <p:spPr bwMode="auto">
            <a:xfrm>
              <a:off x="6268035" y="1224320"/>
              <a:ext cx="1510769" cy="406084"/>
            </a:xfrm>
            <a:prstGeom prst="chevron">
              <a:avLst>
                <a:gd name="adj" fmla="val 51378"/>
              </a:avLst>
            </a:prstGeom>
            <a:solidFill>
              <a:schemeClr val="accent5"/>
            </a:solidFill>
            <a:ln w="9525">
              <a:noFill/>
              <a:miter lim="800000"/>
              <a:headEnd/>
              <a:tailEnd/>
            </a:ln>
            <a:effectLst>
              <a:outerShdw blurRad="50800" dist="38100" dir="2700000" algn="tl" rotWithShape="0">
                <a:prstClr val="black">
                  <a:alpha val="40000"/>
                </a:prstClr>
              </a:outerShdw>
            </a:effec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FFFFFF"/>
                  </a:solidFill>
                  <a:effectLst/>
                  <a:uLnTx/>
                  <a:uFillTx/>
                  <a:latin typeface="微软雅黑" pitchFamily="34" charset="-122"/>
                  <a:ea typeface="微软雅黑" pitchFamily="34" charset="-122"/>
                  <a:cs typeface="+mn-cs"/>
                </a:rPr>
                <a:t>部件采购</a:t>
              </a:r>
              <a:endParaRPr kumimoji="0" lang="zh-CN" altLang="en-GB" sz="1200" b="1" i="0" u="none" strike="noStrike" kern="1200" cap="none" spc="0" normalizeH="0" baseline="0" noProof="0" dirty="0">
                <a:ln>
                  <a:noFill/>
                </a:ln>
                <a:solidFill>
                  <a:srgbClr val="FFFFFF"/>
                </a:solidFill>
                <a:effectLst/>
                <a:uLnTx/>
                <a:uFillTx/>
                <a:latin typeface="微软雅黑" pitchFamily="34" charset="-122"/>
                <a:ea typeface="微软雅黑" pitchFamily="34" charset="-122"/>
                <a:cs typeface="+mn-cs"/>
              </a:endParaRPr>
            </a:p>
          </p:txBody>
        </p:sp>
        <p:sp>
          <p:nvSpPr>
            <p:cNvPr id="27" name="AutoShape 8">
              <a:extLst>
                <a:ext uri="{FF2B5EF4-FFF2-40B4-BE49-F238E27FC236}">
                  <a16:creationId xmlns:a16="http://schemas.microsoft.com/office/drawing/2014/main" id="{673A341E-1081-9486-C6A5-69852F46E054}"/>
                </a:ext>
              </a:extLst>
            </p:cNvPr>
            <p:cNvSpPr>
              <a:spLocks noChangeArrowheads="1"/>
            </p:cNvSpPr>
            <p:nvPr/>
          </p:nvSpPr>
          <p:spPr bwMode="auto">
            <a:xfrm>
              <a:off x="7674904" y="1224320"/>
              <a:ext cx="1510769" cy="406084"/>
            </a:xfrm>
            <a:prstGeom prst="chevron">
              <a:avLst>
                <a:gd name="adj" fmla="val 51378"/>
              </a:avLst>
            </a:prstGeom>
            <a:solidFill>
              <a:schemeClr val="accent5"/>
            </a:solidFill>
            <a:ln w="9525">
              <a:noFill/>
              <a:miter lim="800000"/>
              <a:headEnd/>
              <a:tailEnd/>
            </a:ln>
            <a:effectLst>
              <a:outerShdw blurRad="50800" dist="38100" dir="2700000" algn="tl" rotWithShape="0">
                <a:prstClr val="black">
                  <a:alpha val="40000"/>
                </a:prstClr>
              </a:outerShdw>
            </a:effec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FFFFFF"/>
                  </a:solidFill>
                  <a:effectLst/>
                  <a:uLnTx/>
                  <a:uFillTx/>
                  <a:latin typeface="微软雅黑" pitchFamily="34" charset="-122"/>
                  <a:ea typeface="微软雅黑" pitchFamily="34" charset="-122"/>
                  <a:cs typeface="+mn-cs"/>
                </a:rPr>
                <a:t>生产制造</a:t>
              </a:r>
              <a:endParaRPr kumimoji="0" lang="zh-CN" altLang="en-GB" sz="1200" b="1" i="0" u="none" strike="noStrike" kern="1200" cap="none" spc="0" normalizeH="0" baseline="0" noProof="0" dirty="0">
                <a:ln>
                  <a:noFill/>
                </a:ln>
                <a:solidFill>
                  <a:srgbClr val="FFFFFF"/>
                </a:solidFill>
                <a:effectLst/>
                <a:uLnTx/>
                <a:uFillTx/>
                <a:latin typeface="微软雅黑" pitchFamily="34" charset="-122"/>
                <a:ea typeface="微软雅黑" pitchFamily="34" charset="-122"/>
                <a:cs typeface="+mn-cs"/>
              </a:endParaRPr>
            </a:p>
          </p:txBody>
        </p:sp>
        <p:sp>
          <p:nvSpPr>
            <p:cNvPr id="28" name="AutoShape 8">
              <a:extLst>
                <a:ext uri="{FF2B5EF4-FFF2-40B4-BE49-F238E27FC236}">
                  <a16:creationId xmlns:a16="http://schemas.microsoft.com/office/drawing/2014/main" id="{1824EA23-624B-52EE-EC03-C738227A9341}"/>
                </a:ext>
              </a:extLst>
            </p:cNvPr>
            <p:cNvSpPr>
              <a:spLocks noChangeArrowheads="1"/>
            </p:cNvSpPr>
            <p:nvPr/>
          </p:nvSpPr>
          <p:spPr bwMode="auto">
            <a:xfrm>
              <a:off x="9081774" y="1224320"/>
              <a:ext cx="1510769" cy="406084"/>
            </a:xfrm>
            <a:prstGeom prst="chevron">
              <a:avLst>
                <a:gd name="adj" fmla="val 51378"/>
              </a:avLst>
            </a:prstGeom>
            <a:solidFill>
              <a:schemeClr val="accent1"/>
            </a:solidFill>
            <a:ln w="9525">
              <a:noFill/>
              <a:miter lim="800000"/>
              <a:headEnd/>
              <a:tailEnd/>
            </a:ln>
            <a:effectLst>
              <a:outerShdw blurRad="50800" dist="38100" dir="2700000" algn="tl" rotWithShape="0">
                <a:prstClr val="black">
                  <a:alpha val="40000"/>
                </a:prstClr>
              </a:outerShdw>
            </a:effec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FFFFFF"/>
                  </a:solidFill>
                  <a:effectLst/>
                  <a:uLnTx/>
                  <a:uFillTx/>
                  <a:latin typeface="微软雅黑" pitchFamily="34" charset="-122"/>
                  <a:ea typeface="微软雅黑" pitchFamily="34" charset="-122"/>
                  <a:cs typeface="+mn-cs"/>
                </a:rPr>
                <a:t>物流运输</a:t>
              </a:r>
              <a:endParaRPr kumimoji="0" lang="zh-CN" altLang="en-GB" sz="1200" b="1" i="0" u="none" strike="noStrike" kern="1200" cap="none" spc="0" normalizeH="0" baseline="0" noProof="0" dirty="0">
                <a:ln>
                  <a:noFill/>
                </a:ln>
                <a:solidFill>
                  <a:srgbClr val="FFFFFF"/>
                </a:solidFill>
                <a:effectLst/>
                <a:uLnTx/>
                <a:uFillTx/>
                <a:latin typeface="微软雅黑" pitchFamily="34" charset="-122"/>
                <a:ea typeface="微软雅黑" pitchFamily="34" charset="-122"/>
                <a:cs typeface="+mn-cs"/>
              </a:endParaRPr>
            </a:p>
          </p:txBody>
        </p:sp>
        <p:sp>
          <p:nvSpPr>
            <p:cNvPr id="62" name="AutoShape 8">
              <a:extLst>
                <a:ext uri="{FF2B5EF4-FFF2-40B4-BE49-F238E27FC236}">
                  <a16:creationId xmlns:a16="http://schemas.microsoft.com/office/drawing/2014/main" id="{9B49F9EF-03A9-A249-128E-E9C268D9DACB}"/>
                </a:ext>
              </a:extLst>
            </p:cNvPr>
            <p:cNvSpPr>
              <a:spLocks noChangeArrowheads="1"/>
            </p:cNvSpPr>
            <p:nvPr/>
          </p:nvSpPr>
          <p:spPr bwMode="auto">
            <a:xfrm>
              <a:off x="2047428" y="1224320"/>
              <a:ext cx="1510769" cy="406084"/>
            </a:xfrm>
            <a:prstGeom prst="chevron">
              <a:avLst>
                <a:gd name="adj" fmla="val 51378"/>
              </a:avLst>
            </a:prstGeom>
            <a:solidFill>
              <a:schemeClr val="tx1">
                <a:lumMod val="50000"/>
                <a:lumOff val="50000"/>
              </a:schemeClr>
            </a:solidFill>
            <a:ln w="9525">
              <a:noFill/>
              <a:miter lim="800000"/>
              <a:headEnd/>
              <a:tailEnd/>
            </a:ln>
            <a:effectLst>
              <a:outerShdw blurRad="50800" dist="38100" dir="2700000" algn="tl" rotWithShape="0">
                <a:prstClr val="black">
                  <a:alpha val="40000"/>
                </a:prstClr>
              </a:outerShdw>
            </a:effec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FFFFFF"/>
                  </a:solidFill>
                  <a:effectLst/>
                  <a:uLnTx/>
                  <a:uFillTx/>
                  <a:latin typeface="微软雅黑" pitchFamily="34" charset="-122"/>
                  <a:ea typeface="微软雅黑" pitchFamily="34" charset="-122"/>
                  <a:cs typeface="+mn-cs"/>
                </a:rPr>
                <a:t>项目投标</a:t>
              </a:r>
              <a:endParaRPr kumimoji="0" lang="zh-CN" altLang="en-GB" sz="1200" b="1" i="0" u="none" strike="noStrike" kern="1200" cap="none" spc="0" normalizeH="0" baseline="0" noProof="0" dirty="0">
                <a:ln>
                  <a:noFill/>
                </a:ln>
                <a:solidFill>
                  <a:srgbClr val="FFFFFF"/>
                </a:solidFill>
                <a:effectLst/>
                <a:uLnTx/>
                <a:uFillTx/>
                <a:latin typeface="微软雅黑" pitchFamily="34" charset="-122"/>
                <a:ea typeface="微软雅黑" pitchFamily="34" charset="-122"/>
                <a:cs typeface="+mn-cs"/>
              </a:endParaRPr>
            </a:p>
          </p:txBody>
        </p:sp>
        <p:sp>
          <p:nvSpPr>
            <p:cNvPr id="63" name="AutoShape 8">
              <a:extLst>
                <a:ext uri="{FF2B5EF4-FFF2-40B4-BE49-F238E27FC236}">
                  <a16:creationId xmlns:a16="http://schemas.microsoft.com/office/drawing/2014/main" id="{CEA423CD-8CC7-AC73-482B-3FAA7C503FD6}"/>
                </a:ext>
              </a:extLst>
            </p:cNvPr>
            <p:cNvSpPr>
              <a:spLocks noChangeArrowheads="1"/>
            </p:cNvSpPr>
            <p:nvPr/>
          </p:nvSpPr>
          <p:spPr bwMode="auto">
            <a:xfrm>
              <a:off x="10484187" y="1221007"/>
              <a:ext cx="1510769" cy="406084"/>
            </a:xfrm>
            <a:prstGeom prst="chevron">
              <a:avLst>
                <a:gd name="adj" fmla="val 51378"/>
              </a:avLst>
            </a:prstGeom>
            <a:solidFill>
              <a:srgbClr val="0070C0"/>
            </a:solidFill>
            <a:ln w="9525">
              <a:noFill/>
              <a:miter lim="800000"/>
              <a:headEnd/>
              <a:tailEnd/>
            </a:ln>
            <a:effectLst>
              <a:outerShdw blurRad="50800" dist="38100" dir="2700000" algn="tl" rotWithShape="0">
                <a:prstClr val="black">
                  <a:alpha val="40000"/>
                </a:prstClr>
              </a:outerShdw>
            </a:effec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FFFFFF"/>
                  </a:solidFill>
                  <a:effectLst/>
                  <a:uLnTx/>
                  <a:uFillTx/>
                  <a:latin typeface="微软雅黑" pitchFamily="34" charset="-122"/>
                  <a:ea typeface="微软雅黑" pitchFamily="34" charset="-122"/>
                  <a:cs typeface="+mn-cs"/>
                </a:rPr>
                <a:t>安装运维扫尾</a:t>
              </a:r>
              <a:endParaRPr kumimoji="0" lang="zh-CN" altLang="en-GB" sz="1200" b="1" i="0" u="none" strike="noStrike" kern="1200" cap="none" spc="0" normalizeH="0" baseline="0" noProof="0" dirty="0">
                <a:ln>
                  <a:noFill/>
                </a:ln>
                <a:solidFill>
                  <a:srgbClr val="FFFFFF"/>
                </a:solidFill>
                <a:effectLst/>
                <a:uLnTx/>
                <a:uFillTx/>
                <a:latin typeface="微软雅黑" pitchFamily="34" charset="-122"/>
                <a:ea typeface="微软雅黑" pitchFamily="34" charset="-122"/>
                <a:cs typeface="+mn-cs"/>
              </a:endParaRPr>
            </a:p>
          </p:txBody>
        </p:sp>
      </p:grpSp>
      <p:grpSp>
        <p:nvGrpSpPr>
          <p:cNvPr id="91" name="组合 90">
            <a:extLst>
              <a:ext uri="{FF2B5EF4-FFF2-40B4-BE49-F238E27FC236}">
                <a16:creationId xmlns:a16="http://schemas.microsoft.com/office/drawing/2014/main" id="{F4C9F405-C242-8381-EFFA-32FB7B4CC3AE}"/>
              </a:ext>
            </a:extLst>
          </p:cNvPr>
          <p:cNvGrpSpPr/>
          <p:nvPr/>
        </p:nvGrpSpPr>
        <p:grpSpPr>
          <a:xfrm>
            <a:off x="771555" y="5261655"/>
            <a:ext cx="11075007" cy="1471337"/>
            <a:chOff x="771555" y="5261655"/>
            <a:chExt cx="11075007" cy="1471337"/>
          </a:xfrm>
        </p:grpSpPr>
        <p:sp>
          <p:nvSpPr>
            <p:cNvPr id="144" name="矩形 41">
              <a:extLst>
                <a:ext uri="{FF2B5EF4-FFF2-40B4-BE49-F238E27FC236}">
                  <a16:creationId xmlns:a16="http://schemas.microsoft.com/office/drawing/2014/main" id="{704D17BD-8F35-FB01-493F-B62C069320C6}"/>
                </a:ext>
              </a:extLst>
            </p:cNvPr>
            <p:cNvSpPr>
              <a:spLocks/>
            </p:cNvSpPr>
            <p:nvPr/>
          </p:nvSpPr>
          <p:spPr>
            <a:xfrm>
              <a:off x="4049946" y="5501269"/>
              <a:ext cx="1097938" cy="650181"/>
            </a:xfrm>
            <a:prstGeom prst="rect">
              <a:avLst/>
            </a:prstGeom>
            <a:solidFill>
              <a:srgbClr val="FF9900"/>
            </a:solidFill>
            <a:ln w="12700" cap="flat" cmpd="sng" algn="ctr">
              <a:noFill/>
              <a:prstDash val="solid"/>
              <a:miter lim="800000"/>
            </a:ln>
            <a:effectLst>
              <a:outerShdw blurRad="50800" dist="38100" dir="2700000" algn="tl" rotWithShape="0">
                <a:prstClr val="black">
                  <a:alpha val="40000"/>
                </a:prstClr>
              </a:outerShdw>
            </a:effectLst>
          </p:spPr>
          <p:txBody>
            <a:bodyPr lIns="0" tIns="0" rIns="0" bIns="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zh-CN" altLang="en-US" sz="10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mn-lt"/>
                </a:rPr>
                <a:t>先胜业财融合平台</a:t>
              </a:r>
              <a:endParaRPr kumimoji="0" lang="en-US" altLang="zh-CN" sz="10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mn-lt"/>
              </a:endParaRP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zh-CN" altLang="en-US" sz="10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mn-lt"/>
                </a:rPr>
                <a:t>项目全成本场景</a:t>
              </a:r>
              <a:endParaRPr kumimoji="0" lang="en-US" altLang="zh-CN" sz="10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mn-lt"/>
              </a:endParaRPr>
            </a:p>
          </p:txBody>
        </p:sp>
        <p:sp>
          <p:nvSpPr>
            <p:cNvPr id="145" name="矩形 40">
              <a:extLst>
                <a:ext uri="{FF2B5EF4-FFF2-40B4-BE49-F238E27FC236}">
                  <a16:creationId xmlns:a16="http://schemas.microsoft.com/office/drawing/2014/main" id="{15897F7F-8984-F13D-2EE4-BD9AE9B78E1D}"/>
                </a:ext>
              </a:extLst>
            </p:cNvPr>
            <p:cNvSpPr>
              <a:spLocks/>
            </p:cNvSpPr>
            <p:nvPr/>
          </p:nvSpPr>
          <p:spPr>
            <a:xfrm>
              <a:off x="946623" y="5762871"/>
              <a:ext cx="734233" cy="206503"/>
            </a:xfrm>
            <a:prstGeom prst="rect">
              <a:avLst/>
            </a:prstGeom>
            <a:solidFill>
              <a:schemeClr val="accent5">
                <a:lumMod val="20000"/>
                <a:lumOff val="80000"/>
              </a:schemeClr>
            </a:solidFill>
            <a:ln w="12700" cap="flat" cmpd="sng" algn="ctr">
              <a:noFill/>
              <a:prstDash val="solid"/>
              <a:miter lim="800000"/>
            </a:ln>
            <a:effectLst>
              <a:outerShdw blurRad="50800" dist="38100" dir="2700000" algn="tl" rotWithShape="0">
                <a:prstClr val="black">
                  <a:alpha val="40000"/>
                </a:prstClr>
              </a:outerShdw>
            </a:effectLst>
          </p:spPr>
          <p:txBody>
            <a:bodyPr lIns="0" tIns="0" rIns="0" bIns="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altLang="zh-CN" sz="10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lt"/>
                </a:rPr>
                <a:t>EAM</a:t>
              </a:r>
              <a:endParaRPr kumimoji="0" lang="zh-CN" altLang="en-US" sz="10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lt"/>
              </a:endParaRPr>
            </a:p>
          </p:txBody>
        </p:sp>
        <p:sp>
          <p:nvSpPr>
            <p:cNvPr id="146" name="矩形 40">
              <a:extLst>
                <a:ext uri="{FF2B5EF4-FFF2-40B4-BE49-F238E27FC236}">
                  <a16:creationId xmlns:a16="http://schemas.microsoft.com/office/drawing/2014/main" id="{C7CDB13A-4066-6E66-E39D-7BF595982157}"/>
                </a:ext>
              </a:extLst>
            </p:cNvPr>
            <p:cNvSpPr>
              <a:spLocks/>
            </p:cNvSpPr>
            <p:nvPr/>
          </p:nvSpPr>
          <p:spPr>
            <a:xfrm>
              <a:off x="946623" y="5422375"/>
              <a:ext cx="734233" cy="206503"/>
            </a:xfrm>
            <a:prstGeom prst="rect">
              <a:avLst/>
            </a:prstGeom>
            <a:solidFill>
              <a:schemeClr val="accent5">
                <a:lumMod val="20000"/>
                <a:lumOff val="80000"/>
              </a:schemeClr>
            </a:solidFill>
            <a:ln w="12700" cap="flat" cmpd="sng" algn="ctr">
              <a:noFill/>
              <a:prstDash val="solid"/>
              <a:miter lim="800000"/>
            </a:ln>
            <a:effectLst>
              <a:outerShdw blurRad="50800" dist="38100" dir="2700000" algn="tl" rotWithShape="0">
                <a:prstClr val="black">
                  <a:alpha val="40000"/>
                </a:prstClr>
              </a:outerShdw>
            </a:effectLst>
          </p:spPr>
          <p:txBody>
            <a:bodyPr lIns="0" tIns="0" rIns="0" bIns="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altLang="zh-CN" sz="10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lt"/>
                </a:rPr>
                <a:t>SAP</a:t>
              </a:r>
              <a:endParaRPr kumimoji="0" lang="zh-CN" altLang="en-US" sz="10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lt"/>
              </a:endParaRPr>
            </a:p>
          </p:txBody>
        </p:sp>
        <p:cxnSp>
          <p:nvCxnSpPr>
            <p:cNvPr id="147" name="Connector: Curved 95">
              <a:extLst>
                <a:ext uri="{FF2B5EF4-FFF2-40B4-BE49-F238E27FC236}">
                  <a16:creationId xmlns:a16="http://schemas.microsoft.com/office/drawing/2014/main" id="{35461EDB-CEDF-8E2D-A52A-CC728438075E}"/>
                </a:ext>
              </a:extLst>
            </p:cNvPr>
            <p:cNvCxnSpPr>
              <a:cxnSpLocks/>
              <a:stCxn id="145" idx="3"/>
              <a:endCxn id="171" idx="1"/>
            </p:cNvCxnSpPr>
            <p:nvPr/>
          </p:nvCxnSpPr>
          <p:spPr>
            <a:xfrm flipV="1">
              <a:off x="1680856" y="5834656"/>
              <a:ext cx="1699875" cy="31467"/>
            </a:xfrm>
            <a:prstGeom prst="curved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8" name="Connector: Curved 101">
              <a:extLst>
                <a:ext uri="{FF2B5EF4-FFF2-40B4-BE49-F238E27FC236}">
                  <a16:creationId xmlns:a16="http://schemas.microsoft.com/office/drawing/2014/main" id="{F4584E66-8806-6D7A-EBD9-672A0A6792BB}"/>
                </a:ext>
              </a:extLst>
            </p:cNvPr>
            <p:cNvCxnSpPr>
              <a:cxnSpLocks/>
              <a:stCxn id="146" idx="3"/>
            </p:cNvCxnSpPr>
            <p:nvPr/>
          </p:nvCxnSpPr>
          <p:spPr>
            <a:xfrm>
              <a:off x="1680857" y="5525627"/>
              <a:ext cx="1699205" cy="36434"/>
            </a:xfrm>
            <a:prstGeom prst="curved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8" name="矩形 40">
              <a:extLst>
                <a:ext uri="{FF2B5EF4-FFF2-40B4-BE49-F238E27FC236}">
                  <a16:creationId xmlns:a16="http://schemas.microsoft.com/office/drawing/2014/main" id="{CA66E6C0-F1A7-9941-D947-7D61C374E936}"/>
                </a:ext>
              </a:extLst>
            </p:cNvPr>
            <p:cNvSpPr>
              <a:spLocks/>
            </p:cNvSpPr>
            <p:nvPr/>
          </p:nvSpPr>
          <p:spPr>
            <a:xfrm>
              <a:off x="1157095" y="6349713"/>
              <a:ext cx="734233" cy="206503"/>
            </a:xfrm>
            <a:prstGeom prst="rect">
              <a:avLst/>
            </a:prstGeom>
            <a:solidFill>
              <a:schemeClr val="accent5">
                <a:lumMod val="20000"/>
                <a:lumOff val="80000"/>
              </a:schemeClr>
            </a:solidFill>
            <a:ln w="12700" cap="flat" cmpd="sng" algn="ctr">
              <a:noFill/>
              <a:prstDash val="solid"/>
              <a:miter lim="800000"/>
            </a:ln>
            <a:effectLst>
              <a:outerShdw blurRad="50800" dist="38100" dir="2700000" algn="tl" rotWithShape="0">
                <a:prstClr val="black">
                  <a:alpha val="40000"/>
                </a:prstClr>
              </a:outerShdw>
            </a:effectLst>
          </p:spPr>
          <p:txBody>
            <a:bodyPr lIns="0" tIns="0" rIns="0" bIns="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altLang="zh-CN" sz="10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sym typeface="+mn-lt"/>
                </a:rPr>
                <a:t>NCR</a:t>
              </a:r>
              <a:endParaRPr kumimoji="0" lang="zh-CN" altLang="en-US" sz="10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sym typeface="+mn-lt"/>
              </a:endParaRPr>
            </a:p>
          </p:txBody>
        </p:sp>
        <p:cxnSp>
          <p:nvCxnSpPr>
            <p:cNvPr id="159" name="Connector: Curved 84">
              <a:extLst>
                <a:ext uri="{FF2B5EF4-FFF2-40B4-BE49-F238E27FC236}">
                  <a16:creationId xmlns:a16="http://schemas.microsoft.com/office/drawing/2014/main" id="{7361069C-E870-3D72-3C39-FA1DE3428672}"/>
                </a:ext>
              </a:extLst>
            </p:cNvPr>
            <p:cNvCxnSpPr>
              <a:cxnSpLocks/>
              <a:stCxn id="158" idx="3"/>
              <a:endCxn id="171" idx="2"/>
            </p:cNvCxnSpPr>
            <p:nvPr/>
          </p:nvCxnSpPr>
          <p:spPr>
            <a:xfrm flipV="1">
              <a:off x="1891328" y="6155568"/>
              <a:ext cx="1692469" cy="297397"/>
            </a:xfrm>
            <a:prstGeom prst="curved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0" name="TextBox 39">
              <a:extLst>
                <a:ext uri="{FF2B5EF4-FFF2-40B4-BE49-F238E27FC236}">
                  <a16:creationId xmlns:a16="http://schemas.microsoft.com/office/drawing/2014/main" id="{AA0B1B30-1D31-6E37-6A26-21570B741C2E}"/>
                </a:ext>
              </a:extLst>
            </p:cNvPr>
            <p:cNvSpPr txBox="1"/>
            <p:nvPr/>
          </p:nvSpPr>
          <p:spPr>
            <a:xfrm>
              <a:off x="1737185" y="5370271"/>
              <a:ext cx="2035994" cy="139544"/>
            </a:xfrm>
            <a:prstGeom prst="rect">
              <a:avLst/>
            </a:prstGeom>
            <a:noFill/>
          </p:spPr>
          <p:txBody>
            <a:bodyPr wrap="square" lIns="0" tIns="0" rIns="0" bIns="0" rtlCol="0">
              <a:noAutofit/>
            </a:bodyPr>
            <a:lstStyle/>
            <a:p>
              <a:pPr marL="0" marR="0" lvl="0" indent="-274320" algn="l" defTabSz="914400" rtl="0" eaLnBrk="1" fontAlgn="auto" latinLnBrk="0" hangingPunct="1">
                <a:lnSpc>
                  <a:spcPct val="100000"/>
                </a:lnSpc>
                <a:spcBef>
                  <a:spcPts val="0"/>
                </a:spcBef>
                <a:spcAft>
                  <a:spcPts val="900"/>
                </a:spcAft>
                <a:buClrTx/>
                <a:buSzTx/>
                <a:buFontTx/>
                <a:buNone/>
                <a:tabLst/>
                <a:defRPr/>
              </a:pPr>
              <a:r>
                <a:rPr kumimoji="0" lang="en-US" altLang="zh-CN" sz="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BOM</a:t>
              </a:r>
              <a:r>
                <a:rPr kumimoji="0" lang="zh-CN" altLang="en-US" sz="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、材料最新采购单价、</a:t>
              </a:r>
              <a:r>
                <a:rPr kumimoji="0" lang="en-US" altLang="zh-CN" sz="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WBS</a:t>
              </a:r>
              <a:r>
                <a:rPr kumimoji="0" lang="zh-CN" altLang="en-US" sz="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归集成本等</a:t>
              </a:r>
            </a:p>
          </p:txBody>
        </p:sp>
        <p:sp>
          <p:nvSpPr>
            <p:cNvPr id="161" name="TextBox 93">
              <a:extLst>
                <a:ext uri="{FF2B5EF4-FFF2-40B4-BE49-F238E27FC236}">
                  <a16:creationId xmlns:a16="http://schemas.microsoft.com/office/drawing/2014/main" id="{EEB5CFAD-0D06-CF72-3243-7A379523EA34}"/>
                </a:ext>
              </a:extLst>
            </p:cNvPr>
            <p:cNvSpPr txBox="1"/>
            <p:nvPr/>
          </p:nvSpPr>
          <p:spPr>
            <a:xfrm>
              <a:off x="2044139" y="5949467"/>
              <a:ext cx="868835" cy="206504"/>
            </a:xfrm>
            <a:prstGeom prst="rect">
              <a:avLst/>
            </a:prstGeom>
            <a:noFill/>
          </p:spPr>
          <p:txBody>
            <a:bodyPr wrap="square" lIns="0" tIns="0" rIns="0" bIns="0" rtlCol="0">
              <a:noAutofit/>
            </a:bodyPr>
            <a:lstStyle/>
            <a:p>
              <a:pPr marL="0" marR="0" lvl="0" indent="-274320" algn="l" defTabSz="914400" rtl="0" eaLnBrk="1" fontAlgn="auto" latinLnBrk="0" hangingPunct="1">
                <a:lnSpc>
                  <a:spcPct val="100000"/>
                </a:lnSpc>
                <a:spcBef>
                  <a:spcPts val="0"/>
                </a:spcBef>
                <a:spcAft>
                  <a:spcPts val="900"/>
                </a:spcAft>
                <a:buClrTx/>
                <a:buSzTx/>
                <a:buFontTx/>
                <a:buNone/>
                <a:tabLst/>
                <a:defRPr/>
              </a:pPr>
              <a:r>
                <a:rPr kumimoji="0" lang="zh-CN" altLang="en-US" sz="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rPr>
                <a:t>销售数据</a:t>
              </a:r>
            </a:p>
          </p:txBody>
        </p:sp>
        <p:sp>
          <p:nvSpPr>
            <p:cNvPr id="162" name="TextBox 94">
              <a:extLst>
                <a:ext uri="{FF2B5EF4-FFF2-40B4-BE49-F238E27FC236}">
                  <a16:creationId xmlns:a16="http://schemas.microsoft.com/office/drawing/2014/main" id="{D8F71A8F-F132-1FE0-C635-00E9AC0B98CD}"/>
                </a:ext>
              </a:extLst>
            </p:cNvPr>
            <p:cNvSpPr txBox="1"/>
            <p:nvPr/>
          </p:nvSpPr>
          <p:spPr>
            <a:xfrm>
              <a:off x="1908776" y="5689142"/>
              <a:ext cx="1031155" cy="202397"/>
            </a:xfrm>
            <a:prstGeom prst="rect">
              <a:avLst/>
            </a:prstGeom>
            <a:noFill/>
          </p:spPr>
          <p:txBody>
            <a:bodyPr wrap="square" lIns="0" tIns="0" rIns="0" bIns="0" rtlCol="0">
              <a:noAutofit/>
            </a:bodyPr>
            <a:lstStyle/>
            <a:p>
              <a:pPr marL="0" marR="0" lvl="0" indent="-274320" algn="l" defTabSz="914400" rtl="0" eaLnBrk="1" fontAlgn="auto" latinLnBrk="0" hangingPunct="1">
                <a:lnSpc>
                  <a:spcPct val="100000"/>
                </a:lnSpc>
                <a:spcBef>
                  <a:spcPts val="0"/>
                </a:spcBef>
                <a:spcAft>
                  <a:spcPts val="900"/>
                </a:spcAft>
                <a:buClrTx/>
                <a:buSzTx/>
                <a:buFontTx/>
                <a:buNone/>
                <a:tabLst/>
                <a:defRPr/>
              </a:pPr>
              <a:r>
                <a:rPr kumimoji="0" lang="zh-CN" altLang="en-US" sz="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安装服务工时</a:t>
              </a:r>
            </a:p>
          </p:txBody>
        </p:sp>
        <p:sp>
          <p:nvSpPr>
            <p:cNvPr id="163" name="Freeform 5005">
              <a:extLst>
                <a:ext uri="{FF2B5EF4-FFF2-40B4-BE49-F238E27FC236}">
                  <a16:creationId xmlns:a16="http://schemas.microsoft.com/office/drawing/2014/main" id="{2CA20CDD-095F-CEFE-C610-DB0D6E3B9DAC}"/>
                </a:ext>
              </a:extLst>
            </p:cNvPr>
            <p:cNvSpPr>
              <a:spLocks noEditPoints="1"/>
            </p:cNvSpPr>
            <p:nvPr/>
          </p:nvSpPr>
          <p:spPr bwMode="auto">
            <a:xfrm>
              <a:off x="4386129" y="6289662"/>
              <a:ext cx="435895" cy="228783"/>
            </a:xfrm>
            <a:custGeom>
              <a:avLst/>
              <a:gdLst>
                <a:gd name="T0" fmla="*/ 10 w 328"/>
                <a:gd name="T1" fmla="*/ 0 h 232"/>
                <a:gd name="T2" fmla="*/ 8 w 328"/>
                <a:gd name="T3" fmla="*/ 2 h 232"/>
                <a:gd name="T4" fmla="*/ 2 w 328"/>
                <a:gd name="T5" fmla="*/ 6 h 232"/>
                <a:gd name="T6" fmla="*/ 0 w 328"/>
                <a:gd name="T7" fmla="*/ 14 h 232"/>
                <a:gd name="T8" fmla="*/ 0 w 328"/>
                <a:gd name="T9" fmla="*/ 222 h 232"/>
                <a:gd name="T10" fmla="*/ 2 w 328"/>
                <a:gd name="T11" fmla="*/ 222 h 232"/>
                <a:gd name="T12" fmla="*/ 2 w 328"/>
                <a:gd name="T13" fmla="*/ 224 h 232"/>
                <a:gd name="T14" fmla="*/ 2 w 328"/>
                <a:gd name="T15" fmla="*/ 224 h 232"/>
                <a:gd name="T16" fmla="*/ 2 w 328"/>
                <a:gd name="T17" fmla="*/ 226 h 232"/>
                <a:gd name="T18" fmla="*/ 4 w 328"/>
                <a:gd name="T19" fmla="*/ 228 h 232"/>
                <a:gd name="T20" fmla="*/ 4 w 328"/>
                <a:gd name="T21" fmla="*/ 228 h 232"/>
                <a:gd name="T22" fmla="*/ 6 w 328"/>
                <a:gd name="T23" fmla="*/ 230 h 232"/>
                <a:gd name="T24" fmla="*/ 8 w 328"/>
                <a:gd name="T25" fmla="*/ 230 h 232"/>
                <a:gd name="T26" fmla="*/ 318 w 328"/>
                <a:gd name="T27" fmla="*/ 232 h 232"/>
                <a:gd name="T28" fmla="*/ 320 w 328"/>
                <a:gd name="T29" fmla="*/ 230 h 232"/>
                <a:gd name="T30" fmla="*/ 322 w 328"/>
                <a:gd name="T31" fmla="*/ 230 h 232"/>
                <a:gd name="T32" fmla="*/ 324 w 328"/>
                <a:gd name="T33" fmla="*/ 228 h 232"/>
                <a:gd name="T34" fmla="*/ 324 w 328"/>
                <a:gd name="T35" fmla="*/ 228 h 232"/>
                <a:gd name="T36" fmla="*/ 326 w 328"/>
                <a:gd name="T37" fmla="*/ 226 h 232"/>
                <a:gd name="T38" fmla="*/ 326 w 328"/>
                <a:gd name="T39" fmla="*/ 224 h 232"/>
                <a:gd name="T40" fmla="*/ 326 w 328"/>
                <a:gd name="T41" fmla="*/ 224 h 232"/>
                <a:gd name="T42" fmla="*/ 326 w 328"/>
                <a:gd name="T43" fmla="*/ 222 h 232"/>
                <a:gd name="T44" fmla="*/ 328 w 328"/>
                <a:gd name="T45" fmla="*/ 222 h 232"/>
                <a:gd name="T46" fmla="*/ 328 w 328"/>
                <a:gd name="T47" fmla="*/ 10 h 232"/>
                <a:gd name="T48" fmla="*/ 326 w 328"/>
                <a:gd name="T49" fmla="*/ 6 h 232"/>
                <a:gd name="T50" fmla="*/ 320 w 328"/>
                <a:gd name="T51" fmla="*/ 2 h 232"/>
                <a:gd name="T52" fmla="*/ 318 w 328"/>
                <a:gd name="T53" fmla="*/ 0 h 232"/>
                <a:gd name="T54" fmla="*/ 164 w 328"/>
                <a:gd name="T55" fmla="*/ 150 h 232"/>
                <a:gd name="T56" fmla="*/ 292 w 328"/>
                <a:gd name="T57" fmla="*/ 20 h 232"/>
                <a:gd name="T58" fmla="*/ 108 w 328"/>
                <a:gd name="T59" fmla="*/ 122 h 232"/>
                <a:gd name="T60" fmla="*/ 20 w 328"/>
                <a:gd name="T61" fmla="*/ 36 h 232"/>
                <a:gd name="T62" fmla="*/ 122 w 328"/>
                <a:gd name="T63" fmla="*/ 136 h 232"/>
                <a:gd name="T64" fmla="*/ 206 w 328"/>
                <a:gd name="T65" fmla="*/ 136 h 232"/>
                <a:gd name="T66" fmla="*/ 38 w 328"/>
                <a:gd name="T67" fmla="*/ 212 h 232"/>
                <a:gd name="T68" fmla="*/ 220 w 328"/>
                <a:gd name="T69" fmla="*/ 122 h 232"/>
                <a:gd name="T70" fmla="*/ 308 w 328"/>
                <a:gd name="T71" fmla="*/ 200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28" h="232">
                  <a:moveTo>
                    <a:pt x="318" y="0"/>
                  </a:moveTo>
                  <a:lnTo>
                    <a:pt x="10" y="0"/>
                  </a:lnTo>
                  <a:lnTo>
                    <a:pt x="10" y="0"/>
                  </a:lnTo>
                  <a:lnTo>
                    <a:pt x="8" y="2"/>
                  </a:lnTo>
                  <a:lnTo>
                    <a:pt x="4" y="4"/>
                  </a:lnTo>
                  <a:lnTo>
                    <a:pt x="2" y="6"/>
                  </a:lnTo>
                  <a:lnTo>
                    <a:pt x="0" y="10"/>
                  </a:lnTo>
                  <a:lnTo>
                    <a:pt x="0" y="14"/>
                  </a:lnTo>
                  <a:lnTo>
                    <a:pt x="0" y="222"/>
                  </a:lnTo>
                  <a:lnTo>
                    <a:pt x="0" y="222"/>
                  </a:lnTo>
                  <a:lnTo>
                    <a:pt x="2" y="222"/>
                  </a:lnTo>
                  <a:lnTo>
                    <a:pt x="2" y="222"/>
                  </a:lnTo>
                  <a:lnTo>
                    <a:pt x="2" y="224"/>
                  </a:lnTo>
                  <a:lnTo>
                    <a:pt x="2" y="224"/>
                  </a:lnTo>
                  <a:lnTo>
                    <a:pt x="2" y="224"/>
                  </a:lnTo>
                  <a:lnTo>
                    <a:pt x="2" y="224"/>
                  </a:lnTo>
                  <a:lnTo>
                    <a:pt x="2" y="226"/>
                  </a:lnTo>
                  <a:lnTo>
                    <a:pt x="2" y="226"/>
                  </a:lnTo>
                  <a:lnTo>
                    <a:pt x="4" y="228"/>
                  </a:lnTo>
                  <a:lnTo>
                    <a:pt x="4" y="228"/>
                  </a:lnTo>
                  <a:lnTo>
                    <a:pt x="4" y="228"/>
                  </a:lnTo>
                  <a:lnTo>
                    <a:pt x="4" y="228"/>
                  </a:lnTo>
                  <a:lnTo>
                    <a:pt x="6" y="230"/>
                  </a:lnTo>
                  <a:lnTo>
                    <a:pt x="6" y="230"/>
                  </a:lnTo>
                  <a:lnTo>
                    <a:pt x="8" y="230"/>
                  </a:lnTo>
                  <a:lnTo>
                    <a:pt x="8" y="230"/>
                  </a:lnTo>
                  <a:lnTo>
                    <a:pt x="10" y="232"/>
                  </a:lnTo>
                  <a:lnTo>
                    <a:pt x="318" y="232"/>
                  </a:lnTo>
                  <a:lnTo>
                    <a:pt x="318" y="232"/>
                  </a:lnTo>
                  <a:lnTo>
                    <a:pt x="320" y="230"/>
                  </a:lnTo>
                  <a:lnTo>
                    <a:pt x="320" y="230"/>
                  </a:lnTo>
                  <a:lnTo>
                    <a:pt x="322" y="230"/>
                  </a:lnTo>
                  <a:lnTo>
                    <a:pt x="322" y="230"/>
                  </a:lnTo>
                  <a:lnTo>
                    <a:pt x="324" y="228"/>
                  </a:lnTo>
                  <a:lnTo>
                    <a:pt x="324" y="228"/>
                  </a:lnTo>
                  <a:lnTo>
                    <a:pt x="324" y="228"/>
                  </a:lnTo>
                  <a:lnTo>
                    <a:pt x="324" y="228"/>
                  </a:lnTo>
                  <a:lnTo>
                    <a:pt x="326" y="226"/>
                  </a:lnTo>
                  <a:lnTo>
                    <a:pt x="326" y="226"/>
                  </a:lnTo>
                  <a:lnTo>
                    <a:pt x="326" y="224"/>
                  </a:lnTo>
                  <a:lnTo>
                    <a:pt x="326" y="224"/>
                  </a:lnTo>
                  <a:lnTo>
                    <a:pt x="326" y="224"/>
                  </a:lnTo>
                  <a:lnTo>
                    <a:pt x="326" y="224"/>
                  </a:lnTo>
                  <a:lnTo>
                    <a:pt x="326" y="222"/>
                  </a:lnTo>
                  <a:lnTo>
                    <a:pt x="326" y="222"/>
                  </a:lnTo>
                  <a:lnTo>
                    <a:pt x="328" y="222"/>
                  </a:lnTo>
                  <a:lnTo>
                    <a:pt x="328" y="14"/>
                  </a:lnTo>
                  <a:lnTo>
                    <a:pt x="328" y="10"/>
                  </a:lnTo>
                  <a:lnTo>
                    <a:pt x="328" y="10"/>
                  </a:lnTo>
                  <a:lnTo>
                    <a:pt x="326" y="6"/>
                  </a:lnTo>
                  <a:lnTo>
                    <a:pt x="324" y="4"/>
                  </a:lnTo>
                  <a:lnTo>
                    <a:pt x="320" y="2"/>
                  </a:lnTo>
                  <a:lnTo>
                    <a:pt x="318" y="0"/>
                  </a:lnTo>
                  <a:lnTo>
                    <a:pt x="318" y="0"/>
                  </a:lnTo>
                  <a:close/>
                  <a:moveTo>
                    <a:pt x="292" y="20"/>
                  </a:moveTo>
                  <a:lnTo>
                    <a:pt x="164" y="150"/>
                  </a:lnTo>
                  <a:lnTo>
                    <a:pt x="36" y="20"/>
                  </a:lnTo>
                  <a:lnTo>
                    <a:pt x="292" y="20"/>
                  </a:lnTo>
                  <a:close/>
                  <a:moveTo>
                    <a:pt x="20" y="36"/>
                  </a:moveTo>
                  <a:lnTo>
                    <a:pt x="108" y="122"/>
                  </a:lnTo>
                  <a:lnTo>
                    <a:pt x="20" y="200"/>
                  </a:lnTo>
                  <a:lnTo>
                    <a:pt x="20" y="36"/>
                  </a:lnTo>
                  <a:close/>
                  <a:moveTo>
                    <a:pt x="38" y="212"/>
                  </a:moveTo>
                  <a:lnTo>
                    <a:pt x="122" y="136"/>
                  </a:lnTo>
                  <a:lnTo>
                    <a:pt x="164" y="178"/>
                  </a:lnTo>
                  <a:lnTo>
                    <a:pt x="206" y="136"/>
                  </a:lnTo>
                  <a:lnTo>
                    <a:pt x="290" y="212"/>
                  </a:lnTo>
                  <a:lnTo>
                    <a:pt x="38" y="212"/>
                  </a:lnTo>
                  <a:close/>
                  <a:moveTo>
                    <a:pt x="308" y="200"/>
                  </a:moveTo>
                  <a:lnTo>
                    <a:pt x="220" y="122"/>
                  </a:lnTo>
                  <a:lnTo>
                    <a:pt x="308" y="36"/>
                  </a:lnTo>
                  <a:lnTo>
                    <a:pt x="308" y="200"/>
                  </a:lnTo>
                  <a:close/>
                </a:path>
              </a:pathLst>
            </a:custGeom>
            <a:solidFill>
              <a:srgbClr val="FF99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等线"/>
                <a:ea typeface="+mn-ea"/>
                <a:cs typeface="+mn-cs"/>
              </a:endParaRPr>
            </a:p>
          </p:txBody>
        </p:sp>
        <p:sp>
          <p:nvSpPr>
            <p:cNvPr id="164" name="TextBox 74">
              <a:extLst>
                <a:ext uri="{FF2B5EF4-FFF2-40B4-BE49-F238E27FC236}">
                  <a16:creationId xmlns:a16="http://schemas.microsoft.com/office/drawing/2014/main" id="{30629CE5-4C9E-1131-DE43-73A998C0CB01}"/>
                </a:ext>
              </a:extLst>
            </p:cNvPr>
            <p:cNvSpPr txBox="1"/>
            <p:nvPr/>
          </p:nvSpPr>
          <p:spPr>
            <a:xfrm>
              <a:off x="4105839" y="6525813"/>
              <a:ext cx="1045464" cy="206504"/>
            </a:xfrm>
            <a:prstGeom prst="rect">
              <a:avLst/>
            </a:prstGeom>
            <a:noFill/>
          </p:spPr>
          <p:txBody>
            <a:bodyPr wrap="square" lIns="0" tIns="0" rIns="0" bIns="0" rtlCol="0">
              <a:noAutofit/>
            </a:bodyPr>
            <a:lstStyle/>
            <a:p>
              <a:pPr marL="0" marR="0" lvl="0" indent="-274320" algn="ctr" defTabSz="914400" rtl="0" eaLnBrk="1" fontAlgn="auto" latinLnBrk="0" hangingPunct="1">
                <a:lnSpc>
                  <a:spcPct val="100000"/>
                </a:lnSpc>
                <a:spcBef>
                  <a:spcPts val="0"/>
                </a:spcBef>
                <a:spcAft>
                  <a:spcPts val="900"/>
                </a:spcAft>
                <a:buClrTx/>
                <a:buSzTx/>
                <a:buFontTx/>
                <a:buNone/>
                <a:tabLst/>
                <a:defRPr/>
              </a:pPr>
              <a:r>
                <a:rPr kumimoji="0" lang="zh-CN" altLang="en-US" sz="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流程邮件催办</a:t>
              </a:r>
            </a:p>
          </p:txBody>
        </p:sp>
        <p:cxnSp>
          <p:nvCxnSpPr>
            <p:cNvPr id="165" name="Connector: Curved 75">
              <a:extLst>
                <a:ext uri="{FF2B5EF4-FFF2-40B4-BE49-F238E27FC236}">
                  <a16:creationId xmlns:a16="http://schemas.microsoft.com/office/drawing/2014/main" id="{1446F5E1-5D0E-8C04-FFA9-4D48116C310C}"/>
                </a:ext>
              </a:extLst>
            </p:cNvPr>
            <p:cNvCxnSpPr>
              <a:cxnSpLocks/>
              <a:stCxn id="144" idx="2"/>
            </p:cNvCxnSpPr>
            <p:nvPr/>
          </p:nvCxnSpPr>
          <p:spPr>
            <a:xfrm rot="16200000" flipH="1">
              <a:off x="4526550" y="6223814"/>
              <a:ext cx="144730" cy="1"/>
            </a:xfrm>
            <a:prstGeom prst="curved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6" name="矩形 40">
              <a:extLst>
                <a:ext uri="{FF2B5EF4-FFF2-40B4-BE49-F238E27FC236}">
                  <a16:creationId xmlns:a16="http://schemas.microsoft.com/office/drawing/2014/main" id="{9F1D2420-38B1-4D6A-9255-25DCF0A887F5}"/>
                </a:ext>
              </a:extLst>
            </p:cNvPr>
            <p:cNvSpPr>
              <a:spLocks/>
            </p:cNvSpPr>
            <p:nvPr/>
          </p:nvSpPr>
          <p:spPr>
            <a:xfrm>
              <a:off x="972371" y="6089675"/>
              <a:ext cx="734233" cy="206503"/>
            </a:xfrm>
            <a:prstGeom prst="rect">
              <a:avLst/>
            </a:prstGeom>
            <a:solidFill>
              <a:schemeClr val="accent5">
                <a:lumMod val="20000"/>
                <a:lumOff val="80000"/>
              </a:schemeClr>
            </a:solidFill>
            <a:ln w="12700" cap="flat" cmpd="sng" algn="ctr">
              <a:noFill/>
              <a:prstDash val="solid"/>
              <a:miter lim="800000"/>
            </a:ln>
            <a:effectLst>
              <a:outerShdw blurRad="50800" dist="38100" dir="2700000" algn="tl" rotWithShape="0">
                <a:prstClr val="black">
                  <a:alpha val="40000"/>
                </a:prstClr>
              </a:outerShdw>
            </a:effectLst>
          </p:spPr>
          <p:txBody>
            <a:bodyPr lIns="0" tIns="0" rIns="0" bIns="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altLang="zh-CN" sz="10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sym typeface="+mn-lt"/>
                </a:rPr>
                <a:t>CRM</a:t>
              </a:r>
              <a:endParaRPr kumimoji="0" lang="zh-CN" altLang="en-US" sz="10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sym typeface="+mn-lt"/>
              </a:endParaRPr>
            </a:p>
          </p:txBody>
        </p:sp>
        <p:cxnSp>
          <p:nvCxnSpPr>
            <p:cNvPr id="167" name="Connector: Curved 78">
              <a:extLst>
                <a:ext uri="{FF2B5EF4-FFF2-40B4-BE49-F238E27FC236}">
                  <a16:creationId xmlns:a16="http://schemas.microsoft.com/office/drawing/2014/main" id="{52EEAE2F-C903-81EB-5481-DFF810EC9337}"/>
                </a:ext>
              </a:extLst>
            </p:cNvPr>
            <p:cNvCxnSpPr>
              <a:cxnSpLocks/>
              <a:stCxn id="166" idx="3"/>
            </p:cNvCxnSpPr>
            <p:nvPr/>
          </p:nvCxnSpPr>
          <p:spPr>
            <a:xfrm flipV="1">
              <a:off x="1706604" y="5944774"/>
              <a:ext cx="1699875" cy="248153"/>
            </a:xfrm>
            <a:prstGeom prst="curved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8" name="矩形 40">
              <a:extLst>
                <a:ext uri="{FF2B5EF4-FFF2-40B4-BE49-F238E27FC236}">
                  <a16:creationId xmlns:a16="http://schemas.microsoft.com/office/drawing/2014/main" id="{09C97D28-1956-28AB-8ECA-07E2D8ACD5A6}"/>
                </a:ext>
              </a:extLst>
            </p:cNvPr>
            <p:cNvSpPr>
              <a:spLocks/>
            </p:cNvSpPr>
            <p:nvPr/>
          </p:nvSpPr>
          <p:spPr>
            <a:xfrm>
              <a:off x="2293366" y="6472548"/>
              <a:ext cx="734233" cy="206503"/>
            </a:xfrm>
            <a:prstGeom prst="rect">
              <a:avLst/>
            </a:prstGeom>
            <a:solidFill>
              <a:schemeClr val="accent5">
                <a:lumMod val="20000"/>
                <a:lumOff val="80000"/>
              </a:schemeClr>
            </a:solidFill>
            <a:ln w="12700" cap="flat" cmpd="sng" algn="ctr">
              <a:noFill/>
              <a:prstDash val="solid"/>
              <a:miter lim="800000"/>
            </a:ln>
            <a:effectLst>
              <a:outerShdw blurRad="50800" dist="38100" dir="2700000" algn="tl" rotWithShape="0">
                <a:prstClr val="black">
                  <a:alpha val="40000"/>
                </a:prstClr>
              </a:outerShdw>
            </a:effectLst>
          </p:spPr>
          <p:txBody>
            <a:bodyPr lIns="0" tIns="0" rIns="0" bIns="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altLang="zh-CN" sz="10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lt"/>
                </a:rPr>
                <a:t>ECN</a:t>
              </a:r>
              <a:endParaRPr kumimoji="0" lang="zh-CN" altLang="en-US" sz="10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lt"/>
              </a:endParaRPr>
            </a:p>
          </p:txBody>
        </p:sp>
        <p:cxnSp>
          <p:nvCxnSpPr>
            <p:cNvPr id="169" name="Connector: Curved 80">
              <a:extLst>
                <a:ext uri="{FF2B5EF4-FFF2-40B4-BE49-F238E27FC236}">
                  <a16:creationId xmlns:a16="http://schemas.microsoft.com/office/drawing/2014/main" id="{1B73140E-8C63-6CE5-1AED-945D8AD6C0BF}"/>
                </a:ext>
              </a:extLst>
            </p:cNvPr>
            <p:cNvCxnSpPr>
              <a:cxnSpLocks/>
              <a:stCxn id="168" idx="3"/>
              <a:endCxn id="171" idx="2"/>
            </p:cNvCxnSpPr>
            <p:nvPr/>
          </p:nvCxnSpPr>
          <p:spPr>
            <a:xfrm flipV="1">
              <a:off x="3027599" y="6155568"/>
              <a:ext cx="556198" cy="420232"/>
            </a:xfrm>
            <a:prstGeom prst="curved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0" name="TextBox 88">
              <a:extLst>
                <a:ext uri="{FF2B5EF4-FFF2-40B4-BE49-F238E27FC236}">
                  <a16:creationId xmlns:a16="http://schemas.microsoft.com/office/drawing/2014/main" id="{A6B976AD-F0BE-A0F0-E191-FE2E52FC5297}"/>
                </a:ext>
              </a:extLst>
            </p:cNvPr>
            <p:cNvSpPr txBox="1"/>
            <p:nvPr/>
          </p:nvSpPr>
          <p:spPr>
            <a:xfrm>
              <a:off x="1915859" y="6200074"/>
              <a:ext cx="1490674" cy="206504"/>
            </a:xfrm>
            <a:prstGeom prst="rect">
              <a:avLst/>
            </a:prstGeom>
            <a:noFill/>
          </p:spPr>
          <p:txBody>
            <a:bodyPr wrap="square" lIns="0" tIns="0" rIns="0" bIns="0" rtlCol="0">
              <a:noAutofit/>
            </a:bodyPr>
            <a:lstStyle/>
            <a:p>
              <a:pPr marL="0" marR="0" lvl="0" indent="-274320" algn="l" defTabSz="914400" rtl="0" eaLnBrk="1" fontAlgn="auto" latinLnBrk="0" hangingPunct="1">
                <a:lnSpc>
                  <a:spcPct val="100000"/>
                </a:lnSpc>
                <a:spcBef>
                  <a:spcPts val="0"/>
                </a:spcBef>
                <a:spcAft>
                  <a:spcPts val="900"/>
                </a:spcAft>
                <a:buClrTx/>
                <a:buSzTx/>
                <a:buFontTx/>
                <a:buNone/>
                <a:tabLst/>
                <a:defRPr/>
              </a:pPr>
              <a:r>
                <a:rPr kumimoji="0" lang="en-US" altLang="zh-CN" sz="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NCR</a:t>
              </a:r>
              <a:r>
                <a:rPr kumimoji="0" lang="zh-CN" altLang="en-US" sz="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事件具体属性</a:t>
              </a:r>
            </a:p>
          </p:txBody>
        </p:sp>
        <p:sp>
          <p:nvSpPr>
            <p:cNvPr id="171" name="矩形 41">
              <a:extLst>
                <a:ext uri="{FF2B5EF4-FFF2-40B4-BE49-F238E27FC236}">
                  <a16:creationId xmlns:a16="http://schemas.microsoft.com/office/drawing/2014/main" id="{E109AE21-CB4C-D078-3D82-0E12DF1BC3F1}"/>
                </a:ext>
              </a:extLst>
            </p:cNvPr>
            <p:cNvSpPr>
              <a:spLocks/>
            </p:cNvSpPr>
            <p:nvPr/>
          </p:nvSpPr>
          <p:spPr>
            <a:xfrm>
              <a:off x="3380731" y="5513743"/>
              <a:ext cx="406132" cy="641825"/>
            </a:xfrm>
            <a:prstGeom prst="rect">
              <a:avLst/>
            </a:prstGeom>
            <a:solidFill>
              <a:schemeClr val="bg1">
                <a:lumMod val="50000"/>
              </a:schemeClr>
            </a:solidFill>
            <a:ln w="12700" cap="flat" cmpd="sng" algn="ctr">
              <a:noFill/>
              <a:prstDash val="solid"/>
              <a:miter lim="800000"/>
            </a:ln>
            <a:effectLst>
              <a:outerShdw blurRad="50800" dist="38100" dir="2700000" algn="tl" rotWithShape="0">
                <a:prstClr val="black">
                  <a:alpha val="40000"/>
                </a:prstClr>
              </a:outerShdw>
            </a:effectLst>
          </p:spPr>
          <p:txBody>
            <a:bodyPr lIns="0" tIns="0" rIns="0" bIns="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zh-CN" altLang="en-US" sz="10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mn-lt"/>
                </a:rPr>
                <a:t>集团</a:t>
              </a:r>
              <a:endParaRPr kumimoji="0" lang="en-US" altLang="zh-CN" sz="10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mn-lt"/>
              </a:endParaRP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zh-CN" altLang="en-US" sz="10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mn-lt"/>
                </a:rPr>
                <a:t>数据</a:t>
              </a:r>
              <a:endParaRPr kumimoji="0" lang="en-US" altLang="zh-CN" sz="10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mn-lt"/>
              </a:endParaRP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zh-CN" altLang="en-US" sz="10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mn-lt"/>
                </a:rPr>
                <a:t>平台</a:t>
              </a:r>
            </a:p>
          </p:txBody>
        </p:sp>
        <p:cxnSp>
          <p:nvCxnSpPr>
            <p:cNvPr id="172" name="Connector: Curved 86">
              <a:extLst>
                <a:ext uri="{FF2B5EF4-FFF2-40B4-BE49-F238E27FC236}">
                  <a16:creationId xmlns:a16="http://schemas.microsoft.com/office/drawing/2014/main" id="{73EE080E-6923-F6D1-3B13-8CFAC8BE0E86}"/>
                </a:ext>
              </a:extLst>
            </p:cNvPr>
            <p:cNvCxnSpPr>
              <a:cxnSpLocks/>
              <a:stCxn id="171" idx="3"/>
              <a:endCxn id="144" idx="1"/>
            </p:cNvCxnSpPr>
            <p:nvPr/>
          </p:nvCxnSpPr>
          <p:spPr>
            <a:xfrm flipV="1">
              <a:off x="3786863" y="5826360"/>
              <a:ext cx="263083" cy="8296"/>
            </a:xfrm>
            <a:prstGeom prst="curved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3" name="TextBox 89">
              <a:extLst>
                <a:ext uri="{FF2B5EF4-FFF2-40B4-BE49-F238E27FC236}">
                  <a16:creationId xmlns:a16="http://schemas.microsoft.com/office/drawing/2014/main" id="{4757C246-1DD6-56F8-B97D-7F4126971119}"/>
                </a:ext>
              </a:extLst>
            </p:cNvPr>
            <p:cNvSpPr txBox="1"/>
            <p:nvPr/>
          </p:nvSpPr>
          <p:spPr>
            <a:xfrm>
              <a:off x="3827899" y="5539098"/>
              <a:ext cx="258450" cy="206504"/>
            </a:xfrm>
            <a:prstGeom prst="rect">
              <a:avLst/>
            </a:prstGeom>
            <a:noFill/>
          </p:spPr>
          <p:txBody>
            <a:bodyPr wrap="square" lIns="0" tIns="0" rIns="0" bIns="0" rtlCol="0">
              <a:noAutofit/>
            </a:bodyPr>
            <a:lstStyle/>
            <a:p>
              <a:pPr marL="0" marR="0" lvl="0" indent="-274320" algn="l" defTabSz="914400" rtl="0" eaLnBrk="1" fontAlgn="auto" latinLnBrk="0" hangingPunct="1">
                <a:lnSpc>
                  <a:spcPct val="100000"/>
                </a:lnSpc>
                <a:spcBef>
                  <a:spcPts val="0"/>
                </a:spcBef>
                <a:spcAft>
                  <a:spcPts val="900"/>
                </a:spcAft>
                <a:buClrTx/>
                <a:buSzTx/>
                <a:buFontTx/>
                <a:buNone/>
                <a:tabLst/>
                <a:defRPr/>
              </a:pPr>
              <a:r>
                <a:rPr kumimoji="0" lang="zh-CN" altLang="en-US" sz="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提供数据</a:t>
              </a:r>
            </a:p>
          </p:txBody>
        </p:sp>
        <p:sp>
          <p:nvSpPr>
            <p:cNvPr id="178" name="Rectangle 4">
              <a:extLst>
                <a:ext uri="{FF2B5EF4-FFF2-40B4-BE49-F238E27FC236}">
                  <a16:creationId xmlns:a16="http://schemas.microsoft.com/office/drawing/2014/main" id="{D1749348-579B-BBC4-019F-472245CC33DB}"/>
                </a:ext>
              </a:extLst>
            </p:cNvPr>
            <p:cNvSpPr>
              <a:spLocks noChangeArrowheads="1"/>
            </p:cNvSpPr>
            <p:nvPr/>
          </p:nvSpPr>
          <p:spPr bwMode="auto">
            <a:xfrm>
              <a:off x="771555" y="5261655"/>
              <a:ext cx="5149743" cy="1471337"/>
            </a:xfrm>
            <a:prstGeom prst="roundRect">
              <a:avLst>
                <a:gd name="adj" fmla="val 6610"/>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    </a:t>
              </a:r>
              <a:endParaRPr kumimoji="0" lang="en-GB" sz="12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181" name="Rectangle 4">
              <a:extLst>
                <a:ext uri="{FF2B5EF4-FFF2-40B4-BE49-F238E27FC236}">
                  <a16:creationId xmlns:a16="http://schemas.microsoft.com/office/drawing/2014/main" id="{9AA2F701-3715-B1E9-3C11-EF08FE6B7960}"/>
                </a:ext>
              </a:extLst>
            </p:cNvPr>
            <p:cNvSpPr>
              <a:spLocks noChangeArrowheads="1"/>
            </p:cNvSpPr>
            <p:nvPr/>
          </p:nvSpPr>
          <p:spPr bwMode="auto">
            <a:xfrm>
              <a:off x="6696819" y="5261655"/>
              <a:ext cx="5149743" cy="1471337"/>
            </a:xfrm>
            <a:prstGeom prst="roundRect">
              <a:avLst>
                <a:gd name="adj" fmla="val 6610"/>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    </a:t>
              </a:r>
              <a:endParaRPr kumimoji="0" lang="en-GB" sz="12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184" name="文本框 183">
              <a:extLst>
                <a:ext uri="{FF2B5EF4-FFF2-40B4-BE49-F238E27FC236}">
                  <a16:creationId xmlns:a16="http://schemas.microsoft.com/office/drawing/2014/main" id="{FFEF9751-9FC1-B1BC-9F14-A90ADFC1AE54}"/>
                </a:ext>
              </a:extLst>
            </p:cNvPr>
            <p:cNvSpPr txBox="1"/>
            <p:nvPr/>
          </p:nvSpPr>
          <p:spPr>
            <a:xfrm>
              <a:off x="5359895" y="5635101"/>
              <a:ext cx="492443" cy="706829"/>
            </a:xfrm>
            <a:prstGeom prst="rect">
              <a:avLst/>
            </a:prstGeom>
            <a:noFill/>
          </p:spPr>
          <p:txBody>
            <a:bodyPr vert="eaVert"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zh-CN" altLang="en-US" sz="10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mn-lt"/>
                </a:rPr>
                <a:t>数据集成治理</a:t>
              </a:r>
            </a:p>
          </p:txBody>
        </p:sp>
        <p:pic>
          <p:nvPicPr>
            <p:cNvPr id="17" name="图形 112" descr="添加 纯色填充">
              <a:extLst>
                <a:ext uri="{FF2B5EF4-FFF2-40B4-BE49-F238E27FC236}">
                  <a16:creationId xmlns:a16="http://schemas.microsoft.com/office/drawing/2014/main" id="{269703DD-3EB2-2AFE-BC97-844F7F126A5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5400000">
              <a:off x="6149075" y="5814842"/>
              <a:ext cx="324943" cy="310203"/>
            </a:xfrm>
            <a:prstGeom prst="rect">
              <a:avLst/>
            </a:prstGeom>
          </p:spPr>
        </p:pic>
        <p:sp>
          <p:nvSpPr>
            <p:cNvPr id="19" name="TextBox 88">
              <a:extLst>
                <a:ext uri="{FF2B5EF4-FFF2-40B4-BE49-F238E27FC236}">
                  <a16:creationId xmlns:a16="http://schemas.microsoft.com/office/drawing/2014/main" id="{578BBB26-FABD-A987-E4B4-C25AC1802DF8}"/>
                </a:ext>
              </a:extLst>
            </p:cNvPr>
            <p:cNvSpPr txBox="1"/>
            <p:nvPr/>
          </p:nvSpPr>
          <p:spPr>
            <a:xfrm>
              <a:off x="3031884" y="6376056"/>
              <a:ext cx="517210" cy="206504"/>
            </a:xfrm>
            <a:prstGeom prst="rect">
              <a:avLst/>
            </a:prstGeom>
            <a:noFill/>
          </p:spPr>
          <p:txBody>
            <a:bodyPr wrap="square" lIns="0" tIns="0" rIns="0" bIns="0" rtlCol="0">
              <a:noAutofit/>
            </a:bodyPr>
            <a:lstStyle/>
            <a:p>
              <a:pPr marL="0" marR="0" lvl="0" indent="-274320" algn="l" defTabSz="914400" rtl="0" eaLnBrk="1" fontAlgn="auto" latinLnBrk="0" hangingPunct="1">
                <a:lnSpc>
                  <a:spcPct val="100000"/>
                </a:lnSpc>
                <a:spcBef>
                  <a:spcPts val="0"/>
                </a:spcBef>
                <a:spcAft>
                  <a:spcPts val="900"/>
                </a:spcAft>
                <a:buClrTx/>
                <a:buSzTx/>
                <a:buFontTx/>
                <a:buNone/>
                <a:tabLst/>
                <a:defRPr/>
              </a:pPr>
              <a:r>
                <a:rPr kumimoji="0" lang="zh-CN" altLang="en-US" sz="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设计变更</a:t>
              </a:r>
            </a:p>
          </p:txBody>
        </p:sp>
        <p:grpSp>
          <p:nvGrpSpPr>
            <p:cNvPr id="65" name="Group 44">
              <a:extLst>
                <a:ext uri="{FF2B5EF4-FFF2-40B4-BE49-F238E27FC236}">
                  <a16:creationId xmlns:a16="http://schemas.microsoft.com/office/drawing/2014/main" id="{6E3E0D5C-E70D-49C2-8E3C-1C970ECE486C}"/>
                </a:ext>
              </a:extLst>
            </p:cNvPr>
            <p:cNvGrpSpPr/>
            <p:nvPr/>
          </p:nvGrpSpPr>
          <p:grpSpPr>
            <a:xfrm>
              <a:off x="7243007" y="5547907"/>
              <a:ext cx="4539113" cy="437484"/>
              <a:chOff x="1826012" y="1104208"/>
              <a:chExt cx="9408054" cy="349335"/>
            </a:xfrm>
          </p:grpSpPr>
          <p:sp>
            <p:nvSpPr>
              <p:cNvPr id="87" name="Pentagon 21">
                <a:extLst>
                  <a:ext uri="{FF2B5EF4-FFF2-40B4-BE49-F238E27FC236}">
                    <a16:creationId xmlns:a16="http://schemas.microsoft.com/office/drawing/2014/main" id="{D1BF40AA-BFAC-401D-BC3F-79748E2C8F05}"/>
                  </a:ext>
                </a:extLst>
              </p:cNvPr>
              <p:cNvSpPr/>
              <p:nvPr/>
            </p:nvSpPr>
            <p:spPr>
              <a:xfrm>
                <a:off x="6693880" y="1104208"/>
                <a:ext cx="4540186" cy="347928"/>
              </a:xfrm>
              <a:prstGeom prst="homePlat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zh-CN" altLang="en-US" sz="1000" b="0" i="0" u="none" strike="noStrike" kern="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cs typeface="+mn-cs"/>
                    <a:sym typeface="Arial"/>
                  </a:rPr>
                  <a:t>工服</a:t>
                </a:r>
                <a:endParaRPr kumimoji="0" lang="en-US" altLang="zh-CN" sz="1000" b="0" i="0" u="none" strike="noStrike" kern="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cs typeface="+mn-cs"/>
                  <a:sym typeface="Arial"/>
                </a:endParaRP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zh-CN" altLang="en-US" sz="1000" b="0" i="0" u="none" strike="noStrike" kern="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cs typeface="+mn-cs"/>
                    <a:sym typeface="Arial"/>
                  </a:rPr>
                  <a:t>（安装</a:t>
                </a:r>
                <a:r>
                  <a:rPr kumimoji="0" lang="en-US" altLang="zh-CN" sz="1000" b="0" i="0" u="none" strike="noStrike" kern="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cs typeface="+mn-cs"/>
                    <a:sym typeface="Arial"/>
                  </a:rPr>
                  <a:t>&gt;</a:t>
                </a:r>
                <a:r>
                  <a:rPr kumimoji="0" lang="zh-CN" altLang="en-US" sz="1000" b="0" i="0" u="none" strike="noStrike" kern="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cs typeface="+mn-cs"/>
                    <a:sym typeface="Arial"/>
                  </a:rPr>
                  <a:t>服务</a:t>
                </a:r>
                <a:r>
                  <a:rPr kumimoji="0" lang="en-US" altLang="zh-CN" sz="1000" b="0" i="0" u="none" strike="noStrike" kern="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cs typeface="+mn-cs"/>
                    <a:sym typeface="Arial"/>
                  </a:rPr>
                  <a:t>&gt;</a:t>
                </a:r>
                <a:r>
                  <a:rPr kumimoji="0" lang="zh-CN" altLang="en-US" sz="1000" b="0" i="0" u="none" strike="noStrike" kern="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cs typeface="+mn-cs"/>
                    <a:sym typeface="Arial"/>
                  </a:rPr>
                  <a:t>扫尾）</a:t>
                </a:r>
                <a:endParaRPr kumimoji="0" lang="en-GB" sz="1000" b="0" i="0" u="none" strike="noStrike" kern="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cs typeface="+mn-cs"/>
                  <a:sym typeface="Arial"/>
                </a:endParaRPr>
              </a:p>
            </p:txBody>
          </p:sp>
          <p:sp>
            <p:nvSpPr>
              <p:cNvPr id="88" name="Pentagon 20">
                <a:extLst>
                  <a:ext uri="{FF2B5EF4-FFF2-40B4-BE49-F238E27FC236}">
                    <a16:creationId xmlns:a16="http://schemas.microsoft.com/office/drawing/2014/main" id="{06B1E3D1-5EDF-4773-89C6-1932AD2DD66D}"/>
                  </a:ext>
                </a:extLst>
              </p:cNvPr>
              <p:cNvSpPr/>
              <p:nvPr/>
            </p:nvSpPr>
            <p:spPr>
              <a:xfrm>
                <a:off x="3608080" y="1104208"/>
                <a:ext cx="3778685" cy="347928"/>
              </a:xfrm>
              <a:prstGeom prst="homePlate">
                <a:avLst/>
              </a:prstGeom>
              <a:solidFill>
                <a:srgbClr val="7D7D7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zh-CN" altLang="en-US" sz="1000" b="0" i="0" u="none" strike="noStrike" kern="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cs typeface="+mn-cs"/>
                  </a:rPr>
                  <a:t>采购、制造、</a:t>
                </a:r>
                <a:endParaRPr kumimoji="0" lang="en-GB" altLang="zh-CN" sz="1000" b="0" i="0" u="none" strike="noStrike" kern="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zh-CN" altLang="en-US" sz="1000" b="0" i="0" u="none" strike="noStrike" kern="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cs typeface="+mn-cs"/>
                  </a:rPr>
                  <a:t>运输</a:t>
                </a:r>
              </a:p>
            </p:txBody>
          </p:sp>
          <p:sp>
            <p:nvSpPr>
              <p:cNvPr id="89" name="Pentagon 19">
                <a:extLst>
                  <a:ext uri="{FF2B5EF4-FFF2-40B4-BE49-F238E27FC236}">
                    <a16:creationId xmlns:a16="http://schemas.microsoft.com/office/drawing/2014/main" id="{E6D26275-8D3C-4F52-8A45-90A4395650CE}"/>
                  </a:ext>
                </a:extLst>
              </p:cNvPr>
              <p:cNvSpPr/>
              <p:nvPr/>
            </p:nvSpPr>
            <p:spPr>
              <a:xfrm>
                <a:off x="1826012" y="1105615"/>
                <a:ext cx="2407218" cy="347928"/>
              </a:xfrm>
              <a:prstGeom prst="homePlate">
                <a:avLst/>
              </a:prstGeom>
              <a:solidFill>
                <a:srgbClr val="FFB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zh-CN" altLang="en-US" sz="1000" b="0" i="0" u="none" strike="noStrike" kern="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cs typeface="+mn-cs"/>
                    <a:sym typeface="Arial"/>
                  </a:rPr>
                  <a:t>投标报价</a:t>
                </a:r>
                <a:endParaRPr kumimoji="0" lang="en-GB" sz="1000" b="0" i="0" u="none" strike="noStrike" kern="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cs typeface="+mn-cs"/>
                  <a:sym typeface="Arial"/>
                </a:endParaRPr>
              </a:p>
            </p:txBody>
          </p:sp>
        </p:grpSp>
        <p:sp>
          <p:nvSpPr>
            <p:cNvPr id="66" name="Rectangle 48">
              <a:extLst>
                <a:ext uri="{FF2B5EF4-FFF2-40B4-BE49-F238E27FC236}">
                  <a16:creationId xmlns:a16="http://schemas.microsoft.com/office/drawing/2014/main" id="{3DDB4368-D3B0-433F-984C-FDE8EF526D0A}"/>
                </a:ext>
              </a:extLst>
            </p:cNvPr>
            <p:cNvSpPr/>
            <p:nvPr/>
          </p:nvSpPr>
          <p:spPr bwMode="ltGray">
            <a:xfrm>
              <a:off x="7243007" y="6082902"/>
              <a:ext cx="936000" cy="345772"/>
            </a:xfrm>
            <a:prstGeom prst="rect">
              <a:avLst/>
            </a:prstGeom>
            <a:solidFill>
              <a:srgbClr val="FFB60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zh-CN" altLang="en-US" sz="1000" b="1" i="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cs typeface="+mn-cs"/>
                </a:rPr>
                <a:t>报价成本</a:t>
              </a:r>
              <a:endParaRPr kumimoji="0" lang="en-US" sz="1000" b="1" i="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67" name="Rectangle 49">
              <a:extLst>
                <a:ext uri="{FF2B5EF4-FFF2-40B4-BE49-F238E27FC236}">
                  <a16:creationId xmlns:a16="http://schemas.microsoft.com/office/drawing/2014/main" id="{A2647AD1-0319-4119-B9C7-72076FAD095F}"/>
                </a:ext>
              </a:extLst>
            </p:cNvPr>
            <p:cNvSpPr/>
            <p:nvPr/>
          </p:nvSpPr>
          <p:spPr bwMode="ltGray">
            <a:xfrm>
              <a:off x="8500972" y="6082902"/>
              <a:ext cx="936000" cy="345772"/>
            </a:xfrm>
            <a:prstGeom prst="rect">
              <a:avLst/>
            </a:prstGeom>
            <a:solidFill>
              <a:schemeClr val="accent4">
                <a:lumMod val="40000"/>
                <a:lumOff val="6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zh-CN" altLang="en-US" sz="1000" b="1"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目标成本</a:t>
              </a:r>
              <a:endParaRPr kumimoji="0" lang="en-US" sz="1000" b="1"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68" name="Rectangle 50">
              <a:extLst>
                <a:ext uri="{FF2B5EF4-FFF2-40B4-BE49-F238E27FC236}">
                  <a16:creationId xmlns:a16="http://schemas.microsoft.com/office/drawing/2014/main" id="{8FFFC5DA-26BF-491C-8B23-D64FE491EB37}"/>
                </a:ext>
              </a:extLst>
            </p:cNvPr>
            <p:cNvSpPr/>
            <p:nvPr/>
          </p:nvSpPr>
          <p:spPr bwMode="ltGray">
            <a:xfrm>
              <a:off x="10596274" y="6089222"/>
              <a:ext cx="936000" cy="345772"/>
            </a:xfrm>
            <a:prstGeom prst="rect">
              <a:avLst/>
            </a:prstGeom>
            <a:solidFill>
              <a:schemeClr val="accent4">
                <a:lumMod val="40000"/>
                <a:lumOff val="6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zh-CN" altLang="en-US" sz="1000" b="1"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预测成本</a:t>
              </a:r>
              <a:endParaRPr kumimoji="0" lang="en-US" sz="1000" b="1"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69" name="Rectangle 51">
              <a:extLst>
                <a:ext uri="{FF2B5EF4-FFF2-40B4-BE49-F238E27FC236}">
                  <a16:creationId xmlns:a16="http://schemas.microsoft.com/office/drawing/2014/main" id="{CA0B615D-AAC4-4426-8C42-161B6D7AA1B3}"/>
                </a:ext>
              </a:extLst>
            </p:cNvPr>
            <p:cNvSpPr/>
            <p:nvPr/>
          </p:nvSpPr>
          <p:spPr bwMode="ltGray">
            <a:xfrm>
              <a:off x="9564997" y="6082902"/>
              <a:ext cx="936000" cy="345772"/>
            </a:xfrm>
            <a:prstGeom prst="rect">
              <a:avLst/>
            </a:prstGeom>
            <a:solidFill>
              <a:schemeClr val="accent4">
                <a:lumMod val="40000"/>
                <a:lumOff val="6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zh-CN" altLang="en-US" sz="1000" b="1" i="0" u="none" strike="noStrike" kern="1200" cap="none" spc="0" normalizeH="0" baseline="0" noProof="0">
                  <a:ln>
                    <a:noFill/>
                  </a:ln>
                  <a:solidFill>
                    <a:srgbClr val="000000"/>
                  </a:solidFill>
                  <a:effectLst/>
                  <a:uLnTx/>
                  <a:uFillTx/>
                  <a:latin typeface="Microsoft YaHei" panose="020B0503020204020204" pitchFamily="34" charset="-122"/>
                  <a:ea typeface="Microsoft YaHei" panose="020B0503020204020204" pitchFamily="34" charset="-122"/>
                  <a:cs typeface="+mn-cs"/>
                </a:rPr>
                <a:t>实际成本</a:t>
              </a:r>
              <a:endParaRPr kumimoji="0" lang="en-US" sz="1000" b="1" i="0" u="none" strike="noStrike" kern="1200" cap="none" spc="0" normalizeH="0" baseline="0" noProof="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72" name="Rectangle 56">
              <a:extLst>
                <a:ext uri="{FF2B5EF4-FFF2-40B4-BE49-F238E27FC236}">
                  <a16:creationId xmlns:a16="http://schemas.microsoft.com/office/drawing/2014/main" id="{C356A2AB-CF58-40D8-A078-FE14184F552A}"/>
                </a:ext>
              </a:extLst>
            </p:cNvPr>
            <p:cNvSpPr/>
            <p:nvPr/>
          </p:nvSpPr>
          <p:spPr bwMode="ltGray">
            <a:xfrm>
              <a:off x="8384328" y="6028607"/>
              <a:ext cx="3271141" cy="459573"/>
            </a:xfrm>
            <a:prstGeom prst="rect">
              <a:avLst/>
            </a:prstGeom>
            <a:no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err="1">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73" name="iconfont-11157-5276544">
              <a:extLst>
                <a:ext uri="{FF2B5EF4-FFF2-40B4-BE49-F238E27FC236}">
                  <a16:creationId xmlns:a16="http://schemas.microsoft.com/office/drawing/2014/main" id="{1186E598-E65C-486E-8779-A69DC9E75179}"/>
                </a:ext>
              </a:extLst>
            </p:cNvPr>
            <p:cNvSpPr/>
            <p:nvPr/>
          </p:nvSpPr>
          <p:spPr>
            <a:xfrm>
              <a:off x="7268604" y="6169590"/>
              <a:ext cx="167053" cy="179935"/>
            </a:xfrm>
            <a:custGeom>
              <a:avLst/>
              <a:gdLst>
                <a:gd name="connsiteX0" fmla="*/ 264216 w 528403"/>
                <a:gd name="connsiteY0" fmla="*/ 436530 h 569147"/>
                <a:gd name="connsiteX1" fmla="*/ 191345 w 528403"/>
                <a:gd name="connsiteY1" fmla="*/ 456791 h 569147"/>
                <a:gd name="connsiteX2" fmla="*/ 264216 w 528403"/>
                <a:gd name="connsiteY2" fmla="*/ 532309 h 569147"/>
                <a:gd name="connsiteX3" fmla="*/ 337087 w 528403"/>
                <a:gd name="connsiteY3" fmla="*/ 456791 h 569147"/>
                <a:gd name="connsiteX4" fmla="*/ 264216 w 528403"/>
                <a:gd name="connsiteY4" fmla="*/ 436530 h 569147"/>
                <a:gd name="connsiteX5" fmla="*/ 356457 w 528403"/>
                <a:gd name="connsiteY5" fmla="*/ 395088 h 569147"/>
                <a:gd name="connsiteX6" fmla="*/ 326018 w 528403"/>
                <a:gd name="connsiteY6" fmla="*/ 410744 h 569147"/>
                <a:gd name="connsiteX7" fmla="*/ 317716 w 528403"/>
                <a:gd name="connsiteY7" fmla="*/ 414428 h 569147"/>
                <a:gd name="connsiteX8" fmla="*/ 350000 w 528403"/>
                <a:gd name="connsiteY8" fmla="*/ 420874 h 569147"/>
                <a:gd name="connsiteX9" fmla="*/ 356457 w 528403"/>
                <a:gd name="connsiteY9" fmla="*/ 395088 h 569147"/>
                <a:gd name="connsiteX10" fmla="*/ 171975 w 528403"/>
                <a:gd name="connsiteY10" fmla="*/ 395088 h 569147"/>
                <a:gd name="connsiteX11" fmla="*/ 178432 w 528403"/>
                <a:gd name="connsiteY11" fmla="*/ 420874 h 569147"/>
                <a:gd name="connsiteX12" fmla="*/ 209794 w 528403"/>
                <a:gd name="connsiteY12" fmla="*/ 414428 h 569147"/>
                <a:gd name="connsiteX13" fmla="*/ 202414 w 528403"/>
                <a:gd name="connsiteY13" fmla="*/ 410744 h 569147"/>
                <a:gd name="connsiteX14" fmla="*/ 171975 w 528403"/>
                <a:gd name="connsiteY14" fmla="*/ 395088 h 569147"/>
                <a:gd name="connsiteX15" fmla="*/ 466224 w 528403"/>
                <a:gd name="connsiteY15" fmla="*/ 313123 h 569147"/>
                <a:gd name="connsiteX16" fmla="*/ 398888 w 528403"/>
                <a:gd name="connsiteY16" fmla="*/ 368380 h 569147"/>
                <a:gd name="connsiteX17" fmla="*/ 386897 w 528403"/>
                <a:gd name="connsiteY17" fmla="*/ 425479 h 569147"/>
                <a:gd name="connsiteX18" fmla="*/ 401655 w 528403"/>
                <a:gd name="connsiteY18" fmla="*/ 426400 h 569147"/>
                <a:gd name="connsiteX19" fmla="*/ 487440 w 528403"/>
                <a:gd name="connsiteY19" fmla="*/ 392325 h 569147"/>
                <a:gd name="connsiteX20" fmla="*/ 466224 w 528403"/>
                <a:gd name="connsiteY20" fmla="*/ 313123 h 569147"/>
                <a:gd name="connsiteX21" fmla="*/ 61285 w 528403"/>
                <a:gd name="connsiteY21" fmla="*/ 313123 h 569147"/>
                <a:gd name="connsiteX22" fmla="*/ 40992 w 528403"/>
                <a:gd name="connsiteY22" fmla="*/ 392325 h 569147"/>
                <a:gd name="connsiteX23" fmla="*/ 126777 w 528403"/>
                <a:gd name="connsiteY23" fmla="*/ 426400 h 569147"/>
                <a:gd name="connsiteX24" fmla="*/ 141535 w 528403"/>
                <a:gd name="connsiteY24" fmla="*/ 425479 h 569147"/>
                <a:gd name="connsiteX25" fmla="*/ 129544 w 528403"/>
                <a:gd name="connsiteY25" fmla="*/ 368380 h 569147"/>
                <a:gd name="connsiteX26" fmla="*/ 61285 w 528403"/>
                <a:gd name="connsiteY26" fmla="*/ 313123 h 569147"/>
                <a:gd name="connsiteX27" fmla="*/ 404423 w 528403"/>
                <a:gd name="connsiteY27" fmla="*/ 249578 h 569147"/>
                <a:gd name="connsiteX28" fmla="*/ 405345 w 528403"/>
                <a:gd name="connsiteY28" fmla="*/ 284574 h 569147"/>
                <a:gd name="connsiteX29" fmla="*/ 404423 w 528403"/>
                <a:gd name="connsiteY29" fmla="*/ 319570 h 569147"/>
                <a:gd name="connsiteX30" fmla="*/ 443164 w 528403"/>
                <a:gd name="connsiteY30" fmla="*/ 284574 h 569147"/>
                <a:gd name="connsiteX31" fmla="*/ 404423 w 528403"/>
                <a:gd name="connsiteY31" fmla="*/ 249578 h 569147"/>
                <a:gd name="connsiteX32" fmla="*/ 124009 w 528403"/>
                <a:gd name="connsiteY32" fmla="*/ 249578 h 569147"/>
                <a:gd name="connsiteX33" fmla="*/ 85268 w 528403"/>
                <a:gd name="connsiteY33" fmla="*/ 284574 h 569147"/>
                <a:gd name="connsiteX34" fmla="*/ 124009 w 528403"/>
                <a:gd name="connsiteY34" fmla="*/ 319570 h 569147"/>
                <a:gd name="connsiteX35" fmla="*/ 123087 w 528403"/>
                <a:gd name="connsiteY35" fmla="*/ 284574 h 569147"/>
                <a:gd name="connsiteX36" fmla="*/ 124009 w 528403"/>
                <a:gd name="connsiteY36" fmla="*/ 249578 h 569147"/>
                <a:gd name="connsiteX37" fmla="*/ 264216 w 528403"/>
                <a:gd name="connsiteY37" fmla="*/ 227392 h 569147"/>
                <a:gd name="connsiteX38" fmla="*/ 321397 w 528403"/>
                <a:gd name="connsiteY38" fmla="*/ 284499 h 569147"/>
                <a:gd name="connsiteX39" fmla="*/ 264216 w 528403"/>
                <a:gd name="connsiteY39" fmla="*/ 341606 h 569147"/>
                <a:gd name="connsiteX40" fmla="*/ 207035 w 528403"/>
                <a:gd name="connsiteY40" fmla="*/ 284499 h 569147"/>
                <a:gd name="connsiteX41" fmla="*/ 264216 w 528403"/>
                <a:gd name="connsiteY41" fmla="*/ 227392 h 569147"/>
                <a:gd name="connsiteX42" fmla="*/ 264216 w 528403"/>
                <a:gd name="connsiteY42" fmla="*/ 171297 h 569147"/>
                <a:gd name="connsiteX43" fmla="*/ 219018 w 528403"/>
                <a:gd name="connsiteY43" fmla="*/ 190636 h 569147"/>
                <a:gd name="connsiteX44" fmla="*/ 163673 w 528403"/>
                <a:gd name="connsiteY44" fmla="*/ 221949 h 569147"/>
                <a:gd name="connsiteX45" fmla="*/ 159983 w 528403"/>
                <a:gd name="connsiteY45" fmla="*/ 284574 h 569147"/>
                <a:gd name="connsiteX46" fmla="*/ 163673 w 528403"/>
                <a:gd name="connsiteY46" fmla="*/ 347198 h 569147"/>
                <a:gd name="connsiteX47" fmla="*/ 219018 w 528403"/>
                <a:gd name="connsiteY47" fmla="*/ 377590 h 569147"/>
                <a:gd name="connsiteX48" fmla="*/ 264216 w 528403"/>
                <a:gd name="connsiteY48" fmla="*/ 397850 h 569147"/>
                <a:gd name="connsiteX49" fmla="*/ 309414 w 528403"/>
                <a:gd name="connsiteY49" fmla="*/ 377590 h 569147"/>
                <a:gd name="connsiteX50" fmla="*/ 364759 w 528403"/>
                <a:gd name="connsiteY50" fmla="*/ 347198 h 569147"/>
                <a:gd name="connsiteX51" fmla="*/ 368449 w 528403"/>
                <a:gd name="connsiteY51" fmla="*/ 284574 h 569147"/>
                <a:gd name="connsiteX52" fmla="*/ 364759 w 528403"/>
                <a:gd name="connsiteY52" fmla="*/ 221949 h 569147"/>
                <a:gd name="connsiteX53" fmla="*/ 309414 w 528403"/>
                <a:gd name="connsiteY53" fmla="*/ 190636 h 569147"/>
                <a:gd name="connsiteX54" fmla="*/ 264216 w 528403"/>
                <a:gd name="connsiteY54" fmla="*/ 171297 h 569147"/>
                <a:gd name="connsiteX55" fmla="*/ 350000 w 528403"/>
                <a:gd name="connsiteY55" fmla="*/ 147352 h 569147"/>
                <a:gd name="connsiteX56" fmla="*/ 317716 w 528403"/>
                <a:gd name="connsiteY56" fmla="*/ 154719 h 569147"/>
                <a:gd name="connsiteX57" fmla="*/ 326018 w 528403"/>
                <a:gd name="connsiteY57" fmla="*/ 157482 h 569147"/>
                <a:gd name="connsiteX58" fmla="*/ 356457 w 528403"/>
                <a:gd name="connsiteY58" fmla="*/ 174059 h 569147"/>
                <a:gd name="connsiteX59" fmla="*/ 350000 w 528403"/>
                <a:gd name="connsiteY59" fmla="*/ 147352 h 569147"/>
                <a:gd name="connsiteX60" fmla="*/ 178432 w 528403"/>
                <a:gd name="connsiteY60" fmla="*/ 147352 h 569147"/>
                <a:gd name="connsiteX61" fmla="*/ 171975 w 528403"/>
                <a:gd name="connsiteY61" fmla="*/ 174059 h 569147"/>
                <a:gd name="connsiteX62" fmla="*/ 202414 w 528403"/>
                <a:gd name="connsiteY62" fmla="*/ 157482 h 569147"/>
                <a:gd name="connsiteX63" fmla="*/ 209794 w 528403"/>
                <a:gd name="connsiteY63" fmla="*/ 154719 h 569147"/>
                <a:gd name="connsiteX64" fmla="*/ 178432 w 528403"/>
                <a:gd name="connsiteY64" fmla="*/ 147352 h 569147"/>
                <a:gd name="connsiteX65" fmla="*/ 401655 w 528403"/>
                <a:gd name="connsiteY65" fmla="*/ 142747 h 569147"/>
                <a:gd name="connsiteX66" fmla="*/ 386897 w 528403"/>
                <a:gd name="connsiteY66" fmla="*/ 143668 h 569147"/>
                <a:gd name="connsiteX67" fmla="*/ 398888 w 528403"/>
                <a:gd name="connsiteY67" fmla="*/ 199846 h 569147"/>
                <a:gd name="connsiteX68" fmla="*/ 466224 w 528403"/>
                <a:gd name="connsiteY68" fmla="*/ 256024 h 569147"/>
                <a:gd name="connsiteX69" fmla="*/ 487440 w 528403"/>
                <a:gd name="connsiteY69" fmla="*/ 175901 h 569147"/>
                <a:gd name="connsiteX70" fmla="*/ 401655 w 528403"/>
                <a:gd name="connsiteY70" fmla="*/ 142747 h 569147"/>
                <a:gd name="connsiteX71" fmla="*/ 126777 w 528403"/>
                <a:gd name="connsiteY71" fmla="*/ 142747 h 569147"/>
                <a:gd name="connsiteX72" fmla="*/ 40992 w 528403"/>
                <a:gd name="connsiteY72" fmla="*/ 175901 h 569147"/>
                <a:gd name="connsiteX73" fmla="*/ 61285 w 528403"/>
                <a:gd name="connsiteY73" fmla="*/ 256024 h 569147"/>
                <a:gd name="connsiteX74" fmla="*/ 129544 w 528403"/>
                <a:gd name="connsiteY74" fmla="*/ 199846 h 569147"/>
                <a:gd name="connsiteX75" fmla="*/ 141535 w 528403"/>
                <a:gd name="connsiteY75" fmla="*/ 143668 h 569147"/>
                <a:gd name="connsiteX76" fmla="*/ 126777 w 528403"/>
                <a:gd name="connsiteY76" fmla="*/ 142747 h 569147"/>
                <a:gd name="connsiteX77" fmla="*/ 264216 w 528403"/>
                <a:gd name="connsiteY77" fmla="*/ 36838 h 569147"/>
                <a:gd name="connsiteX78" fmla="*/ 191345 w 528403"/>
                <a:gd name="connsiteY78" fmla="*/ 112356 h 569147"/>
                <a:gd name="connsiteX79" fmla="*/ 264216 w 528403"/>
                <a:gd name="connsiteY79" fmla="*/ 132617 h 569147"/>
                <a:gd name="connsiteX80" fmla="*/ 337087 w 528403"/>
                <a:gd name="connsiteY80" fmla="*/ 112356 h 569147"/>
                <a:gd name="connsiteX81" fmla="*/ 264216 w 528403"/>
                <a:gd name="connsiteY81" fmla="*/ 36838 h 569147"/>
                <a:gd name="connsiteX82" fmla="*/ 264216 w 528403"/>
                <a:gd name="connsiteY82" fmla="*/ 0 h 569147"/>
                <a:gd name="connsiteX83" fmla="*/ 374906 w 528403"/>
                <a:gd name="connsiteY83" fmla="*/ 106830 h 569147"/>
                <a:gd name="connsiteX84" fmla="*/ 401655 w 528403"/>
                <a:gd name="connsiteY84" fmla="*/ 105909 h 569147"/>
                <a:gd name="connsiteX85" fmla="*/ 520647 w 528403"/>
                <a:gd name="connsiteY85" fmla="*/ 160245 h 569147"/>
                <a:gd name="connsiteX86" fmla="*/ 491129 w 528403"/>
                <a:gd name="connsiteY86" fmla="*/ 284574 h 569147"/>
                <a:gd name="connsiteX87" fmla="*/ 520647 w 528403"/>
                <a:gd name="connsiteY87" fmla="*/ 408902 h 569147"/>
                <a:gd name="connsiteX88" fmla="*/ 401655 w 528403"/>
                <a:gd name="connsiteY88" fmla="*/ 463238 h 569147"/>
                <a:gd name="connsiteX89" fmla="*/ 374906 w 528403"/>
                <a:gd name="connsiteY89" fmla="*/ 461396 h 569147"/>
                <a:gd name="connsiteX90" fmla="*/ 264216 w 528403"/>
                <a:gd name="connsiteY90" fmla="*/ 569147 h 569147"/>
                <a:gd name="connsiteX91" fmla="*/ 153526 w 528403"/>
                <a:gd name="connsiteY91" fmla="*/ 461396 h 569147"/>
                <a:gd name="connsiteX92" fmla="*/ 126777 w 528403"/>
                <a:gd name="connsiteY92" fmla="*/ 463238 h 569147"/>
                <a:gd name="connsiteX93" fmla="*/ 7785 w 528403"/>
                <a:gd name="connsiteY93" fmla="*/ 408902 h 569147"/>
                <a:gd name="connsiteX94" fmla="*/ 36380 w 528403"/>
                <a:gd name="connsiteY94" fmla="*/ 284574 h 569147"/>
                <a:gd name="connsiteX95" fmla="*/ 7785 w 528403"/>
                <a:gd name="connsiteY95" fmla="*/ 160245 h 569147"/>
                <a:gd name="connsiteX96" fmla="*/ 126777 w 528403"/>
                <a:gd name="connsiteY96" fmla="*/ 105909 h 569147"/>
                <a:gd name="connsiteX97" fmla="*/ 153526 w 528403"/>
                <a:gd name="connsiteY97" fmla="*/ 106830 h 569147"/>
                <a:gd name="connsiteX98" fmla="*/ 264216 w 528403"/>
                <a:gd name="connsiteY98" fmla="*/ 0 h 569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528403" h="569147">
                  <a:moveTo>
                    <a:pt x="264216" y="436530"/>
                  </a:moveTo>
                  <a:cubicBezTo>
                    <a:pt x="239311" y="445740"/>
                    <a:pt x="214406" y="452187"/>
                    <a:pt x="191345" y="456791"/>
                  </a:cubicBezTo>
                  <a:cubicBezTo>
                    <a:pt x="210716" y="503760"/>
                    <a:pt x="238389" y="532309"/>
                    <a:pt x="264216" y="532309"/>
                  </a:cubicBezTo>
                  <a:cubicBezTo>
                    <a:pt x="290044" y="532309"/>
                    <a:pt x="316794" y="503760"/>
                    <a:pt x="337087" y="456791"/>
                  </a:cubicBezTo>
                  <a:cubicBezTo>
                    <a:pt x="314026" y="452187"/>
                    <a:pt x="289121" y="445740"/>
                    <a:pt x="264216" y="436530"/>
                  </a:cubicBezTo>
                  <a:close/>
                  <a:moveTo>
                    <a:pt x="356457" y="395088"/>
                  </a:moveTo>
                  <a:cubicBezTo>
                    <a:pt x="346311" y="400613"/>
                    <a:pt x="336164" y="406139"/>
                    <a:pt x="326018" y="410744"/>
                  </a:cubicBezTo>
                  <a:cubicBezTo>
                    <a:pt x="323250" y="412586"/>
                    <a:pt x="320483" y="413507"/>
                    <a:pt x="317716" y="414428"/>
                  </a:cubicBezTo>
                  <a:cubicBezTo>
                    <a:pt x="328785" y="417190"/>
                    <a:pt x="339854" y="419032"/>
                    <a:pt x="350000" y="420874"/>
                  </a:cubicBezTo>
                  <a:cubicBezTo>
                    <a:pt x="352768" y="412586"/>
                    <a:pt x="354612" y="404297"/>
                    <a:pt x="356457" y="395088"/>
                  </a:cubicBezTo>
                  <a:close/>
                  <a:moveTo>
                    <a:pt x="171975" y="395088"/>
                  </a:moveTo>
                  <a:cubicBezTo>
                    <a:pt x="173820" y="404297"/>
                    <a:pt x="175664" y="412586"/>
                    <a:pt x="178432" y="420874"/>
                  </a:cubicBezTo>
                  <a:cubicBezTo>
                    <a:pt x="188578" y="419032"/>
                    <a:pt x="199647" y="417190"/>
                    <a:pt x="209794" y="414428"/>
                  </a:cubicBezTo>
                  <a:cubicBezTo>
                    <a:pt x="207949" y="413507"/>
                    <a:pt x="205182" y="412586"/>
                    <a:pt x="202414" y="410744"/>
                  </a:cubicBezTo>
                  <a:cubicBezTo>
                    <a:pt x="192268" y="406139"/>
                    <a:pt x="182121" y="400613"/>
                    <a:pt x="171975" y="395088"/>
                  </a:cubicBezTo>
                  <a:close/>
                  <a:moveTo>
                    <a:pt x="466224" y="313123"/>
                  </a:moveTo>
                  <a:cubicBezTo>
                    <a:pt x="447776" y="332463"/>
                    <a:pt x="424716" y="350882"/>
                    <a:pt x="398888" y="368380"/>
                  </a:cubicBezTo>
                  <a:cubicBezTo>
                    <a:pt x="396121" y="388641"/>
                    <a:pt x="392431" y="407981"/>
                    <a:pt x="386897" y="425479"/>
                  </a:cubicBezTo>
                  <a:cubicBezTo>
                    <a:pt x="391509" y="425479"/>
                    <a:pt x="397043" y="426400"/>
                    <a:pt x="401655" y="426400"/>
                  </a:cubicBezTo>
                  <a:cubicBezTo>
                    <a:pt x="445931" y="426400"/>
                    <a:pt x="477293" y="413507"/>
                    <a:pt x="487440" y="392325"/>
                  </a:cubicBezTo>
                  <a:cubicBezTo>
                    <a:pt x="496664" y="372985"/>
                    <a:pt x="489285" y="344435"/>
                    <a:pt x="466224" y="313123"/>
                  </a:cubicBezTo>
                  <a:close/>
                  <a:moveTo>
                    <a:pt x="61285" y="313123"/>
                  </a:moveTo>
                  <a:cubicBezTo>
                    <a:pt x="39147" y="344435"/>
                    <a:pt x="31768" y="372985"/>
                    <a:pt x="40992" y="392325"/>
                  </a:cubicBezTo>
                  <a:cubicBezTo>
                    <a:pt x="51139" y="413507"/>
                    <a:pt x="82501" y="426400"/>
                    <a:pt x="126777" y="426400"/>
                  </a:cubicBezTo>
                  <a:cubicBezTo>
                    <a:pt x="131389" y="426400"/>
                    <a:pt x="136001" y="425479"/>
                    <a:pt x="141535" y="425479"/>
                  </a:cubicBezTo>
                  <a:cubicBezTo>
                    <a:pt x="136001" y="407981"/>
                    <a:pt x="132311" y="388641"/>
                    <a:pt x="129544" y="368380"/>
                  </a:cubicBezTo>
                  <a:cubicBezTo>
                    <a:pt x="103716" y="350882"/>
                    <a:pt x="80656" y="332463"/>
                    <a:pt x="61285" y="313123"/>
                  </a:cubicBezTo>
                  <a:close/>
                  <a:moveTo>
                    <a:pt x="404423" y="249578"/>
                  </a:moveTo>
                  <a:cubicBezTo>
                    <a:pt x="404423" y="260629"/>
                    <a:pt x="405345" y="272601"/>
                    <a:pt x="405345" y="284574"/>
                  </a:cubicBezTo>
                  <a:cubicBezTo>
                    <a:pt x="405345" y="296546"/>
                    <a:pt x="404423" y="307597"/>
                    <a:pt x="404423" y="319570"/>
                  </a:cubicBezTo>
                  <a:cubicBezTo>
                    <a:pt x="418259" y="308518"/>
                    <a:pt x="431173" y="296546"/>
                    <a:pt x="443164" y="284574"/>
                  </a:cubicBezTo>
                  <a:cubicBezTo>
                    <a:pt x="431173" y="272601"/>
                    <a:pt x="418259" y="260629"/>
                    <a:pt x="404423" y="249578"/>
                  </a:cubicBezTo>
                  <a:close/>
                  <a:moveTo>
                    <a:pt x="124009" y="249578"/>
                  </a:moveTo>
                  <a:cubicBezTo>
                    <a:pt x="110173" y="260629"/>
                    <a:pt x="96337" y="272601"/>
                    <a:pt x="85268" y="284574"/>
                  </a:cubicBezTo>
                  <a:cubicBezTo>
                    <a:pt x="96337" y="296546"/>
                    <a:pt x="110173" y="308518"/>
                    <a:pt x="124009" y="319570"/>
                  </a:cubicBezTo>
                  <a:cubicBezTo>
                    <a:pt x="123087" y="307597"/>
                    <a:pt x="123087" y="296546"/>
                    <a:pt x="123087" y="284574"/>
                  </a:cubicBezTo>
                  <a:cubicBezTo>
                    <a:pt x="123087" y="272601"/>
                    <a:pt x="123087" y="260629"/>
                    <a:pt x="124009" y="249578"/>
                  </a:cubicBezTo>
                  <a:close/>
                  <a:moveTo>
                    <a:pt x="264216" y="227392"/>
                  </a:moveTo>
                  <a:cubicBezTo>
                    <a:pt x="295796" y="227392"/>
                    <a:pt x="321397" y="252960"/>
                    <a:pt x="321397" y="284499"/>
                  </a:cubicBezTo>
                  <a:cubicBezTo>
                    <a:pt x="321397" y="316038"/>
                    <a:pt x="295796" y="341606"/>
                    <a:pt x="264216" y="341606"/>
                  </a:cubicBezTo>
                  <a:cubicBezTo>
                    <a:pt x="232636" y="341606"/>
                    <a:pt x="207035" y="316038"/>
                    <a:pt x="207035" y="284499"/>
                  </a:cubicBezTo>
                  <a:cubicBezTo>
                    <a:pt x="207035" y="252960"/>
                    <a:pt x="232636" y="227392"/>
                    <a:pt x="264216" y="227392"/>
                  </a:cubicBezTo>
                  <a:close/>
                  <a:moveTo>
                    <a:pt x="264216" y="171297"/>
                  </a:moveTo>
                  <a:cubicBezTo>
                    <a:pt x="248535" y="176822"/>
                    <a:pt x="233776" y="183269"/>
                    <a:pt x="219018" y="190636"/>
                  </a:cubicBezTo>
                  <a:cubicBezTo>
                    <a:pt x="199647" y="200767"/>
                    <a:pt x="181199" y="210897"/>
                    <a:pt x="163673" y="221949"/>
                  </a:cubicBezTo>
                  <a:cubicBezTo>
                    <a:pt x="161828" y="241289"/>
                    <a:pt x="159983" y="262471"/>
                    <a:pt x="159983" y="284574"/>
                  </a:cubicBezTo>
                  <a:cubicBezTo>
                    <a:pt x="159983" y="306676"/>
                    <a:pt x="161828" y="327858"/>
                    <a:pt x="163673" y="347198"/>
                  </a:cubicBezTo>
                  <a:cubicBezTo>
                    <a:pt x="181199" y="358250"/>
                    <a:pt x="199647" y="368380"/>
                    <a:pt x="219018" y="377590"/>
                  </a:cubicBezTo>
                  <a:cubicBezTo>
                    <a:pt x="233776" y="384957"/>
                    <a:pt x="248535" y="391404"/>
                    <a:pt x="264216" y="397850"/>
                  </a:cubicBezTo>
                  <a:cubicBezTo>
                    <a:pt x="278975" y="391404"/>
                    <a:pt x="294656" y="384957"/>
                    <a:pt x="309414" y="377590"/>
                  </a:cubicBezTo>
                  <a:cubicBezTo>
                    <a:pt x="328785" y="368380"/>
                    <a:pt x="347233" y="358250"/>
                    <a:pt x="364759" y="347198"/>
                  </a:cubicBezTo>
                  <a:cubicBezTo>
                    <a:pt x="366604" y="327858"/>
                    <a:pt x="368449" y="306676"/>
                    <a:pt x="368449" y="284574"/>
                  </a:cubicBezTo>
                  <a:cubicBezTo>
                    <a:pt x="368449" y="262471"/>
                    <a:pt x="366604" y="241289"/>
                    <a:pt x="364759" y="221949"/>
                  </a:cubicBezTo>
                  <a:cubicBezTo>
                    <a:pt x="347233" y="210897"/>
                    <a:pt x="328785" y="200767"/>
                    <a:pt x="309414" y="190636"/>
                  </a:cubicBezTo>
                  <a:cubicBezTo>
                    <a:pt x="294656" y="183269"/>
                    <a:pt x="278975" y="176822"/>
                    <a:pt x="264216" y="171297"/>
                  </a:cubicBezTo>
                  <a:close/>
                  <a:moveTo>
                    <a:pt x="350000" y="147352"/>
                  </a:moveTo>
                  <a:cubicBezTo>
                    <a:pt x="339854" y="149194"/>
                    <a:pt x="328785" y="151957"/>
                    <a:pt x="317716" y="154719"/>
                  </a:cubicBezTo>
                  <a:cubicBezTo>
                    <a:pt x="320483" y="155640"/>
                    <a:pt x="323250" y="156561"/>
                    <a:pt x="326018" y="157482"/>
                  </a:cubicBezTo>
                  <a:cubicBezTo>
                    <a:pt x="336164" y="163008"/>
                    <a:pt x="346311" y="168534"/>
                    <a:pt x="356457" y="174059"/>
                  </a:cubicBezTo>
                  <a:cubicBezTo>
                    <a:pt x="354612" y="164850"/>
                    <a:pt x="352768" y="156561"/>
                    <a:pt x="350000" y="147352"/>
                  </a:cubicBezTo>
                  <a:close/>
                  <a:moveTo>
                    <a:pt x="178432" y="147352"/>
                  </a:moveTo>
                  <a:cubicBezTo>
                    <a:pt x="175664" y="156561"/>
                    <a:pt x="173820" y="164850"/>
                    <a:pt x="171975" y="174059"/>
                  </a:cubicBezTo>
                  <a:cubicBezTo>
                    <a:pt x="182121" y="168534"/>
                    <a:pt x="192268" y="163008"/>
                    <a:pt x="202414" y="157482"/>
                  </a:cubicBezTo>
                  <a:cubicBezTo>
                    <a:pt x="205182" y="156561"/>
                    <a:pt x="207949" y="155640"/>
                    <a:pt x="209794" y="154719"/>
                  </a:cubicBezTo>
                  <a:cubicBezTo>
                    <a:pt x="199647" y="151957"/>
                    <a:pt x="188578" y="149194"/>
                    <a:pt x="178432" y="147352"/>
                  </a:cubicBezTo>
                  <a:close/>
                  <a:moveTo>
                    <a:pt x="401655" y="142747"/>
                  </a:moveTo>
                  <a:cubicBezTo>
                    <a:pt x="397043" y="142747"/>
                    <a:pt x="391509" y="142747"/>
                    <a:pt x="386897" y="143668"/>
                  </a:cubicBezTo>
                  <a:cubicBezTo>
                    <a:pt x="392431" y="161166"/>
                    <a:pt x="396121" y="180506"/>
                    <a:pt x="398888" y="199846"/>
                  </a:cubicBezTo>
                  <a:cubicBezTo>
                    <a:pt x="424716" y="217344"/>
                    <a:pt x="447776" y="236684"/>
                    <a:pt x="466224" y="256024"/>
                  </a:cubicBezTo>
                  <a:cubicBezTo>
                    <a:pt x="489285" y="224712"/>
                    <a:pt x="496664" y="196162"/>
                    <a:pt x="487440" y="175901"/>
                  </a:cubicBezTo>
                  <a:cubicBezTo>
                    <a:pt x="477293" y="154719"/>
                    <a:pt x="445931" y="142747"/>
                    <a:pt x="401655" y="142747"/>
                  </a:cubicBezTo>
                  <a:close/>
                  <a:moveTo>
                    <a:pt x="126777" y="142747"/>
                  </a:moveTo>
                  <a:cubicBezTo>
                    <a:pt x="82501" y="142747"/>
                    <a:pt x="51139" y="154719"/>
                    <a:pt x="40992" y="175901"/>
                  </a:cubicBezTo>
                  <a:cubicBezTo>
                    <a:pt x="31768" y="196162"/>
                    <a:pt x="39147" y="224712"/>
                    <a:pt x="61285" y="256024"/>
                  </a:cubicBezTo>
                  <a:cubicBezTo>
                    <a:pt x="80656" y="236684"/>
                    <a:pt x="103716" y="217344"/>
                    <a:pt x="129544" y="199846"/>
                  </a:cubicBezTo>
                  <a:cubicBezTo>
                    <a:pt x="132311" y="180506"/>
                    <a:pt x="136001" y="161166"/>
                    <a:pt x="141535" y="143668"/>
                  </a:cubicBezTo>
                  <a:cubicBezTo>
                    <a:pt x="136001" y="142747"/>
                    <a:pt x="131389" y="142747"/>
                    <a:pt x="126777" y="142747"/>
                  </a:cubicBezTo>
                  <a:close/>
                  <a:moveTo>
                    <a:pt x="264216" y="36838"/>
                  </a:moveTo>
                  <a:cubicBezTo>
                    <a:pt x="238389" y="36838"/>
                    <a:pt x="210716" y="65387"/>
                    <a:pt x="191345" y="112356"/>
                  </a:cubicBezTo>
                  <a:cubicBezTo>
                    <a:pt x="214406" y="116961"/>
                    <a:pt x="239311" y="123407"/>
                    <a:pt x="264216" y="132617"/>
                  </a:cubicBezTo>
                  <a:cubicBezTo>
                    <a:pt x="289121" y="123407"/>
                    <a:pt x="314026" y="116961"/>
                    <a:pt x="337087" y="112356"/>
                  </a:cubicBezTo>
                  <a:cubicBezTo>
                    <a:pt x="316794" y="65387"/>
                    <a:pt x="290044" y="36838"/>
                    <a:pt x="264216" y="36838"/>
                  </a:cubicBezTo>
                  <a:close/>
                  <a:moveTo>
                    <a:pt x="264216" y="0"/>
                  </a:moveTo>
                  <a:cubicBezTo>
                    <a:pt x="309414" y="0"/>
                    <a:pt x="349078" y="41443"/>
                    <a:pt x="374906" y="106830"/>
                  </a:cubicBezTo>
                  <a:cubicBezTo>
                    <a:pt x="384130" y="106830"/>
                    <a:pt x="393354" y="105909"/>
                    <a:pt x="401655" y="105909"/>
                  </a:cubicBezTo>
                  <a:cubicBezTo>
                    <a:pt x="461612" y="105909"/>
                    <a:pt x="503121" y="125249"/>
                    <a:pt x="520647" y="160245"/>
                  </a:cubicBezTo>
                  <a:cubicBezTo>
                    <a:pt x="537250" y="194320"/>
                    <a:pt x="527104" y="238526"/>
                    <a:pt x="491129" y="284574"/>
                  </a:cubicBezTo>
                  <a:cubicBezTo>
                    <a:pt x="527104" y="330621"/>
                    <a:pt x="537250" y="373906"/>
                    <a:pt x="520647" y="408902"/>
                  </a:cubicBezTo>
                  <a:cubicBezTo>
                    <a:pt x="503121" y="443898"/>
                    <a:pt x="461612" y="463238"/>
                    <a:pt x="401655" y="463238"/>
                  </a:cubicBezTo>
                  <a:cubicBezTo>
                    <a:pt x="392431" y="463238"/>
                    <a:pt x="384130" y="462317"/>
                    <a:pt x="374906" y="461396"/>
                  </a:cubicBezTo>
                  <a:cubicBezTo>
                    <a:pt x="349078" y="527704"/>
                    <a:pt x="309414" y="569147"/>
                    <a:pt x="264216" y="569147"/>
                  </a:cubicBezTo>
                  <a:cubicBezTo>
                    <a:pt x="218095" y="569147"/>
                    <a:pt x="178432" y="527704"/>
                    <a:pt x="153526" y="461396"/>
                  </a:cubicBezTo>
                  <a:cubicBezTo>
                    <a:pt x="144302" y="462317"/>
                    <a:pt x="135078" y="463238"/>
                    <a:pt x="126777" y="463238"/>
                  </a:cubicBezTo>
                  <a:cubicBezTo>
                    <a:pt x="66820" y="463238"/>
                    <a:pt x="24389" y="443898"/>
                    <a:pt x="7785" y="408902"/>
                  </a:cubicBezTo>
                  <a:cubicBezTo>
                    <a:pt x="-8818" y="373906"/>
                    <a:pt x="1328" y="330621"/>
                    <a:pt x="36380" y="284574"/>
                  </a:cubicBezTo>
                  <a:cubicBezTo>
                    <a:pt x="1328" y="238526"/>
                    <a:pt x="-8818" y="194320"/>
                    <a:pt x="7785" y="160245"/>
                  </a:cubicBezTo>
                  <a:cubicBezTo>
                    <a:pt x="24389" y="125249"/>
                    <a:pt x="66820" y="105909"/>
                    <a:pt x="126777" y="105909"/>
                  </a:cubicBezTo>
                  <a:cubicBezTo>
                    <a:pt x="135078" y="105909"/>
                    <a:pt x="144302" y="106830"/>
                    <a:pt x="153526" y="106830"/>
                  </a:cubicBezTo>
                  <a:cubicBezTo>
                    <a:pt x="178432" y="41443"/>
                    <a:pt x="218095" y="0"/>
                    <a:pt x="264216" y="0"/>
                  </a:cubicBez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80" name="iconfont-11157-5276544">
              <a:extLst>
                <a:ext uri="{FF2B5EF4-FFF2-40B4-BE49-F238E27FC236}">
                  <a16:creationId xmlns:a16="http://schemas.microsoft.com/office/drawing/2014/main" id="{0F168467-7CC7-477E-B044-F73D5454D56C}"/>
                </a:ext>
              </a:extLst>
            </p:cNvPr>
            <p:cNvSpPr/>
            <p:nvPr/>
          </p:nvSpPr>
          <p:spPr>
            <a:xfrm>
              <a:off x="8560705" y="6166609"/>
              <a:ext cx="167053" cy="179935"/>
            </a:xfrm>
            <a:custGeom>
              <a:avLst/>
              <a:gdLst>
                <a:gd name="connsiteX0" fmla="*/ 264216 w 528403"/>
                <a:gd name="connsiteY0" fmla="*/ 436530 h 569147"/>
                <a:gd name="connsiteX1" fmla="*/ 191345 w 528403"/>
                <a:gd name="connsiteY1" fmla="*/ 456791 h 569147"/>
                <a:gd name="connsiteX2" fmla="*/ 264216 w 528403"/>
                <a:gd name="connsiteY2" fmla="*/ 532309 h 569147"/>
                <a:gd name="connsiteX3" fmla="*/ 337087 w 528403"/>
                <a:gd name="connsiteY3" fmla="*/ 456791 h 569147"/>
                <a:gd name="connsiteX4" fmla="*/ 264216 w 528403"/>
                <a:gd name="connsiteY4" fmla="*/ 436530 h 569147"/>
                <a:gd name="connsiteX5" fmla="*/ 356457 w 528403"/>
                <a:gd name="connsiteY5" fmla="*/ 395088 h 569147"/>
                <a:gd name="connsiteX6" fmla="*/ 326018 w 528403"/>
                <a:gd name="connsiteY6" fmla="*/ 410744 h 569147"/>
                <a:gd name="connsiteX7" fmla="*/ 317716 w 528403"/>
                <a:gd name="connsiteY7" fmla="*/ 414428 h 569147"/>
                <a:gd name="connsiteX8" fmla="*/ 350000 w 528403"/>
                <a:gd name="connsiteY8" fmla="*/ 420874 h 569147"/>
                <a:gd name="connsiteX9" fmla="*/ 356457 w 528403"/>
                <a:gd name="connsiteY9" fmla="*/ 395088 h 569147"/>
                <a:gd name="connsiteX10" fmla="*/ 171975 w 528403"/>
                <a:gd name="connsiteY10" fmla="*/ 395088 h 569147"/>
                <a:gd name="connsiteX11" fmla="*/ 178432 w 528403"/>
                <a:gd name="connsiteY11" fmla="*/ 420874 h 569147"/>
                <a:gd name="connsiteX12" fmla="*/ 209794 w 528403"/>
                <a:gd name="connsiteY12" fmla="*/ 414428 h 569147"/>
                <a:gd name="connsiteX13" fmla="*/ 202414 w 528403"/>
                <a:gd name="connsiteY13" fmla="*/ 410744 h 569147"/>
                <a:gd name="connsiteX14" fmla="*/ 171975 w 528403"/>
                <a:gd name="connsiteY14" fmla="*/ 395088 h 569147"/>
                <a:gd name="connsiteX15" fmla="*/ 466224 w 528403"/>
                <a:gd name="connsiteY15" fmla="*/ 313123 h 569147"/>
                <a:gd name="connsiteX16" fmla="*/ 398888 w 528403"/>
                <a:gd name="connsiteY16" fmla="*/ 368380 h 569147"/>
                <a:gd name="connsiteX17" fmla="*/ 386897 w 528403"/>
                <a:gd name="connsiteY17" fmla="*/ 425479 h 569147"/>
                <a:gd name="connsiteX18" fmla="*/ 401655 w 528403"/>
                <a:gd name="connsiteY18" fmla="*/ 426400 h 569147"/>
                <a:gd name="connsiteX19" fmla="*/ 487440 w 528403"/>
                <a:gd name="connsiteY19" fmla="*/ 392325 h 569147"/>
                <a:gd name="connsiteX20" fmla="*/ 466224 w 528403"/>
                <a:gd name="connsiteY20" fmla="*/ 313123 h 569147"/>
                <a:gd name="connsiteX21" fmla="*/ 61285 w 528403"/>
                <a:gd name="connsiteY21" fmla="*/ 313123 h 569147"/>
                <a:gd name="connsiteX22" fmla="*/ 40992 w 528403"/>
                <a:gd name="connsiteY22" fmla="*/ 392325 h 569147"/>
                <a:gd name="connsiteX23" fmla="*/ 126777 w 528403"/>
                <a:gd name="connsiteY23" fmla="*/ 426400 h 569147"/>
                <a:gd name="connsiteX24" fmla="*/ 141535 w 528403"/>
                <a:gd name="connsiteY24" fmla="*/ 425479 h 569147"/>
                <a:gd name="connsiteX25" fmla="*/ 129544 w 528403"/>
                <a:gd name="connsiteY25" fmla="*/ 368380 h 569147"/>
                <a:gd name="connsiteX26" fmla="*/ 61285 w 528403"/>
                <a:gd name="connsiteY26" fmla="*/ 313123 h 569147"/>
                <a:gd name="connsiteX27" fmla="*/ 404423 w 528403"/>
                <a:gd name="connsiteY27" fmla="*/ 249578 h 569147"/>
                <a:gd name="connsiteX28" fmla="*/ 405345 w 528403"/>
                <a:gd name="connsiteY28" fmla="*/ 284574 h 569147"/>
                <a:gd name="connsiteX29" fmla="*/ 404423 w 528403"/>
                <a:gd name="connsiteY29" fmla="*/ 319570 h 569147"/>
                <a:gd name="connsiteX30" fmla="*/ 443164 w 528403"/>
                <a:gd name="connsiteY30" fmla="*/ 284574 h 569147"/>
                <a:gd name="connsiteX31" fmla="*/ 404423 w 528403"/>
                <a:gd name="connsiteY31" fmla="*/ 249578 h 569147"/>
                <a:gd name="connsiteX32" fmla="*/ 124009 w 528403"/>
                <a:gd name="connsiteY32" fmla="*/ 249578 h 569147"/>
                <a:gd name="connsiteX33" fmla="*/ 85268 w 528403"/>
                <a:gd name="connsiteY33" fmla="*/ 284574 h 569147"/>
                <a:gd name="connsiteX34" fmla="*/ 124009 w 528403"/>
                <a:gd name="connsiteY34" fmla="*/ 319570 h 569147"/>
                <a:gd name="connsiteX35" fmla="*/ 123087 w 528403"/>
                <a:gd name="connsiteY35" fmla="*/ 284574 h 569147"/>
                <a:gd name="connsiteX36" fmla="*/ 124009 w 528403"/>
                <a:gd name="connsiteY36" fmla="*/ 249578 h 569147"/>
                <a:gd name="connsiteX37" fmla="*/ 264216 w 528403"/>
                <a:gd name="connsiteY37" fmla="*/ 227392 h 569147"/>
                <a:gd name="connsiteX38" fmla="*/ 321397 w 528403"/>
                <a:gd name="connsiteY38" fmla="*/ 284499 h 569147"/>
                <a:gd name="connsiteX39" fmla="*/ 264216 w 528403"/>
                <a:gd name="connsiteY39" fmla="*/ 341606 h 569147"/>
                <a:gd name="connsiteX40" fmla="*/ 207035 w 528403"/>
                <a:gd name="connsiteY40" fmla="*/ 284499 h 569147"/>
                <a:gd name="connsiteX41" fmla="*/ 264216 w 528403"/>
                <a:gd name="connsiteY41" fmla="*/ 227392 h 569147"/>
                <a:gd name="connsiteX42" fmla="*/ 264216 w 528403"/>
                <a:gd name="connsiteY42" fmla="*/ 171297 h 569147"/>
                <a:gd name="connsiteX43" fmla="*/ 219018 w 528403"/>
                <a:gd name="connsiteY43" fmla="*/ 190636 h 569147"/>
                <a:gd name="connsiteX44" fmla="*/ 163673 w 528403"/>
                <a:gd name="connsiteY44" fmla="*/ 221949 h 569147"/>
                <a:gd name="connsiteX45" fmla="*/ 159983 w 528403"/>
                <a:gd name="connsiteY45" fmla="*/ 284574 h 569147"/>
                <a:gd name="connsiteX46" fmla="*/ 163673 w 528403"/>
                <a:gd name="connsiteY46" fmla="*/ 347198 h 569147"/>
                <a:gd name="connsiteX47" fmla="*/ 219018 w 528403"/>
                <a:gd name="connsiteY47" fmla="*/ 377590 h 569147"/>
                <a:gd name="connsiteX48" fmla="*/ 264216 w 528403"/>
                <a:gd name="connsiteY48" fmla="*/ 397850 h 569147"/>
                <a:gd name="connsiteX49" fmla="*/ 309414 w 528403"/>
                <a:gd name="connsiteY49" fmla="*/ 377590 h 569147"/>
                <a:gd name="connsiteX50" fmla="*/ 364759 w 528403"/>
                <a:gd name="connsiteY50" fmla="*/ 347198 h 569147"/>
                <a:gd name="connsiteX51" fmla="*/ 368449 w 528403"/>
                <a:gd name="connsiteY51" fmla="*/ 284574 h 569147"/>
                <a:gd name="connsiteX52" fmla="*/ 364759 w 528403"/>
                <a:gd name="connsiteY52" fmla="*/ 221949 h 569147"/>
                <a:gd name="connsiteX53" fmla="*/ 309414 w 528403"/>
                <a:gd name="connsiteY53" fmla="*/ 190636 h 569147"/>
                <a:gd name="connsiteX54" fmla="*/ 264216 w 528403"/>
                <a:gd name="connsiteY54" fmla="*/ 171297 h 569147"/>
                <a:gd name="connsiteX55" fmla="*/ 350000 w 528403"/>
                <a:gd name="connsiteY55" fmla="*/ 147352 h 569147"/>
                <a:gd name="connsiteX56" fmla="*/ 317716 w 528403"/>
                <a:gd name="connsiteY56" fmla="*/ 154719 h 569147"/>
                <a:gd name="connsiteX57" fmla="*/ 326018 w 528403"/>
                <a:gd name="connsiteY57" fmla="*/ 157482 h 569147"/>
                <a:gd name="connsiteX58" fmla="*/ 356457 w 528403"/>
                <a:gd name="connsiteY58" fmla="*/ 174059 h 569147"/>
                <a:gd name="connsiteX59" fmla="*/ 350000 w 528403"/>
                <a:gd name="connsiteY59" fmla="*/ 147352 h 569147"/>
                <a:gd name="connsiteX60" fmla="*/ 178432 w 528403"/>
                <a:gd name="connsiteY60" fmla="*/ 147352 h 569147"/>
                <a:gd name="connsiteX61" fmla="*/ 171975 w 528403"/>
                <a:gd name="connsiteY61" fmla="*/ 174059 h 569147"/>
                <a:gd name="connsiteX62" fmla="*/ 202414 w 528403"/>
                <a:gd name="connsiteY62" fmla="*/ 157482 h 569147"/>
                <a:gd name="connsiteX63" fmla="*/ 209794 w 528403"/>
                <a:gd name="connsiteY63" fmla="*/ 154719 h 569147"/>
                <a:gd name="connsiteX64" fmla="*/ 178432 w 528403"/>
                <a:gd name="connsiteY64" fmla="*/ 147352 h 569147"/>
                <a:gd name="connsiteX65" fmla="*/ 401655 w 528403"/>
                <a:gd name="connsiteY65" fmla="*/ 142747 h 569147"/>
                <a:gd name="connsiteX66" fmla="*/ 386897 w 528403"/>
                <a:gd name="connsiteY66" fmla="*/ 143668 h 569147"/>
                <a:gd name="connsiteX67" fmla="*/ 398888 w 528403"/>
                <a:gd name="connsiteY67" fmla="*/ 199846 h 569147"/>
                <a:gd name="connsiteX68" fmla="*/ 466224 w 528403"/>
                <a:gd name="connsiteY68" fmla="*/ 256024 h 569147"/>
                <a:gd name="connsiteX69" fmla="*/ 487440 w 528403"/>
                <a:gd name="connsiteY69" fmla="*/ 175901 h 569147"/>
                <a:gd name="connsiteX70" fmla="*/ 401655 w 528403"/>
                <a:gd name="connsiteY70" fmla="*/ 142747 h 569147"/>
                <a:gd name="connsiteX71" fmla="*/ 126777 w 528403"/>
                <a:gd name="connsiteY71" fmla="*/ 142747 h 569147"/>
                <a:gd name="connsiteX72" fmla="*/ 40992 w 528403"/>
                <a:gd name="connsiteY72" fmla="*/ 175901 h 569147"/>
                <a:gd name="connsiteX73" fmla="*/ 61285 w 528403"/>
                <a:gd name="connsiteY73" fmla="*/ 256024 h 569147"/>
                <a:gd name="connsiteX74" fmla="*/ 129544 w 528403"/>
                <a:gd name="connsiteY74" fmla="*/ 199846 h 569147"/>
                <a:gd name="connsiteX75" fmla="*/ 141535 w 528403"/>
                <a:gd name="connsiteY75" fmla="*/ 143668 h 569147"/>
                <a:gd name="connsiteX76" fmla="*/ 126777 w 528403"/>
                <a:gd name="connsiteY76" fmla="*/ 142747 h 569147"/>
                <a:gd name="connsiteX77" fmla="*/ 264216 w 528403"/>
                <a:gd name="connsiteY77" fmla="*/ 36838 h 569147"/>
                <a:gd name="connsiteX78" fmla="*/ 191345 w 528403"/>
                <a:gd name="connsiteY78" fmla="*/ 112356 h 569147"/>
                <a:gd name="connsiteX79" fmla="*/ 264216 w 528403"/>
                <a:gd name="connsiteY79" fmla="*/ 132617 h 569147"/>
                <a:gd name="connsiteX80" fmla="*/ 337087 w 528403"/>
                <a:gd name="connsiteY80" fmla="*/ 112356 h 569147"/>
                <a:gd name="connsiteX81" fmla="*/ 264216 w 528403"/>
                <a:gd name="connsiteY81" fmla="*/ 36838 h 569147"/>
                <a:gd name="connsiteX82" fmla="*/ 264216 w 528403"/>
                <a:gd name="connsiteY82" fmla="*/ 0 h 569147"/>
                <a:gd name="connsiteX83" fmla="*/ 374906 w 528403"/>
                <a:gd name="connsiteY83" fmla="*/ 106830 h 569147"/>
                <a:gd name="connsiteX84" fmla="*/ 401655 w 528403"/>
                <a:gd name="connsiteY84" fmla="*/ 105909 h 569147"/>
                <a:gd name="connsiteX85" fmla="*/ 520647 w 528403"/>
                <a:gd name="connsiteY85" fmla="*/ 160245 h 569147"/>
                <a:gd name="connsiteX86" fmla="*/ 491129 w 528403"/>
                <a:gd name="connsiteY86" fmla="*/ 284574 h 569147"/>
                <a:gd name="connsiteX87" fmla="*/ 520647 w 528403"/>
                <a:gd name="connsiteY87" fmla="*/ 408902 h 569147"/>
                <a:gd name="connsiteX88" fmla="*/ 401655 w 528403"/>
                <a:gd name="connsiteY88" fmla="*/ 463238 h 569147"/>
                <a:gd name="connsiteX89" fmla="*/ 374906 w 528403"/>
                <a:gd name="connsiteY89" fmla="*/ 461396 h 569147"/>
                <a:gd name="connsiteX90" fmla="*/ 264216 w 528403"/>
                <a:gd name="connsiteY90" fmla="*/ 569147 h 569147"/>
                <a:gd name="connsiteX91" fmla="*/ 153526 w 528403"/>
                <a:gd name="connsiteY91" fmla="*/ 461396 h 569147"/>
                <a:gd name="connsiteX92" fmla="*/ 126777 w 528403"/>
                <a:gd name="connsiteY92" fmla="*/ 463238 h 569147"/>
                <a:gd name="connsiteX93" fmla="*/ 7785 w 528403"/>
                <a:gd name="connsiteY93" fmla="*/ 408902 h 569147"/>
                <a:gd name="connsiteX94" fmla="*/ 36380 w 528403"/>
                <a:gd name="connsiteY94" fmla="*/ 284574 h 569147"/>
                <a:gd name="connsiteX95" fmla="*/ 7785 w 528403"/>
                <a:gd name="connsiteY95" fmla="*/ 160245 h 569147"/>
                <a:gd name="connsiteX96" fmla="*/ 126777 w 528403"/>
                <a:gd name="connsiteY96" fmla="*/ 105909 h 569147"/>
                <a:gd name="connsiteX97" fmla="*/ 153526 w 528403"/>
                <a:gd name="connsiteY97" fmla="*/ 106830 h 569147"/>
                <a:gd name="connsiteX98" fmla="*/ 264216 w 528403"/>
                <a:gd name="connsiteY98" fmla="*/ 0 h 569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528403" h="569147">
                  <a:moveTo>
                    <a:pt x="264216" y="436530"/>
                  </a:moveTo>
                  <a:cubicBezTo>
                    <a:pt x="239311" y="445740"/>
                    <a:pt x="214406" y="452187"/>
                    <a:pt x="191345" y="456791"/>
                  </a:cubicBezTo>
                  <a:cubicBezTo>
                    <a:pt x="210716" y="503760"/>
                    <a:pt x="238389" y="532309"/>
                    <a:pt x="264216" y="532309"/>
                  </a:cubicBezTo>
                  <a:cubicBezTo>
                    <a:pt x="290044" y="532309"/>
                    <a:pt x="316794" y="503760"/>
                    <a:pt x="337087" y="456791"/>
                  </a:cubicBezTo>
                  <a:cubicBezTo>
                    <a:pt x="314026" y="452187"/>
                    <a:pt x="289121" y="445740"/>
                    <a:pt x="264216" y="436530"/>
                  </a:cubicBezTo>
                  <a:close/>
                  <a:moveTo>
                    <a:pt x="356457" y="395088"/>
                  </a:moveTo>
                  <a:cubicBezTo>
                    <a:pt x="346311" y="400613"/>
                    <a:pt x="336164" y="406139"/>
                    <a:pt x="326018" y="410744"/>
                  </a:cubicBezTo>
                  <a:cubicBezTo>
                    <a:pt x="323250" y="412586"/>
                    <a:pt x="320483" y="413507"/>
                    <a:pt x="317716" y="414428"/>
                  </a:cubicBezTo>
                  <a:cubicBezTo>
                    <a:pt x="328785" y="417190"/>
                    <a:pt x="339854" y="419032"/>
                    <a:pt x="350000" y="420874"/>
                  </a:cubicBezTo>
                  <a:cubicBezTo>
                    <a:pt x="352768" y="412586"/>
                    <a:pt x="354612" y="404297"/>
                    <a:pt x="356457" y="395088"/>
                  </a:cubicBezTo>
                  <a:close/>
                  <a:moveTo>
                    <a:pt x="171975" y="395088"/>
                  </a:moveTo>
                  <a:cubicBezTo>
                    <a:pt x="173820" y="404297"/>
                    <a:pt x="175664" y="412586"/>
                    <a:pt x="178432" y="420874"/>
                  </a:cubicBezTo>
                  <a:cubicBezTo>
                    <a:pt x="188578" y="419032"/>
                    <a:pt x="199647" y="417190"/>
                    <a:pt x="209794" y="414428"/>
                  </a:cubicBezTo>
                  <a:cubicBezTo>
                    <a:pt x="207949" y="413507"/>
                    <a:pt x="205182" y="412586"/>
                    <a:pt x="202414" y="410744"/>
                  </a:cubicBezTo>
                  <a:cubicBezTo>
                    <a:pt x="192268" y="406139"/>
                    <a:pt x="182121" y="400613"/>
                    <a:pt x="171975" y="395088"/>
                  </a:cubicBezTo>
                  <a:close/>
                  <a:moveTo>
                    <a:pt x="466224" y="313123"/>
                  </a:moveTo>
                  <a:cubicBezTo>
                    <a:pt x="447776" y="332463"/>
                    <a:pt x="424716" y="350882"/>
                    <a:pt x="398888" y="368380"/>
                  </a:cubicBezTo>
                  <a:cubicBezTo>
                    <a:pt x="396121" y="388641"/>
                    <a:pt x="392431" y="407981"/>
                    <a:pt x="386897" y="425479"/>
                  </a:cubicBezTo>
                  <a:cubicBezTo>
                    <a:pt x="391509" y="425479"/>
                    <a:pt x="397043" y="426400"/>
                    <a:pt x="401655" y="426400"/>
                  </a:cubicBezTo>
                  <a:cubicBezTo>
                    <a:pt x="445931" y="426400"/>
                    <a:pt x="477293" y="413507"/>
                    <a:pt x="487440" y="392325"/>
                  </a:cubicBezTo>
                  <a:cubicBezTo>
                    <a:pt x="496664" y="372985"/>
                    <a:pt x="489285" y="344435"/>
                    <a:pt x="466224" y="313123"/>
                  </a:cubicBezTo>
                  <a:close/>
                  <a:moveTo>
                    <a:pt x="61285" y="313123"/>
                  </a:moveTo>
                  <a:cubicBezTo>
                    <a:pt x="39147" y="344435"/>
                    <a:pt x="31768" y="372985"/>
                    <a:pt x="40992" y="392325"/>
                  </a:cubicBezTo>
                  <a:cubicBezTo>
                    <a:pt x="51139" y="413507"/>
                    <a:pt x="82501" y="426400"/>
                    <a:pt x="126777" y="426400"/>
                  </a:cubicBezTo>
                  <a:cubicBezTo>
                    <a:pt x="131389" y="426400"/>
                    <a:pt x="136001" y="425479"/>
                    <a:pt x="141535" y="425479"/>
                  </a:cubicBezTo>
                  <a:cubicBezTo>
                    <a:pt x="136001" y="407981"/>
                    <a:pt x="132311" y="388641"/>
                    <a:pt x="129544" y="368380"/>
                  </a:cubicBezTo>
                  <a:cubicBezTo>
                    <a:pt x="103716" y="350882"/>
                    <a:pt x="80656" y="332463"/>
                    <a:pt x="61285" y="313123"/>
                  </a:cubicBezTo>
                  <a:close/>
                  <a:moveTo>
                    <a:pt x="404423" y="249578"/>
                  </a:moveTo>
                  <a:cubicBezTo>
                    <a:pt x="404423" y="260629"/>
                    <a:pt x="405345" y="272601"/>
                    <a:pt x="405345" y="284574"/>
                  </a:cubicBezTo>
                  <a:cubicBezTo>
                    <a:pt x="405345" y="296546"/>
                    <a:pt x="404423" y="307597"/>
                    <a:pt x="404423" y="319570"/>
                  </a:cubicBezTo>
                  <a:cubicBezTo>
                    <a:pt x="418259" y="308518"/>
                    <a:pt x="431173" y="296546"/>
                    <a:pt x="443164" y="284574"/>
                  </a:cubicBezTo>
                  <a:cubicBezTo>
                    <a:pt x="431173" y="272601"/>
                    <a:pt x="418259" y="260629"/>
                    <a:pt x="404423" y="249578"/>
                  </a:cubicBezTo>
                  <a:close/>
                  <a:moveTo>
                    <a:pt x="124009" y="249578"/>
                  </a:moveTo>
                  <a:cubicBezTo>
                    <a:pt x="110173" y="260629"/>
                    <a:pt x="96337" y="272601"/>
                    <a:pt x="85268" y="284574"/>
                  </a:cubicBezTo>
                  <a:cubicBezTo>
                    <a:pt x="96337" y="296546"/>
                    <a:pt x="110173" y="308518"/>
                    <a:pt x="124009" y="319570"/>
                  </a:cubicBezTo>
                  <a:cubicBezTo>
                    <a:pt x="123087" y="307597"/>
                    <a:pt x="123087" y="296546"/>
                    <a:pt x="123087" y="284574"/>
                  </a:cubicBezTo>
                  <a:cubicBezTo>
                    <a:pt x="123087" y="272601"/>
                    <a:pt x="123087" y="260629"/>
                    <a:pt x="124009" y="249578"/>
                  </a:cubicBezTo>
                  <a:close/>
                  <a:moveTo>
                    <a:pt x="264216" y="227392"/>
                  </a:moveTo>
                  <a:cubicBezTo>
                    <a:pt x="295796" y="227392"/>
                    <a:pt x="321397" y="252960"/>
                    <a:pt x="321397" y="284499"/>
                  </a:cubicBezTo>
                  <a:cubicBezTo>
                    <a:pt x="321397" y="316038"/>
                    <a:pt x="295796" y="341606"/>
                    <a:pt x="264216" y="341606"/>
                  </a:cubicBezTo>
                  <a:cubicBezTo>
                    <a:pt x="232636" y="341606"/>
                    <a:pt x="207035" y="316038"/>
                    <a:pt x="207035" y="284499"/>
                  </a:cubicBezTo>
                  <a:cubicBezTo>
                    <a:pt x="207035" y="252960"/>
                    <a:pt x="232636" y="227392"/>
                    <a:pt x="264216" y="227392"/>
                  </a:cubicBezTo>
                  <a:close/>
                  <a:moveTo>
                    <a:pt x="264216" y="171297"/>
                  </a:moveTo>
                  <a:cubicBezTo>
                    <a:pt x="248535" y="176822"/>
                    <a:pt x="233776" y="183269"/>
                    <a:pt x="219018" y="190636"/>
                  </a:cubicBezTo>
                  <a:cubicBezTo>
                    <a:pt x="199647" y="200767"/>
                    <a:pt x="181199" y="210897"/>
                    <a:pt x="163673" y="221949"/>
                  </a:cubicBezTo>
                  <a:cubicBezTo>
                    <a:pt x="161828" y="241289"/>
                    <a:pt x="159983" y="262471"/>
                    <a:pt x="159983" y="284574"/>
                  </a:cubicBezTo>
                  <a:cubicBezTo>
                    <a:pt x="159983" y="306676"/>
                    <a:pt x="161828" y="327858"/>
                    <a:pt x="163673" y="347198"/>
                  </a:cubicBezTo>
                  <a:cubicBezTo>
                    <a:pt x="181199" y="358250"/>
                    <a:pt x="199647" y="368380"/>
                    <a:pt x="219018" y="377590"/>
                  </a:cubicBezTo>
                  <a:cubicBezTo>
                    <a:pt x="233776" y="384957"/>
                    <a:pt x="248535" y="391404"/>
                    <a:pt x="264216" y="397850"/>
                  </a:cubicBezTo>
                  <a:cubicBezTo>
                    <a:pt x="278975" y="391404"/>
                    <a:pt x="294656" y="384957"/>
                    <a:pt x="309414" y="377590"/>
                  </a:cubicBezTo>
                  <a:cubicBezTo>
                    <a:pt x="328785" y="368380"/>
                    <a:pt x="347233" y="358250"/>
                    <a:pt x="364759" y="347198"/>
                  </a:cubicBezTo>
                  <a:cubicBezTo>
                    <a:pt x="366604" y="327858"/>
                    <a:pt x="368449" y="306676"/>
                    <a:pt x="368449" y="284574"/>
                  </a:cubicBezTo>
                  <a:cubicBezTo>
                    <a:pt x="368449" y="262471"/>
                    <a:pt x="366604" y="241289"/>
                    <a:pt x="364759" y="221949"/>
                  </a:cubicBezTo>
                  <a:cubicBezTo>
                    <a:pt x="347233" y="210897"/>
                    <a:pt x="328785" y="200767"/>
                    <a:pt x="309414" y="190636"/>
                  </a:cubicBezTo>
                  <a:cubicBezTo>
                    <a:pt x="294656" y="183269"/>
                    <a:pt x="278975" y="176822"/>
                    <a:pt x="264216" y="171297"/>
                  </a:cubicBezTo>
                  <a:close/>
                  <a:moveTo>
                    <a:pt x="350000" y="147352"/>
                  </a:moveTo>
                  <a:cubicBezTo>
                    <a:pt x="339854" y="149194"/>
                    <a:pt x="328785" y="151957"/>
                    <a:pt x="317716" y="154719"/>
                  </a:cubicBezTo>
                  <a:cubicBezTo>
                    <a:pt x="320483" y="155640"/>
                    <a:pt x="323250" y="156561"/>
                    <a:pt x="326018" y="157482"/>
                  </a:cubicBezTo>
                  <a:cubicBezTo>
                    <a:pt x="336164" y="163008"/>
                    <a:pt x="346311" y="168534"/>
                    <a:pt x="356457" y="174059"/>
                  </a:cubicBezTo>
                  <a:cubicBezTo>
                    <a:pt x="354612" y="164850"/>
                    <a:pt x="352768" y="156561"/>
                    <a:pt x="350000" y="147352"/>
                  </a:cubicBezTo>
                  <a:close/>
                  <a:moveTo>
                    <a:pt x="178432" y="147352"/>
                  </a:moveTo>
                  <a:cubicBezTo>
                    <a:pt x="175664" y="156561"/>
                    <a:pt x="173820" y="164850"/>
                    <a:pt x="171975" y="174059"/>
                  </a:cubicBezTo>
                  <a:cubicBezTo>
                    <a:pt x="182121" y="168534"/>
                    <a:pt x="192268" y="163008"/>
                    <a:pt x="202414" y="157482"/>
                  </a:cubicBezTo>
                  <a:cubicBezTo>
                    <a:pt x="205182" y="156561"/>
                    <a:pt x="207949" y="155640"/>
                    <a:pt x="209794" y="154719"/>
                  </a:cubicBezTo>
                  <a:cubicBezTo>
                    <a:pt x="199647" y="151957"/>
                    <a:pt x="188578" y="149194"/>
                    <a:pt x="178432" y="147352"/>
                  </a:cubicBezTo>
                  <a:close/>
                  <a:moveTo>
                    <a:pt x="401655" y="142747"/>
                  </a:moveTo>
                  <a:cubicBezTo>
                    <a:pt x="397043" y="142747"/>
                    <a:pt x="391509" y="142747"/>
                    <a:pt x="386897" y="143668"/>
                  </a:cubicBezTo>
                  <a:cubicBezTo>
                    <a:pt x="392431" y="161166"/>
                    <a:pt x="396121" y="180506"/>
                    <a:pt x="398888" y="199846"/>
                  </a:cubicBezTo>
                  <a:cubicBezTo>
                    <a:pt x="424716" y="217344"/>
                    <a:pt x="447776" y="236684"/>
                    <a:pt x="466224" y="256024"/>
                  </a:cubicBezTo>
                  <a:cubicBezTo>
                    <a:pt x="489285" y="224712"/>
                    <a:pt x="496664" y="196162"/>
                    <a:pt x="487440" y="175901"/>
                  </a:cubicBezTo>
                  <a:cubicBezTo>
                    <a:pt x="477293" y="154719"/>
                    <a:pt x="445931" y="142747"/>
                    <a:pt x="401655" y="142747"/>
                  </a:cubicBezTo>
                  <a:close/>
                  <a:moveTo>
                    <a:pt x="126777" y="142747"/>
                  </a:moveTo>
                  <a:cubicBezTo>
                    <a:pt x="82501" y="142747"/>
                    <a:pt x="51139" y="154719"/>
                    <a:pt x="40992" y="175901"/>
                  </a:cubicBezTo>
                  <a:cubicBezTo>
                    <a:pt x="31768" y="196162"/>
                    <a:pt x="39147" y="224712"/>
                    <a:pt x="61285" y="256024"/>
                  </a:cubicBezTo>
                  <a:cubicBezTo>
                    <a:pt x="80656" y="236684"/>
                    <a:pt x="103716" y="217344"/>
                    <a:pt x="129544" y="199846"/>
                  </a:cubicBezTo>
                  <a:cubicBezTo>
                    <a:pt x="132311" y="180506"/>
                    <a:pt x="136001" y="161166"/>
                    <a:pt x="141535" y="143668"/>
                  </a:cubicBezTo>
                  <a:cubicBezTo>
                    <a:pt x="136001" y="142747"/>
                    <a:pt x="131389" y="142747"/>
                    <a:pt x="126777" y="142747"/>
                  </a:cubicBezTo>
                  <a:close/>
                  <a:moveTo>
                    <a:pt x="264216" y="36838"/>
                  </a:moveTo>
                  <a:cubicBezTo>
                    <a:pt x="238389" y="36838"/>
                    <a:pt x="210716" y="65387"/>
                    <a:pt x="191345" y="112356"/>
                  </a:cubicBezTo>
                  <a:cubicBezTo>
                    <a:pt x="214406" y="116961"/>
                    <a:pt x="239311" y="123407"/>
                    <a:pt x="264216" y="132617"/>
                  </a:cubicBezTo>
                  <a:cubicBezTo>
                    <a:pt x="289121" y="123407"/>
                    <a:pt x="314026" y="116961"/>
                    <a:pt x="337087" y="112356"/>
                  </a:cubicBezTo>
                  <a:cubicBezTo>
                    <a:pt x="316794" y="65387"/>
                    <a:pt x="290044" y="36838"/>
                    <a:pt x="264216" y="36838"/>
                  </a:cubicBezTo>
                  <a:close/>
                  <a:moveTo>
                    <a:pt x="264216" y="0"/>
                  </a:moveTo>
                  <a:cubicBezTo>
                    <a:pt x="309414" y="0"/>
                    <a:pt x="349078" y="41443"/>
                    <a:pt x="374906" y="106830"/>
                  </a:cubicBezTo>
                  <a:cubicBezTo>
                    <a:pt x="384130" y="106830"/>
                    <a:pt x="393354" y="105909"/>
                    <a:pt x="401655" y="105909"/>
                  </a:cubicBezTo>
                  <a:cubicBezTo>
                    <a:pt x="461612" y="105909"/>
                    <a:pt x="503121" y="125249"/>
                    <a:pt x="520647" y="160245"/>
                  </a:cubicBezTo>
                  <a:cubicBezTo>
                    <a:pt x="537250" y="194320"/>
                    <a:pt x="527104" y="238526"/>
                    <a:pt x="491129" y="284574"/>
                  </a:cubicBezTo>
                  <a:cubicBezTo>
                    <a:pt x="527104" y="330621"/>
                    <a:pt x="537250" y="373906"/>
                    <a:pt x="520647" y="408902"/>
                  </a:cubicBezTo>
                  <a:cubicBezTo>
                    <a:pt x="503121" y="443898"/>
                    <a:pt x="461612" y="463238"/>
                    <a:pt x="401655" y="463238"/>
                  </a:cubicBezTo>
                  <a:cubicBezTo>
                    <a:pt x="392431" y="463238"/>
                    <a:pt x="384130" y="462317"/>
                    <a:pt x="374906" y="461396"/>
                  </a:cubicBezTo>
                  <a:cubicBezTo>
                    <a:pt x="349078" y="527704"/>
                    <a:pt x="309414" y="569147"/>
                    <a:pt x="264216" y="569147"/>
                  </a:cubicBezTo>
                  <a:cubicBezTo>
                    <a:pt x="218095" y="569147"/>
                    <a:pt x="178432" y="527704"/>
                    <a:pt x="153526" y="461396"/>
                  </a:cubicBezTo>
                  <a:cubicBezTo>
                    <a:pt x="144302" y="462317"/>
                    <a:pt x="135078" y="463238"/>
                    <a:pt x="126777" y="463238"/>
                  </a:cubicBezTo>
                  <a:cubicBezTo>
                    <a:pt x="66820" y="463238"/>
                    <a:pt x="24389" y="443898"/>
                    <a:pt x="7785" y="408902"/>
                  </a:cubicBezTo>
                  <a:cubicBezTo>
                    <a:pt x="-8818" y="373906"/>
                    <a:pt x="1328" y="330621"/>
                    <a:pt x="36380" y="284574"/>
                  </a:cubicBezTo>
                  <a:cubicBezTo>
                    <a:pt x="1328" y="238526"/>
                    <a:pt x="-8818" y="194320"/>
                    <a:pt x="7785" y="160245"/>
                  </a:cubicBezTo>
                  <a:cubicBezTo>
                    <a:pt x="24389" y="125249"/>
                    <a:pt x="66820" y="105909"/>
                    <a:pt x="126777" y="105909"/>
                  </a:cubicBezTo>
                  <a:cubicBezTo>
                    <a:pt x="135078" y="105909"/>
                    <a:pt x="144302" y="106830"/>
                    <a:pt x="153526" y="106830"/>
                  </a:cubicBezTo>
                  <a:cubicBezTo>
                    <a:pt x="178432" y="41443"/>
                    <a:pt x="218095" y="0"/>
                    <a:pt x="264216"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81" name="iconfont-11157-5276544">
              <a:extLst>
                <a:ext uri="{FF2B5EF4-FFF2-40B4-BE49-F238E27FC236}">
                  <a16:creationId xmlns:a16="http://schemas.microsoft.com/office/drawing/2014/main" id="{37FE2D02-8A4B-4422-86EB-2CBBCDDBCCB2}"/>
                </a:ext>
              </a:extLst>
            </p:cNvPr>
            <p:cNvSpPr/>
            <p:nvPr/>
          </p:nvSpPr>
          <p:spPr>
            <a:xfrm>
              <a:off x="9598441" y="6166609"/>
              <a:ext cx="167053" cy="179935"/>
            </a:xfrm>
            <a:custGeom>
              <a:avLst/>
              <a:gdLst>
                <a:gd name="connsiteX0" fmla="*/ 264216 w 528403"/>
                <a:gd name="connsiteY0" fmla="*/ 436530 h 569147"/>
                <a:gd name="connsiteX1" fmla="*/ 191345 w 528403"/>
                <a:gd name="connsiteY1" fmla="*/ 456791 h 569147"/>
                <a:gd name="connsiteX2" fmla="*/ 264216 w 528403"/>
                <a:gd name="connsiteY2" fmla="*/ 532309 h 569147"/>
                <a:gd name="connsiteX3" fmla="*/ 337087 w 528403"/>
                <a:gd name="connsiteY3" fmla="*/ 456791 h 569147"/>
                <a:gd name="connsiteX4" fmla="*/ 264216 w 528403"/>
                <a:gd name="connsiteY4" fmla="*/ 436530 h 569147"/>
                <a:gd name="connsiteX5" fmla="*/ 356457 w 528403"/>
                <a:gd name="connsiteY5" fmla="*/ 395088 h 569147"/>
                <a:gd name="connsiteX6" fmla="*/ 326018 w 528403"/>
                <a:gd name="connsiteY6" fmla="*/ 410744 h 569147"/>
                <a:gd name="connsiteX7" fmla="*/ 317716 w 528403"/>
                <a:gd name="connsiteY7" fmla="*/ 414428 h 569147"/>
                <a:gd name="connsiteX8" fmla="*/ 350000 w 528403"/>
                <a:gd name="connsiteY8" fmla="*/ 420874 h 569147"/>
                <a:gd name="connsiteX9" fmla="*/ 356457 w 528403"/>
                <a:gd name="connsiteY9" fmla="*/ 395088 h 569147"/>
                <a:gd name="connsiteX10" fmla="*/ 171975 w 528403"/>
                <a:gd name="connsiteY10" fmla="*/ 395088 h 569147"/>
                <a:gd name="connsiteX11" fmla="*/ 178432 w 528403"/>
                <a:gd name="connsiteY11" fmla="*/ 420874 h 569147"/>
                <a:gd name="connsiteX12" fmla="*/ 209794 w 528403"/>
                <a:gd name="connsiteY12" fmla="*/ 414428 h 569147"/>
                <a:gd name="connsiteX13" fmla="*/ 202414 w 528403"/>
                <a:gd name="connsiteY13" fmla="*/ 410744 h 569147"/>
                <a:gd name="connsiteX14" fmla="*/ 171975 w 528403"/>
                <a:gd name="connsiteY14" fmla="*/ 395088 h 569147"/>
                <a:gd name="connsiteX15" fmla="*/ 466224 w 528403"/>
                <a:gd name="connsiteY15" fmla="*/ 313123 h 569147"/>
                <a:gd name="connsiteX16" fmla="*/ 398888 w 528403"/>
                <a:gd name="connsiteY16" fmla="*/ 368380 h 569147"/>
                <a:gd name="connsiteX17" fmla="*/ 386897 w 528403"/>
                <a:gd name="connsiteY17" fmla="*/ 425479 h 569147"/>
                <a:gd name="connsiteX18" fmla="*/ 401655 w 528403"/>
                <a:gd name="connsiteY18" fmla="*/ 426400 h 569147"/>
                <a:gd name="connsiteX19" fmla="*/ 487440 w 528403"/>
                <a:gd name="connsiteY19" fmla="*/ 392325 h 569147"/>
                <a:gd name="connsiteX20" fmla="*/ 466224 w 528403"/>
                <a:gd name="connsiteY20" fmla="*/ 313123 h 569147"/>
                <a:gd name="connsiteX21" fmla="*/ 61285 w 528403"/>
                <a:gd name="connsiteY21" fmla="*/ 313123 h 569147"/>
                <a:gd name="connsiteX22" fmla="*/ 40992 w 528403"/>
                <a:gd name="connsiteY22" fmla="*/ 392325 h 569147"/>
                <a:gd name="connsiteX23" fmla="*/ 126777 w 528403"/>
                <a:gd name="connsiteY23" fmla="*/ 426400 h 569147"/>
                <a:gd name="connsiteX24" fmla="*/ 141535 w 528403"/>
                <a:gd name="connsiteY24" fmla="*/ 425479 h 569147"/>
                <a:gd name="connsiteX25" fmla="*/ 129544 w 528403"/>
                <a:gd name="connsiteY25" fmla="*/ 368380 h 569147"/>
                <a:gd name="connsiteX26" fmla="*/ 61285 w 528403"/>
                <a:gd name="connsiteY26" fmla="*/ 313123 h 569147"/>
                <a:gd name="connsiteX27" fmla="*/ 404423 w 528403"/>
                <a:gd name="connsiteY27" fmla="*/ 249578 h 569147"/>
                <a:gd name="connsiteX28" fmla="*/ 405345 w 528403"/>
                <a:gd name="connsiteY28" fmla="*/ 284574 h 569147"/>
                <a:gd name="connsiteX29" fmla="*/ 404423 w 528403"/>
                <a:gd name="connsiteY29" fmla="*/ 319570 h 569147"/>
                <a:gd name="connsiteX30" fmla="*/ 443164 w 528403"/>
                <a:gd name="connsiteY30" fmla="*/ 284574 h 569147"/>
                <a:gd name="connsiteX31" fmla="*/ 404423 w 528403"/>
                <a:gd name="connsiteY31" fmla="*/ 249578 h 569147"/>
                <a:gd name="connsiteX32" fmla="*/ 124009 w 528403"/>
                <a:gd name="connsiteY32" fmla="*/ 249578 h 569147"/>
                <a:gd name="connsiteX33" fmla="*/ 85268 w 528403"/>
                <a:gd name="connsiteY33" fmla="*/ 284574 h 569147"/>
                <a:gd name="connsiteX34" fmla="*/ 124009 w 528403"/>
                <a:gd name="connsiteY34" fmla="*/ 319570 h 569147"/>
                <a:gd name="connsiteX35" fmla="*/ 123087 w 528403"/>
                <a:gd name="connsiteY35" fmla="*/ 284574 h 569147"/>
                <a:gd name="connsiteX36" fmla="*/ 124009 w 528403"/>
                <a:gd name="connsiteY36" fmla="*/ 249578 h 569147"/>
                <a:gd name="connsiteX37" fmla="*/ 264216 w 528403"/>
                <a:gd name="connsiteY37" fmla="*/ 227392 h 569147"/>
                <a:gd name="connsiteX38" fmla="*/ 321397 w 528403"/>
                <a:gd name="connsiteY38" fmla="*/ 284499 h 569147"/>
                <a:gd name="connsiteX39" fmla="*/ 264216 w 528403"/>
                <a:gd name="connsiteY39" fmla="*/ 341606 h 569147"/>
                <a:gd name="connsiteX40" fmla="*/ 207035 w 528403"/>
                <a:gd name="connsiteY40" fmla="*/ 284499 h 569147"/>
                <a:gd name="connsiteX41" fmla="*/ 264216 w 528403"/>
                <a:gd name="connsiteY41" fmla="*/ 227392 h 569147"/>
                <a:gd name="connsiteX42" fmla="*/ 264216 w 528403"/>
                <a:gd name="connsiteY42" fmla="*/ 171297 h 569147"/>
                <a:gd name="connsiteX43" fmla="*/ 219018 w 528403"/>
                <a:gd name="connsiteY43" fmla="*/ 190636 h 569147"/>
                <a:gd name="connsiteX44" fmla="*/ 163673 w 528403"/>
                <a:gd name="connsiteY44" fmla="*/ 221949 h 569147"/>
                <a:gd name="connsiteX45" fmla="*/ 159983 w 528403"/>
                <a:gd name="connsiteY45" fmla="*/ 284574 h 569147"/>
                <a:gd name="connsiteX46" fmla="*/ 163673 w 528403"/>
                <a:gd name="connsiteY46" fmla="*/ 347198 h 569147"/>
                <a:gd name="connsiteX47" fmla="*/ 219018 w 528403"/>
                <a:gd name="connsiteY47" fmla="*/ 377590 h 569147"/>
                <a:gd name="connsiteX48" fmla="*/ 264216 w 528403"/>
                <a:gd name="connsiteY48" fmla="*/ 397850 h 569147"/>
                <a:gd name="connsiteX49" fmla="*/ 309414 w 528403"/>
                <a:gd name="connsiteY49" fmla="*/ 377590 h 569147"/>
                <a:gd name="connsiteX50" fmla="*/ 364759 w 528403"/>
                <a:gd name="connsiteY50" fmla="*/ 347198 h 569147"/>
                <a:gd name="connsiteX51" fmla="*/ 368449 w 528403"/>
                <a:gd name="connsiteY51" fmla="*/ 284574 h 569147"/>
                <a:gd name="connsiteX52" fmla="*/ 364759 w 528403"/>
                <a:gd name="connsiteY52" fmla="*/ 221949 h 569147"/>
                <a:gd name="connsiteX53" fmla="*/ 309414 w 528403"/>
                <a:gd name="connsiteY53" fmla="*/ 190636 h 569147"/>
                <a:gd name="connsiteX54" fmla="*/ 264216 w 528403"/>
                <a:gd name="connsiteY54" fmla="*/ 171297 h 569147"/>
                <a:gd name="connsiteX55" fmla="*/ 350000 w 528403"/>
                <a:gd name="connsiteY55" fmla="*/ 147352 h 569147"/>
                <a:gd name="connsiteX56" fmla="*/ 317716 w 528403"/>
                <a:gd name="connsiteY56" fmla="*/ 154719 h 569147"/>
                <a:gd name="connsiteX57" fmla="*/ 326018 w 528403"/>
                <a:gd name="connsiteY57" fmla="*/ 157482 h 569147"/>
                <a:gd name="connsiteX58" fmla="*/ 356457 w 528403"/>
                <a:gd name="connsiteY58" fmla="*/ 174059 h 569147"/>
                <a:gd name="connsiteX59" fmla="*/ 350000 w 528403"/>
                <a:gd name="connsiteY59" fmla="*/ 147352 h 569147"/>
                <a:gd name="connsiteX60" fmla="*/ 178432 w 528403"/>
                <a:gd name="connsiteY60" fmla="*/ 147352 h 569147"/>
                <a:gd name="connsiteX61" fmla="*/ 171975 w 528403"/>
                <a:gd name="connsiteY61" fmla="*/ 174059 h 569147"/>
                <a:gd name="connsiteX62" fmla="*/ 202414 w 528403"/>
                <a:gd name="connsiteY62" fmla="*/ 157482 h 569147"/>
                <a:gd name="connsiteX63" fmla="*/ 209794 w 528403"/>
                <a:gd name="connsiteY63" fmla="*/ 154719 h 569147"/>
                <a:gd name="connsiteX64" fmla="*/ 178432 w 528403"/>
                <a:gd name="connsiteY64" fmla="*/ 147352 h 569147"/>
                <a:gd name="connsiteX65" fmla="*/ 401655 w 528403"/>
                <a:gd name="connsiteY65" fmla="*/ 142747 h 569147"/>
                <a:gd name="connsiteX66" fmla="*/ 386897 w 528403"/>
                <a:gd name="connsiteY66" fmla="*/ 143668 h 569147"/>
                <a:gd name="connsiteX67" fmla="*/ 398888 w 528403"/>
                <a:gd name="connsiteY67" fmla="*/ 199846 h 569147"/>
                <a:gd name="connsiteX68" fmla="*/ 466224 w 528403"/>
                <a:gd name="connsiteY68" fmla="*/ 256024 h 569147"/>
                <a:gd name="connsiteX69" fmla="*/ 487440 w 528403"/>
                <a:gd name="connsiteY69" fmla="*/ 175901 h 569147"/>
                <a:gd name="connsiteX70" fmla="*/ 401655 w 528403"/>
                <a:gd name="connsiteY70" fmla="*/ 142747 h 569147"/>
                <a:gd name="connsiteX71" fmla="*/ 126777 w 528403"/>
                <a:gd name="connsiteY71" fmla="*/ 142747 h 569147"/>
                <a:gd name="connsiteX72" fmla="*/ 40992 w 528403"/>
                <a:gd name="connsiteY72" fmla="*/ 175901 h 569147"/>
                <a:gd name="connsiteX73" fmla="*/ 61285 w 528403"/>
                <a:gd name="connsiteY73" fmla="*/ 256024 h 569147"/>
                <a:gd name="connsiteX74" fmla="*/ 129544 w 528403"/>
                <a:gd name="connsiteY74" fmla="*/ 199846 h 569147"/>
                <a:gd name="connsiteX75" fmla="*/ 141535 w 528403"/>
                <a:gd name="connsiteY75" fmla="*/ 143668 h 569147"/>
                <a:gd name="connsiteX76" fmla="*/ 126777 w 528403"/>
                <a:gd name="connsiteY76" fmla="*/ 142747 h 569147"/>
                <a:gd name="connsiteX77" fmla="*/ 264216 w 528403"/>
                <a:gd name="connsiteY77" fmla="*/ 36838 h 569147"/>
                <a:gd name="connsiteX78" fmla="*/ 191345 w 528403"/>
                <a:gd name="connsiteY78" fmla="*/ 112356 h 569147"/>
                <a:gd name="connsiteX79" fmla="*/ 264216 w 528403"/>
                <a:gd name="connsiteY79" fmla="*/ 132617 h 569147"/>
                <a:gd name="connsiteX80" fmla="*/ 337087 w 528403"/>
                <a:gd name="connsiteY80" fmla="*/ 112356 h 569147"/>
                <a:gd name="connsiteX81" fmla="*/ 264216 w 528403"/>
                <a:gd name="connsiteY81" fmla="*/ 36838 h 569147"/>
                <a:gd name="connsiteX82" fmla="*/ 264216 w 528403"/>
                <a:gd name="connsiteY82" fmla="*/ 0 h 569147"/>
                <a:gd name="connsiteX83" fmla="*/ 374906 w 528403"/>
                <a:gd name="connsiteY83" fmla="*/ 106830 h 569147"/>
                <a:gd name="connsiteX84" fmla="*/ 401655 w 528403"/>
                <a:gd name="connsiteY84" fmla="*/ 105909 h 569147"/>
                <a:gd name="connsiteX85" fmla="*/ 520647 w 528403"/>
                <a:gd name="connsiteY85" fmla="*/ 160245 h 569147"/>
                <a:gd name="connsiteX86" fmla="*/ 491129 w 528403"/>
                <a:gd name="connsiteY86" fmla="*/ 284574 h 569147"/>
                <a:gd name="connsiteX87" fmla="*/ 520647 w 528403"/>
                <a:gd name="connsiteY87" fmla="*/ 408902 h 569147"/>
                <a:gd name="connsiteX88" fmla="*/ 401655 w 528403"/>
                <a:gd name="connsiteY88" fmla="*/ 463238 h 569147"/>
                <a:gd name="connsiteX89" fmla="*/ 374906 w 528403"/>
                <a:gd name="connsiteY89" fmla="*/ 461396 h 569147"/>
                <a:gd name="connsiteX90" fmla="*/ 264216 w 528403"/>
                <a:gd name="connsiteY90" fmla="*/ 569147 h 569147"/>
                <a:gd name="connsiteX91" fmla="*/ 153526 w 528403"/>
                <a:gd name="connsiteY91" fmla="*/ 461396 h 569147"/>
                <a:gd name="connsiteX92" fmla="*/ 126777 w 528403"/>
                <a:gd name="connsiteY92" fmla="*/ 463238 h 569147"/>
                <a:gd name="connsiteX93" fmla="*/ 7785 w 528403"/>
                <a:gd name="connsiteY93" fmla="*/ 408902 h 569147"/>
                <a:gd name="connsiteX94" fmla="*/ 36380 w 528403"/>
                <a:gd name="connsiteY94" fmla="*/ 284574 h 569147"/>
                <a:gd name="connsiteX95" fmla="*/ 7785 w 528403"/>
                <a:gd name="connsiteY95" fmla="*/ 160245 h 569147"/>
                <a:gd name="connsiteX96" fmla="*/ 126777 w 528403"/>
                <a:gd name="connsiteY96" fmla="*/ 105909 h 569147"/>
                <a:gd name="connsiteX97" fmla="*/ 153526 w 528403"/>
                <a:gd name="connsiteY97" fmla="*/ 106830 h 569147"/>
                <a:gd name="connsiteX98" fmla="*/ 264216 w 528403"/>
                <a:gd name="connsiteY98" fmla="*/ 0 h 569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528403" h="569147">
                  <a:moveTo>
                    <a:pt x="264216" y="436530"/>
                  </a:moveTo>
                  <a:cubicBezTo>
                    <a:pt x="239311" y="445740"/>
                    <a:pt x="214406" y="452187"/>
                    <a:pt x="191345" y="456791"/>
                  </a:cubicBezTo>
                  <a:cubicBezTo>
                    <a:pt x="210716" y="503760"/>
                    <a:pt x="238389" y="532309"/>
                    <a:pt x="264216" y="532309"/>
                  </a:cubicBezTo>
                  <a:cubicBezTo>
                    <a:pt x="290044" y="532309"/>
                    <a:pt x="316794" y="503760"/>
                    <a:pt x="337087" y="456791"/>
                  </a:cubicBezTo>
                  <a:cubicBezTo>
                    <a:pt x="314026" y="452187"/>
                    <a:pt x="289121" y="445740"/>
                    <a:pt x="264216" y="436530"/>
                  </a:cubicBezTo>
                  <a:close/>
                  <a:moveTo>
                    <a:pt x="356457" y="395088"/>
                  </a:moveTo>
                  <a:cubicBezTo>
                    <a:pt x="346311" y="400613"/>
                    <a:pt x="336164" y="406139"/>
                    <a:pt x="326018" y="410744"/>
                  </a:cubicBezTo>
                  <a:cubicBezTo>
                    <a:pt x="323250" y="412586"/>
                    <a:pt x="320483" y="413507"/>
                    <a:pt x="317716" y="414428"/>
                  </a:cubicBezTo>
                  <a:cubicBezTo>
                    <a:pt x="328785" y="417190"/>
                    <a:pt x="339854" y="419032"/>
                    <a:pt x="350000" y="420874"/>
                  </a:cubicBezTo>
                  <a:cubicBezTo>
                    <a:pt x="352768" y="412586"/>
                    <a:pt x="354612" y="404297"/>
                    <a:pt x="356457" y="395088"/>
                  </a:cubicBezTo>
                  <a:close/>
                  <a:moveTo>
                    <a:pt x="171975" y="395088"/>
                  </a:moveTo>
                  <a:cubicBezTo>
                    <a:pt x="173820" y="404297"/>
                    <a:pt x="175664" y="412586"/>
                    <a:pt x="178432" y="420874"/>
                  </a:cubicBezTo>
                  <a:cubicBezTo>
                    <a:pt x="188578" y="419032"/>
                    <a:pt x="199647" y="417190"/>
                    <a:pt x="209794" y="414428"/>
                  </a:cubicBezTo>
                  <a:cubicBezTo>
                    <a:pt x="207949" y="413507"/>
                    <a:pt x="205182" y="412586"/>
                    <a:pt x="202414" y="410744"/>
                  </a:cubicBezTo>
                  <a:cubicBezTo>
                    <a:pt x="192268" y="406139"/>
                    <a:pt x="182121" y="400613"/>
                    <a:pt x="171975" y="395088"/>
                  </a:cubicBezTo>
                  <a:close/>
                  <a:moveTo>
                    <a:pt x="466224" y="313123"/>
                  </a:moveTo>
                  <a:cubicBezTo>
                    <a:pt x="447776" y="332463"/>
                    <a:pt x="424716" y="350882"/>
                    <a:pt x="398888" y="368380"/>
                  </a:cubicBezTo>
                  <a:cubicBezTo>
                    <a:pt x="396121" y="388641"/>
                    <a:pt x="392431" y="407981"/>
                    <a:pt x="386897" y="425479"/>
                  </a:cubicBezTo>
                  <a:cubicBezTo>
                    <a:pt x="391509" y="425479"/>
                    <a:pt x="397043" y="426400"/>
                    <a:pt x="401655" y="426400"/>
                  </a:cubicBezTo>
                  <a:cubicBezTo>
                    <a:pt x="445931" y="426400"/>
                    <a:pt x="477293" y="413507"/>
                    <a:pt x="487440" y="392325"/>
                  </a:cubicBezTo>
                  <a:cubicBezTo>
                    <a:pt x="496664" y="372985"/>
                    <a:pt x="489285" y="344435"/>
                    <a:pt x="466224" y="313123"/>
                  </a:cubicBezTo>
                  <a:close/>
                  <a:moveTo>
                    <a:pt x="61285" y="313123"/>
                  </a:moveTo>
                  <a:cubicBezTo>
                    <a:pt x="39147" y="344435"/>
                    <a:pt x="31768" y="372985"/>
                    <a:pt x="40992" y="392325"/>
                  </a:cubicBezTo>
                  <a:cubicBezTo>
                    <a:pt x="51139" y="413507"/>
                    <a:pt x="82501" y="426400"/>
                    <a:pt x="126777" y="426400"/>
                  </a:cubicBezTo>
                  <a:cubicBezTo>
                    <a:pt x="131389" y="426400"/>
                    <a:pt x="136001" y="425479"/>
                    <a:pt x="141535" y="425479"/>
                  </a:cubicBezTo>
                  <a:cubicBezTo>
                    <a:pt x="136001" y="407981"/>
                    <a:pt x="132311" y="388641"/>
                    <a:pt x="129544" y="368380"/>
                  </a:cubicBezTo>
                  <a:cubicBezTo>
                    <a:pt x="103716" y="350882"/>
                    <a:pt x="80656" y="332463"/>
                    <a:pt x="61285" y="313123"/>
                  </a:cubicBezTo>
                  <a:close/>
                  <a:moveTo>
                    <a:pt x="404423" y="249578"/>
                  </a:moveTo>
                  <a:cubicBezTo>
                    <a:pt x="404423" y="260629"/>
                    <a:pt x="405345" y="272601"/>
                    <a:pt x="405345" y="284574"/>
                  </a:cubicBezTo>
                  <a:cubicBezTo>
                    <a:pt x="405345" y="296546"/>
                    <a:pt x="404423" y="307597"/>
                    <a:pt x="404423" y="319570"/>
                  </a:cubicBezTo>
                  <a:cubicBezTo>
                    <a:pt x="418259" y="308518"/>
                    <a:pt x="431173" y="296546"/>
                    <a:pt x="443164" y="284574"/>
                  </a:cubicBezTo>
                  <a:cubicBezTo>
                    <a:pt x="431173" y="272601"/>
                    <a:pt x="418259" y="260629"/>
                    <a:pt x="404423" y="249578"/>
                  </a:cubicBezTo>
                  <a:close/>
                  <a:moveTo>
                    <a:pt x="124009" y="249578"/>
                  </a:moveTo>
                  <a:cubicBezTo>
                    <a:pt x="110173" y="260629"/>
                    <a:pt x="96337" y="272601"/>
                    <a:pt x="85268" y="284574"/>
                  </a:cubicBezTo>
                  <a:cubicBezTo>
                    <a:pt x="96337" y="296546"/>
                    <a:pt x="110173" y="308518"/>
                    <a:pt x="124009" y="319570"/>
                  </a:cubicBezTo>
                  <a:cubicBezTo>
                    <a:pt x="123087" y="307597"/>
                    <a:pt x="123087" y="296546"/>
                    <a:pt x="123087" y="284574"/>
                  </a:cubicBezTo>
                  <a:cubicBezTo>
                    <a:pt x="123087" y="272601"/>
                    <a:pt x="123087" y="260629"/>
                    <a:pt x="124009" y="249578"/>
                  </a:cubicBezTo>
                  <a:close/>
                  <a:moveTo>
                    <a:pt x="264216" y="227392"/>
                  </a:moveTo>
                  <a:cubicBezTo>
                    <a:pt x="295796" y="227392"/>
                    <a:pt x="321397" y="252960"/>
                    <a:pt x="321397" y="284499"/>
                  </a:cubicBezTo>
                  <a:cubicBezTo>
                    <a:pt x="321397" y="316038"/>
                    <a:pt x="295796" y="341606"/>
                    <a:pt x="264216" y="341606"/>
                  </a:cubicBezTo>
                  <a:cubicBezTo>
                    <a:pt x="232636" y="341606"/>
                    <a:pt x="207035" y="316038"/>
                    <a:pt x="207035" y="284499"/>
                  </a:cubicBezTo>
                  <a:cubicBezTo>
                    <a:pt x="207035" y="252960"/>
                    <a:pt x="232636" y="227392"/>
                    <a:pt x="264216" y="227392"/>
                  </a:cubicBezTo>
                  <a:close/>
                  <a:moveTo>
                    <a:pt x="264216" y="171297"/>
                  </a:moveTo>
                  <a:cubicBezTo>
                    <a:pt x="248535" y="176822"/>
                    <a:pt x="233776" y="183269"/>
                    <a:pt x="219018" y="190636"/>
                  </a:cubicBezTo>
                  <a:cubicBezTo>
                    <a:pt x="199647" y="200767"/>
                    <a:pt x="181199" y="210897"/>
                    <a:pt x="163673" y="221949"/>
                  </a:cubicBezTo>
                  <a:cubicBezTo>
                    <a:pt x="161828" y="241289"/>
                    <a:pt x="159983" y="262471"/>
                    <a:pt x="159983" y="284574"/>
                  </a:cubicBezTo>
                  <a:cubicBezTo>
                    <a:pt x="159983" y="306676"/>
                    <a:pt x="161828" y="327858"/>
                    <a:pt x="163673" y="347198"/>
                  </a:cubicBezTo>
                  <a:cubicBezTo>
                    <a:pt x="181199" y="358250"/>
                    <a:pt x="199647" y="368380"/>
                    <a:pt x="219018" y="377590"/>
                  </a:cubicBezTo>
                  <a:cubicBezTo>
                    <a:pt x="233776" y="384957"/>
                    <a:pt x="248535" y="391404"/>
                    <a:pt x="264216" y="397850"/>
                  </a:cubicBezTo>
                  <a:cubicBezTo>
                    <a:pt x="278975" y="391404"/>
                    <a:pt x="294656" y="384957"/>
                    <a:pt x="309414" y="377590"/>
                  </a:cubicBezTo>
                  <a:cubicBezTo>
                    <a:pt x="328785" y="368380"/>
                    <a:pt x="347233" y="358250"/>
                    <a:pt x="364759" y="347198"/>
                  </a:cubicBezTo>
                  <a:cubicBezTo>
                    <a:pt x="366604" y="327858"/>
                    <a:pt x="368449" y="306676"/>
                    <a:pt x="368449" y="284574"/>
                  </a:cubicBezTo>
                  <a:cubicBezTo>
                    <a:pt x="368449" y="262471"/>
                    <a:pt x="366604" y="241289"/>
                    <a:pt x="364759" y="221949"/>
                  </a:cubicBezTo>
                  <a:cubicBezTo>
                    <a:pt x="347233" y="210897"/>
                    <a:pt x="328785" y="200767"/>
                    <a:pt x="309414" y="190636"/>
                  </a:cubicBezTo>
                  <a:cubicBezTo>
                    <a:pt x="294656" y="183269"/>
                    <a:pt x="278975" y="176822"/>
                    <a:pt x="264216" y="171297"/>
                  </a:cubicBezTo>
                  <a:close/>
                  <a:moveTo>
                    <a:pt x="350000" y="147352"/>
                  </a:moveTo>
                  <a:cubicBezTo>
                    <a:pt x="339854" y="149194"/>
                    <a:pt x="328785" y="151957"/>
                    <a:pt x="317716" y="154719"/>
                  </a:cubicBezTo>
                  <a:cubicBezTo>
                    <a:pt x="320483" y="155640"/>
                    <a:pt x="323250" y="156561"/>
                    <a:pt x="326018" y="157482"/>
                  </a:cubicBezTo>
                  <a:cubicBezTo>
                    <a:pt x="336164" y="163008"/>
                    <a:pt x="346311" y="168534"/>
                    <a:pt x="356457" y="174059"/>
                  </a:cubicBezTo>
                  <a:cubicBezTo>
                    <a:pt x="354612" y="164850"/>
                    <a:pt x="352768" y="156561"/>
                    <a:pt x="350000" y="147352"/>
                  </a:cubicBezTo>
                  <a:close/>
                  <a:moveTo>
                    <a:pt x="178432" y="147352"/>
                  </a:moveTo>
                  <a:cubicBezTo>
                    <a:pt x="175664" y="156561"/>
                    <a:pt x="173820" y="164850"/>
                    <a:pt x="171975" y="174059"/>
                  </a:cubicBezTo>
                  <a:cubicBezTo>
                    <a:pt x="182121" y="168534"/>
                    <a:pt x="192268" y="163008"/>
                    <a:pt x="202414" y="157482"/>
                  </a:cubicBezTo>
                  <a:cubicBezTo>
                    <a:pt x="205182" y="156561"/>
                    <a:pt x="207949" y="155640"/>
                    <a:pt x="209794" y="154719"/>
                  </a:cubicBezTo>
                  <a:cubicBezTo>
                    <a:pt x="199647" y="151957"/>
                    <a:pt x="188578" y="149194"/>
                    <a:pt x="178432" y="147352"/>
                  </a:cubicBezTo>
                  <a:close/>
                  <a:moveTo>
                    <a:pt x="401655" y="142747"/>
                  </a:moveTo>
                  <a:cubicBezTo>
                    <a:pt x="397043" y="142747"/>
                    <a:pt x="391509" y="142747"/>
                    <a:pt x="386897" y="143668"/>
                  </a:cubicBezTo>
                  <a:cubicBezTo>
                    <a:pt x="392431" y="161166"/>
                    <a:pt x="396121" y="180506"/>
                    <a:pt x="398888" y="199846"/>
                  </a:cubicBezTo>
                  <a:cubicBezTo>
                    <a:pt x="424716" y="217344"/>
                    <a:pt x="447776" y="236684"/>
                    <a:pt x="466224" y="256024"/>
                  </a:cubicBezTo>
                  <a:cubicBezTo>
                    <a:pt x="489285" y="224712"/>
                    <a:pt x="496664" y="196162"/>
                    <a:pt x="487440" y="175901"/>
                  </a:cubicBezTo>
                  <a:cubicBezTo>
                    <a:pt x="477293" y="154719"/>
                    <a:pt x="445931" y="142747"/>
                    <a:pt x="401655" y="142747"/>
                  </a:cubicBezTo>
                  <a:close/>
                  <a:moveTo>
                    <a:pt x="126777" y="142747"/>
                  </a:moveTo>
                  <a:cubicBezTo>
                    <a:pt x="82501" y="142747"/>
                    <a:pt x="51139" y="154719"/>
                    <a:pt x="40992" y="175901"/>
                  </a:cubicBezTo>
                  <a:cubicBezTo>
                    <a:pt x="31768" y="196162"/>
                    <a:pt x="39147" y="224712"/>
                    <a:pt x="61285" y="256024"/>
                  </a:cubicBezTo>
                  <a:cubicBezTo>
                    <a:pt x="80656" y="236684"/>
                    <a:pt x="103716" y="217344"/>
                    <a:pt x="129544" y="199846"/>
                  </a:cubicBezTo>
                  <a:cubicBezTo>
                    <a:pt x="132311" y="180506"/>
                    <a:pt x="136001" y="161166"/>
                    <a:pt x="141535" y="143668"/>
                  </a:cubicBezTo>
                  <a:cubicBezTo>
                    <a:pt x="136001" y="142747"/>
                    <a:pt x="131389" y="142747"/>
                    <a:pt x="126777" y="142747"/>
                  </a:cubicBezTo>
                  <a:close/>
                  <a:moveTo>
                    <a:pt x="264216" y="36838"/>
                  </a:moveTo>
                  <a:cubicBezTo>
                    <a:pt x="238389" y="36838"/>
                    <a:pt x="210716" y="65387"/>
                    <a:pt x="191345" y="112356"/>
                  </a:cubicBezTo>
                  <a:cubicBezTo>
                    <a:pt x="214406" y="116961"/>
                    <a:pt x="239311" y="123407"/>
                    <a:pt x="264216" y="132617"/>
                  </a:cubicBezTo>
                  <a:cubicBezTo>
                    <a:pt x="289121" y="123407"/>
                    <a:pt x="314026" y="116961"/>
                    <a:pt x="337087" y="112356"/>
                  </a:cubicBezTo>
                  <a:cubicBezTo>
                    <a:pt x="316794" y="65387"/>
                    <a:pt x="290044" y="36838"/>
                    <a:pt x="264216" y="36838"/>
                  </a:cubicBezTo>
                  <a:close/>
                  <a:moveTo>
                    <a:pt x="264216" y="0"/>
                  </a:moveTo>
                  <a:cubicBezTo>
                    <a:pt x="309414" y="0"/>
                    <a:pt x="349078" y="41443"/>
                    <a:pt x="374906" y="106830"/>
                  </a:cubicBezTo>
                  <a:cubicBezTo>
                    <a:pt x="384130" y="106830"/>
                    <a:pt x="393354" y="105909"/>
                    <a:pt x="401655" y="105909"/>
                  </a:cubicBezTo>
                  <a:cubicBezTo>
                    <a:pt x="461612" y="105909"/>
                    <a:pt x="503121" y="125249"/>
                    <a:pt x="520647" y="160245"/>
                  </a:cubicBezTo>
                  <a:cubicBezTo>
                    <a:pt x="537250" y="194320"/>
                    <a:pt x="527104" y="238526"/>
                    <a:pt x="491129" y="284574"/>
                  </a:cubicBezTo>
                  <a:cubicBezTo>
                    <a:pt x="527104" y="330621"/>
                    <a:pt x="537250" y="373906"/>
                    <a:pt x="520647" y="408902"/>
                  </a:cubicBezTo>
                  <a:cubicBezTo>
                    <a:pt x="503121" y="443898"/>
                    <a:pt x="461612" y="463238"/>
                    <a:pt x="401655" y="463238"/>
                  </a:cubicBezTo>
                  <a:cubicBezTo>
                    <a:pt x="392431" y="463238"/>
                    <a:pt x="384130" y="462317"/>
                    <a:pt x="374906" y="461396"/>
                  </a:cubicBezTo>
                  <a:cubicBezTo>
                    <a:pt x="349078" y="527704"/>
                    <a:pt x="309414" y="569147"/>
                    <a:pt x="264216" y="569147"/>
                  </a:cubicBezTo>
                  <a:cubicBezTo>
                    <a:pt x="218095" y="569147"/>
                    <a:pt x="178432" y="527704"/>
                    <a:pt x="153526" y="461396"/>
                  </a:cubicBezTo>
                  <a:cubicBezTo>
                    <a:pt x="144302" y="462317"/>
                    <a:pt x="135078" y="463238"/>
                    <a:pt x="126777" y="463238"/>
                  </a:cubicBezTo>
                  <a:cubicBezTo>
                    <a:pt x="66820" y="463238"/>
                    <a:pt x="24389" y="443898"/>
                    <a:pt x="7785" y="408902"/>
                  </a:cubicBezTo>
                  <a:cubicBezTo>
                    <a:pt x="-8818" y="373906"/>
                    <a:pt x="1328" y="330621"/>
                    <a:pt x="36380" y="284574"/>
                  </a:cubicBezTo>
                  <a:cubicBezTo>
                    <a:pt x="1328" y="238526"/>
                    <a:pt x="-8818" y="194320"/>
                    <a:pt x="7785" y="160245"/>
                  </a:cubicBezTo>
                  <a:cubicBezTo>
                    <a:pt x="24389" y="125249"/>
                    <a:pt x="66820" y="105909"/>
                    <a:pt x="126777" y="105909"/>
                  </a:cubicBezTo>
                  <a:cubicBezTo>
                    <a:pt x="135078" y="105909"/>
                    <a:pt x="144302" y="106830"/>
                    <a:pt x="153526" y="106830"/>
                  </a:cubicBezTo>
                  <a:cubicBezTo>
                    <a:pt x="178432" y="41443"/>
                    <a:pt x="218095" y="0"/>
                    <a:pt x="264216"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82" name="iconfont-11157-5276544">
              <a:extLst>
                <a:ext uri="{FF2B5EF4-FFF2-40B4-BE49-F238E27FC236}">
                  <a16:creationId xmlns:a16="http://schemas.microsoft.com/office/drawing/2014/main" id="{BDBBE566-870C-4A33-9A48-CD63635067F1}"/>
                </a:ext>
              </a:extLst>
            </p:cNvPr>
            <p:cNvSpPr/>
            <p:nvPr/>
          </p:nvSpPr>
          <p:spPr>
            <a:xfrm>
              <a:off x="10629022" y="6175909"/>
              <a:ext cx="167053" cy="179935"/>
            </a:xfrm>
            <a:custGeom>
              <a:avLst/>
              <a:gdLst>
                <a:gd name="connsiteX0" fmla="*/ 264216 w 528403"/>
                <a:gd name="connsiteY0" fmla="*/ 436530 h 569147"/>
                <a:gd name="connsiteX1" fmla="*/ 191345 w 528403"/>
                <a:gd name="connsiteY1" fmla="*/ 456791 h 569147"/>
                <a:gd name="connsiteX2" fmla="*/ 264216 w 528403"/>
                <a:gd name="connsiteY2" fmla="*/ 532309 h 569147"/>
                <a:gd name="connsiteX3" fmla="*/ 337087 w 528403"/>
                <a:gd name="connsiteY3" fmla="*/ 456791 h 569147"/>
                <a:gd name="connsiteX4" fmla="*/ 264216 w 528403"/>
                <a:gd name="connsiteY4" fmla="*/ 436530 h 569147"/>
                <a:gd name="connsiteX5" fmla="*/ 356457 w 528403"/>
                <a:gd name="connsiteY5" fmla="*/ 395088 h 569147"/>
                <a:gd name="connsiteX6" fmla="*/ 326018 w 528403"/>
                <a:gd name="connsiteY6" fmla="*/ 410744 h 569147"/>
                <a:gd name="connsiteX7" fmla="*/ 317716 w 528403"/>
                <a:gd name="connsiteY7" fmla="*/ 414428 h 569147"/>
                <a:gd name="connsiteX8" fmla="*/ 350000 w 528403"/>
                <a:gd name="connsiteY8" fmla="*/ 420874 h 569147"/>
                <a:gd name="connsiteX9" fmla="*/ 356457 w 528403"/>
                <a:gd name="connsiteY9" fmla="*/ 395088 h 569147"/>
                <a:gd name="connsiteX10" fmla="*/ 171975 w 528403"/>
                <a:gd name="connsiteY10" fmla="*/ 395088 h 569147"/>
                <a:gd name="connsiteX11" fmla="*/ 178432 w 528403"/>
                <a:gd name="connsiteY11" fmla="*/ 420874 h 569147"/>
                <a:gd name="connsiteX12" fmla="*/ 209794 w 528403"/>
                <a:gd name="connsiteY12" fmla="*/ 414428 h 569147"/>
                <a:gd name="connsiteX13" fmla="*/ 202414 w 528403"/>
                <a:gd name="connsiteY13" fmla="*/ 410744 h 569147"/>
                <a:gd name="connsiteX14" fmla="*/ 171975 w 528403"/>
                <a:gd name="connsiteY14" fmla="*/ 395088 h 569147"/>
                <a:gd name="connsiteX15" fmla="*/ 466224 w 528403"/>
                <a:gd name="connsiteY15" fmla="*/ 313123 h 569147"/>
                <a:gd name="connsiteX16" fmla="*/ 398888 w 528403"/>
                <a:gd name="connsiteY16" fmla="*/ 368380 h 569147"/>
                <a:gd name="connsiteX17" fmla="*/ 386897 w 528403"/>
                <a:gd name="connsiteY17" fmla="*/ 425479 h 569147"/>
                <a:gd name="connsiteX18" fmla="*/ 401655 w 528403"/>
                <a:gd name="connsiteY18" fmla="*/ 426400 h 569147"/>
                <a:gd name="connsiteX19" fmla="*/ 487440 w 528403"/>
                <a:gd name="connsiteY19" fmla="*/ 392325 h 569147"/>
                <a:gd name="connsiteX20" fmla="*/ 466224 w 528403"/>
                <a:gd name="connsiteY20" fmla="*/ 313123 h 569147"/>
                <a:gd name="connsiteX21" fmla="*/ 61285 w 528403"/>
                <a:gd name="connsiteY21" fmla="*/ 313123 h 569147"/>
                <a:gd name="connsiteX22" fmla="*/ 40992 w 528403"/>
                <a:gd name="connsiteY22" fmla="*/ 392325 h 569147"/>
                <a:gd name="connsiteX23" fmla="*/ 126777 w 528403"/>
                <a:gd name="connsiteY23" fmla="*/ 426400 h 569147"/>
                <a:gd name="connsiteX24" fmla="*/ 141535 w 528403"/>
                <a:gd name="connsiteY24" fmla="*/ 425479 h 569147"/>
                <a:gd name="connsiteX25" fmla="*/ 129544 w 528403"/>
                <a:gd name="connsiteY25" fmla="*/ 368380 h 569147"/>
                <a:gd name="connsiteX26" fmla="*/ 61285 w 528403"/>
                <a:gd name="connsiteY26" fmla="*/ 313123 h 569147"/>
                <a:gd name="connsiteX27" fmla="*/ 404423 w 528403"/>
                <a:gd name="connsiteY27" fmla="*/ 249578 h 569147"/>
                <a:gd name="connsiteX28" fmla="*/ 405345 w 528403"/>
                <a:gd name="connsiteY28" fmla="*/ 284574 h 569147"/>
                <a:gd name="connsiteX29" fmla="*/ 404423 w 528403"/>
                <a:gd name="connsiteY29" fmla="*/ 319570 h 569147"/>
                <a:gd name="connsiteX30" fmla="*/ 443164 w 528403"/>
                <a:gd name="connsiteY30" fmla="*/ 284574 h 569147"/>
                <a:gd name="connsiteX31" fmla="*/ 404423 w 528403"/>
                <a:gd name="connsiteY31" fmla="*/ 249578 h 569147"/>
                <a:gd name="connsiteX32" fmla="*/ 124009 w 528403"/>
                <a:gd name="connsiteY32" fmla="*/ 249578 h 569147"/>
                <a:gd name="connsiteX33" fmla="*/ 85268 w 528403"/>
                <a:gd name="connsiteY33" fmla="*/ 284574 h 569147"/>
                <a:gd name="connsiteX34" fmla="*/ 124009 w 528403"/>
                <a:gd name="connsiteY34" fmla="*/ 319570 h 569147"/>
                <a:gd name="connsiteX35" fmla="*/ 123087 w 528403"/>
                <a:gd name="connsiteY35" fmla="*/ 284574 h 569147"/>
                <a:gd name="connsiteX36" fmla="*/ 124009 w 528403"/>
                <a:gd name="connsiteY36" fmla="*/ 249578 h 569147"/>
                <a:gd name="connsiteX37" fmla="*/ 264216 w 528403"/>
                <a:gd name="connsiteY37" fmla="*/ 227392 h 569147"/>
                <a:gd name="connsiteX38" fmla="*/ 321397 w 528403"/>
                <a:gd name="connsiteY38" fmla="*/ 284499 h 569147"/>
                <a:gd name="connsiteX39" fmla="*/ 264216 w 528403"/>
                <a:gd name="connsiteY39" fmla="*/ 341606 h 569147"/>
                <a:gd name="connsiteX40" fmla="*/ 207035 w 528403"/>
                <a:gd name="connsiteY40" fmla="*/ 284499 h 569147"/>
                <a:gd name="connsiteX41" fmla="*/ 264216 w 528403"/>
                <a:gd name="connsiteY41" fmla="*/ 227392 h 569147"/>
                <a:gd name="connsiteX42" fmla="*/ 264216 w 528403"/>
                <a:gd name="connsiteY42" fmla="*/ 171297 h 569147"/>
                <a:gd name="connsiteX43" fmla="*/ 219018 w 528403"/>
                <a:gd name="connsiteY43" fmla="*/ 190636 h 569147"/>
                <a:gd name="connsiteX44" fmla="*/ 163673 w 528403"/>
                <a:gd name="connsiteY44" fmla="*/ 221949 h 569147"/>
                <a:gd name="connsiteX45" fmla="*/ 159983 w 528403"/>
                <a:gd name="connsiteY45" fmla="*/ 284574 h 569147"/>
                <a:gd name="connsiteX46" fmla="*/ 163673 w 528403"/>
                <a:gd name="connsiteY46" fmla="*/ 347198 h 569147"/>
                <a:gd name="connsiteX47" fmla="*/ 219018 w 528403"/>
                <a:gd name="connsiteY47" fmla="*/ 377590 h 569147"/>
                <a:gd name="connsiteX48" fmla="*/ 264216 w 528403"/>
                <a:gd name="connsiteY48" fmla="*/ 397850 h 569147"/>
                <a:gd name="connsiteX49" fmla="*/ 309414 w 528403"/>
                <a:gd name="connsiteY49" fmla="*/ 377590 h 569147"/>
                <a:gd name="connsiteX50" fmla="*/ 364759 w 528403"/>
                <a:gd name="connsiteY50" fmla="*/ 347198 h 569147"/>
                <a:gd name="connsiteX51" fmla="*/ 368449 w 528403"/>
                <a:gd name="connsiteY51" fmla="*/ 284574 h 569147"/>
                <a:gd name="connsiteX52" fmla="*/ 364759 w 528403"/>
                <a:gd name="connsiteY52" fmla="*/ 221949 h 569147"/>
                <a:gd name="connsiteX53" fmla="*/ 309414 w 528403"/>
                <a:gd name="connsiteY53" fmla="*/ 190636 h 569147"/>
                <a:gd name="connsiteX54" fmla="*/ 264216 w 528403"/>
                <a:gd name="connsiteY54" fmla="*/ 171297 h 569147"/>
                <a:gd name="connsiteX55" fmla="*/ 350000 w 528403"/>
                <a:gd name="connsiteY55" fmla="*/ 147352 h 569147"/>
                <a:gd name="connsiteX56" fmla="*/ 317716 w 528403"/>
                <a:gd name="connsiteY56" fmla="*/ 154719 h 569147"/>
                <a:gd name="connsiteX57" fmla="*/ 326018 w 528403"/>
                <a:gd name="connsiteY57" fmla="*/ 157482 h 569147"/>
                <a:gd name="connsiteX58" fmla="*/ 356457 w 528403"/>
                <a:gd name="connsiteY58" fmla="*/ 174059 h 569147"/>
                <a:gd name="connsiteX59" fmla="*/ 350000 w 528403"/>
                <a:gd name="connsiteY59" fmla="*/ 147352 h 569147"/>
                <a:gd name="connsiteX60" fmla="*/ 178432 w 528403"/>
                <a:gd name="connsiteY60" fmla="*/ 147352 h 569147"/>
                <a:gd name="connsiteX61" fmla="*/ 171975 w 528403"/>
                <a:gd name="connsiteY61" fmla="*/ 174059 h 569147"/>
                <a:gd name="connsiteX62" fmla="*/ 202414 w 528403"/>
                <a:gd name="connsiteY62" fmla="*/ 157482 h 569147"/>
                <a:gd name="connsiteX63" fmla="*/ 209794 w 528403"/>
                <a:gd name="connsiteY63" fmla="*/ 154719 h 569147"/>
                <a:gd name="connsiteX64" fmla="*/ 178432 w 528403"/>
                <a:gd name="connsiteY64" fmla="*/ 147352 h 569147"/>
                <a:gd name="connsiteX65" fmla="*/ 401655 w 528403"/>
                <a:gd name="connsiteY65" fmla="*/ 142747 h 569147"/>
                <a:gd name="connsiteX66" fmla="*/ 386897 w 528403"/>
                <a:gd name="connsiteY66" fmla="*/ 143668 h 569147"/>
                <a:gd name="connsiteX67" fmla="*/ 398888 w 528403"/>
                <a:gd name="connsiteY67" fmla="*/ 199846 h 569147"/>
                <a:gd name="connsiteX68" fmla="*/ 466224 w 528403"/>
                <a:gd name="connsiteY68" fmla="*/ 256024 h 569147"/>
                <a:gd name="connsiteX69" fmla="*/ 487440 w 528403"/>
                <a:gd name="connsiteY69" fmla="*/ 175901 h 569147"/>
                <a:gd name="connsiteX70" fmla="*/ 401655 w 528403"/>
                <a:gd name="connsiteY70" fmla="*/ 142747 h 569147"/>
                <a:gd name="connsiteX71" fmla="*/ 126777 w 528403"/>
                <a:gd name="connsiteY71" fmla="*/ 142747 h 569147"/>
                <a:gd name="connsiteX72" fmla="*/ 40992 w 528403"/>
                <a:gd name="connsiteY72" fmla="*/ 175901 h 569147"/>
                <a:gd name="connsiteX73" fmla="*/ 61285 w 528403"/>
                <a:gd name="connsiteY73" fmla="*/ 256024 h 569147"/>
                <a:gd name="connsiteX74" fmla="*/ 129544 w 528403"/>
                <a:gd name="connsiteY74" fmla="*/ 199846 h 569147"/>
                <a:gd name="connsiteX75" fmla="*/ 141535 w 528403"/>
                <a:gd name="connsiteY75" fmla="*/ 143668 h 569147"/>
                <a:gd name="connsiteX76" fmla="*/ 126777 w 528403"/>
                <a:gd name="connsiteY76" fmla="*/ 142747 h 569147"/>
                <a:gd name="connsiteX77" fmla="*/ 264216 w 528403"/>
                <a:gd name="connsiteY77" fmla="*/ 36838 h 569147"/>
                <a:gd name="connsiteX78" fmla="*/ 191345 w 528403"/>
                <a:gd name="connsiteY78" fmla="*/ 112356 h 569147"/>
                <a:gd name="connsiteX79" fmla="*/ 264216 w 528403"/>
                <a:gd name="connsiteY79" fmla="*/ 132617 h 569147"/>
                <a:gd name="connsiteX80" fmla="*/ 337087 w 528403"/>
                <a:gd name="connsiteY80" fmla="*/ 112356 h 569147"/>
                <a:gd name="connsiteX81" fmla="*/ 264216 w 528403"/>
                <a:gd name="connsiteY81" fmla="*/ 36838 h 569147"/>
                <a:gd name="connsiteX82" fmla="*/ 264216 w 528403"/>
                <a:gd name="connsiteY82" fmla="*/ 0 h 569147"/>
                <a:gd name="connsiteX83" fmla="*/ 374906 w 528403"/>
                <a:gd name="connsiteY83" fmla="*/ 106830 h 569147"/>
                <a:gd name="connsiteX84" fmla="*/ 401655 w 528403"/>
                <a:gd name="connsiteY84" fmla="*/ 105909 h 569147"/>
                <a:gd name="connsiteX85" fmla="*/ 520647 w 528403"/>
                <a:gd name="connsiteY85" fmla="*/ 160245 h 569147"/>
                <a:gd name="connsiteX86" fmla="*/ 491129 w 528403"/>
                <a:gd name="connsiteY86" fmla="*/ 284574 h 569147"/>
                <a:gd name="connsiteX87" fmla="*/ 520647 w 528403"/>
                <a:gd name="connsiteY87" fmla="*/ 408902 h 569147"/>
                <a:gd name="connsiteX88" fmla="*/ 401655 w 528403"/>
                <a:gd name="connsiteY88" fmla="*/ 463238 h 569147"/>
                <a:gd name="connsiteX89" fmla="*/ 374906 w 528403"/>
                <a:gd name="connsiteY89" fmla="*/ 461396 h 569147"/>
                <a:gd name="connsiteX90" fmla="*/ 264216 w 528403"/>
                <a:gd name="connsiteY90" fmla="*/ 569147 h 569147"/>
                <a:gd name="connsiteX91" fmla="*/ 153526 w 528403"/>
                <a:gd name="connsiteY91" fmla="*/ 461396 h 569147"/>
                <a:gd name="connsiteX92" fmla="*/ 126777 w 528403"/>
                <a:gd name="connsiteY92" fmla="*/ 463238 h 569147"/>
                <a:gd name="connsiteX93" fmla="*/ 7785 w 528403"/>
                <a:gd name="connsiteY93" fmla="*/ 408902 h 569147"/>
                <a:gd name="connsiteX94" fmla="*/ 36380 w 528403"/>
                <a:gd name="connsiteY94" fmla="*/ 284574 h 569147"/>
                <a:gd name="connsiteX95" fmla="*/ 7785 w 528403"/>
                <a:gd name="connsiteY95" fmla="*/ 160245 h 569147"/>
                <a:gd name="connsiteX96" fmla="*/ 126777 w 528403"/>
                <a:gd name="connsiteY96" fmla="*/ 105909 h 569147"/>
                <a:gd name="connsiteX97" fmla="*/ 153526 w 528403"/>
                <a:gd name="connsiteY97" fmla="*/ 106830 h 569147"/>
                <a:gd name="connsiteX98" fmla="*/ 264216 w 528403"/>
                <a:gd name="connsiteY98" fmla="*/ 0 h 569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528403" h="569147">
                  <a:moveTo>
                    <a:pt x="264216" y="436530"/>
                  </a:moveTo>
                  <a:cubicBezTo>
                    <a:pt x="239311" y="445740"/>
                    <a:pt x="214406" y="452187"/>
                    <a:pt x="191345" y="456791"/>
                  </a:cubicBezTo>
                  <a:cubicBezTo>
                    <a:pt x="210716" y="503760"/>
                    <a:pt x="238389" y="532309"/>
                    <a:pt x="264216" y="532309"/>
                  </a:cubicBezTo>
                  <a:cubicBezTo>
                    <a:pt x="290044" y="532309"/>
                    <a:pt x="316794" y="503760"/>
                    <a:pt x="337087" y="456791"/>
                  </a:cubicBezTo>
                  <a:cubicBezTo>
                    <a:pt x="314026" y="452187"/>
                    <a:pt x="289121" y="445740"/>
                    <a:pt x="264216" y="436530"/>
                  </a:cubicBezTo>
                  <a:close/>
                  <a:moveTo>
                    <a:pt x="356457" y="395088"/>
                  </a:moveTo>
                  <a:cubicBezTo>
                    <a:pt x="346311" y="400613"/>
                    <a:pt x="336164" y="406139"/>
                    <a:pt x="326018" y="410744"/>
                  </a:cubicBezTo>
                  <a:cubicBezTo>
                    <a:pt x="323250" y="412586"/>
                    <a:pt x="320483" y="413507"/>
                    <a:pt x="317716" y="414428"/>
                  </a:cubicBezTo>
                  <a:cubicBezTo>
                    <a:pt x="328785" y="417190"/>
                    <a:pt x="339854" y="419032"/>
                    <a:pt x="350000" y="420874"/>
                  </a:cubicBezTo>
                  <a:cubicBezTo>
                    <a:pt x="352768" y="412586"/>
                    <a:pt x="354612" y="404297"/>
                    <a:pt x="356457" y="395088"/>
                  </a:cubicBezTo>
                  <a:close/>
                  <a:moveTo>
                    <a:pt x="171975" y="395088"/>
                  </a:moveTo>
                  <a:cubicBezTo>
                    <a:pt x="173820" y="404297"/>
                    <a:pt x="175664" y="412586"/>
                    <a:pt x="178432" y="420874"/>
                  </a:cubicBezTo>
                  <a:cubicBezTo>
                    <a:pt x="188578" y="419032"/>
                    <a:pt x="199647" y="417190"/>
                    <a:pt x="209794" y="414428"/>
                  </a:cubicBezTo>
                  <a:cubicBezTo>
                    <a:pt x="207949" y="413507"/>
                    <a:pt x="205182" y="412586"/>
                    <a:pt x="202414" y="410744"/>
                  </a:cubicBezTo>
                  <a:cubicBezTo>
                    <a:pt x="192268" y="406139"/>
                    <a:pt x="182121" y="400613"/>
                    <a:pt x="171975" y="395088"/>
                  </a:cubicBezTo>
                  <a:close/>
                  <a:moveTo>
                    <a:pt x="466224" y="313123"/>
                  </a:moveTo>
                  <a:cubicBezTo>
                    <a:pt x="447776" y="332463"/>
                    <a:pt x="424716" y="350882"/>
                    <a:pt x="398888" y="368380"/>
                  </a:cubicBezTo>
                  <a:cubicBezTo>
                    <a:pt x="396121" y="388641"/>
                    <a:pt x="392431" y="407981"/>
                    <a:pt x="386897" y="425479"/>
                  </a:cubicBezTo>
                  <a:cubicBezTo>
                    <a:pt x="391509" y="425479"/>
                    <a:pt x="397043" y="426400"/>
                    <a:pt x="401655" y="426400"/>
                  </a:cubicBezTo>
                  <a:cubicBezTo>
                    <a:pt x="445931" y="426400"/>
                    <a:pt x="477293" y="413507"/>
                    <a:pt x="487440" y="392325"/>
                  </a:cubicBezTo>
                  <a:cubicBezTo>
                    <a:pt x="496664" y="372985"/>
                    <a:pt x="489285" y="344435"/>
                    <a:pt x="466224" y="313123"/>
                  </a:cubicBezTo>
                  <a:close/>
                  <a:moveTo>
                    <a:pt x="61285" y="313123"/>
                  </a:moveTo>
                  <a:cubicBezTo>
                    <a:pt x="39147" y="344435"/>
                    <a:pt x="31768" y="372985"/>
                    <a:pt x="40992" y="392325"/>
                  </a:cubicBezTo>
                  <a:cubicBezTo>
                    <a:pt x="51139" y="413507"/>
                    <a:pt x="82501" y="426400"/>
                    <a:pt x="126777" y="426400"/>
                  </a:cubicBezTo>
                  <a:cubicBezTo>
                    <a:pt x="131389" y="426400"/>
                    <a:pt x="136001" y="425479"/>
                    <a:pt x="141535" y="425479"/>
                  </a:cubicBezTo>
                  <a:cubicBezTo>
                    <a:pt x="136001" y="407981"/>
                    <a:pt x="132311" y="388641"/>
                    <a:pt x="129544" y="368380"/>
                  </a:cubicBezTo>
                  <a:cubicBezTo>
                    <a:pt x="103716" y="350882"/>
                    <a:pt x="80656" y="332463"/>
                    <a:pt x="61285" y="313123"/>
                  </a:cubicBezTo>
                  <a:close/>
                  <a:moveTo>
                    <a:pt x="404423" y="249578"/>
                  </a:moveTo>
                  <a:cubicBezTo>
                    <a:pt x="404423" y="260629"/>
                    <a:pt x="405345" y="272601"/>
                    <a:pt x="405345" y="284574"/>
                  </a:cubicBezTo>
                  <a:cubicBezTo>
                    <a:pt x="405345" y="296546"/>
                    <a:pt x="404423" y="307597"/>
                    <a:pt x="404423" y="319570"/>
                  </a:cubicBezTo>
                  <a:cubicBezTo>
                    <a:pt x="418259" y="308518"/>
                    <a:pt x="431173" y="296546"/>
                    <a:pt x="443164" y="284574"/>
                  </a:cubicBezTo>
                  <a:cubicBezTo>
                    <a:pt x="431173" y="272601"/>
                    <a:pt x="418259" y="260629"/>
                    <a:pt x="404423" y="249578"/>
                  </a:cubicBezTo>
                  <a:close/>
                  <a:moveTo>
                    <a:pt x="124009" y="249578"/>
                  </a:moveTo>
                  <a:cubicBezTo>
                    <a:pt x="110173" y="260629"/>
                    <a:pt x="96337" y="272601"/>
                    <a:pt x="85268" y="284574"/>
                  </a:cubicBezTo>
                  <a:cubicBezTo>
                    <a:pt x="96337" y="296546"/>
                    <a:pt x="110173" y="308518"/>
                    <a:pt x="124009" y="319570"/>
                  </a:cubicBezTo>
                  <a:cubicBezTo>
                    <a:pt x="123087" y="307597"/>
                    <a:pt x="123087" y="296546"/>
                    <a:pt x="123087" y="284574"/>
                  </a:cubicBezTo>
                  <a:cubicBezTo>
                    <a:pt x="123087" y="272601"/>
                    <a:pt x="123087" y="260629"/>
                    <a:pt x="124009" y="249578"/>
                  </a:cubicBezTo>
                  <a:close/>
                  <a:moveTo>
                    <a:pt x="264216" y="227392"/>
                  </a:moveTo>
                  <a:cubicBezTo>
                    <a:pt x="295796" y="227392"/>
                    <a:pt x="321397" y="252960"/>
                    <a:pt x="321397" y="284499"/>
                  </a:cubicBezTo>
                  <a:cubicBezTo>
                    <a:pt x="321397" y="316038"/>
                    <a:pt x="295796" y="341606"/>
                    <a:pt x="264216" y="341606"/>
                  </a:cubicBezTo>
                  <a:cubicBezTo>
                    <a:pt x="232636" y="341606"/>
                    <a:pt x="207035" y="316038"/>
                    <a:pt x="207035" y="284499"/>
                  </a:cubicBezTo>
                  <a:cubicBezTo>
                    <a:pt x="207035" y="252960"/>
                    <a:pt x="232636" y="227392"/>
                    <a:pt x="264216" y="227392"/>
                  </a:cubicBezTo>
                  <a:close/>
                  <a:moveTo>
                    <a:pt x="264216" y="171297"/>
                  </a:moveTo>
                  <a:cubicBezTo>
                    <a:pt x="248535" y="176822"/>
                    <a:pt x="233776" y="183269"/>
                    <a:pt x="219018" y="190636"/>
                  </a:cubicBezTo>
                  <a:cubicBezTo>
                    <a:pt x="199647" y="200767"/>
                    <a:pt x="181199" y="210897"/>
                    <a:pt x="163673" y="221949"/>
                  </a:cubicBezTo>
                  <a:cubicBezTo>
                    <a:pt x="161828" y="241289"/>
                    <a:pt x="159983" y="262471"/>
                    <a:pt x="159983" y="284574"/>
                  </a:cubicBezTo>
                  <a:cubicBezTo>
                    <a:pt x="159983" y="306676"/>
                    <a:pt x="161828" y="327858"/>
                    <a:pt x="163673" y="347198"/>
                  </a:cubicBezTo>
                  <a:cubicBezTo>
                    <a:pt x="181199" y="358250"/>
                    <a:pt x="199647" y="368380"/>
                    <a:pt x="219018" y="377590"/>
                  </a:cubicBezTo>
                  <a:cubicBezTo>
                    <a:pt x="233776" y="384957"/>
                    <a:pt x="248535" y="391404"/>
                    <a:pt x="264216" y="397850"/>
                  </a:cubicBezTo>
                  <a:cubicBezTo>
                    <a:pt x="278975" y="391404"/>
                    <a:pt x="294656" y="384957"/>
                    <a:pt x="309414" y="377590"/>
                  </a:cubicBezTo>
                  <a:cubicBezTo>
                    <a:pt x="328785" y="368380"/>
                    <a:pt x="347233" y="358250"/>
                    <a:pt x="364759" y="347198"/>
                  </a:cubicBezTo>
                  <a:cubicBezTo>
                    <a:pt x="366604" y="327858"/>
                    <a:pt x="368449" y="306676"/>
                    <a:pt x="368449" y="284574"/>
                  </a:cubicBezTo>
                  <a:cubicBezTo>
                    <a:pt x="368449" y="262471"/>
                    <a:pt x="366604" y="241289"/>
                    <a:pt x="364759" y="221949"/>
                  </a:cubicBezTo>
                  <a:cubicBezTo>
                    <a:pt x="347233" y="210897"/>
                    <a:pt x="328785" y="200767"/>
                    <a:pt x="309414" y="190636"/>
                  </a:cubicBezTo>
                  <a:cubicBezTo>
                    <a:pt x="294656" y="183269"/>
                    <a:pt x="278975" y="176822"/>
                    <a:pt x="264216" y="171297"/>
                  </a:cubicBezTo>
                  <a:close/>
                  <a:moveTo>
                    <a:pt x="350000" y="147352"/>
                  </a:moveTo>
                  <a:cubicBezTo>
                    <a:pt x="339854" y="149194"/>
                    <a:pt x="328785" y="151957"/>
                    <a:pt x="317716" y="154719"/>
                  </a:cubicBezTo>
                  <a:cubicBezTo>
                    <a:pt x="320483" y="155640"/>
                    <a:pt x="323250" y="156561"/>
                    <a:pt x="326018" y="157482"/>
                  </a:cubicBezTo>
                  <a:cubicBezTo>
                    <a:pt x="336164" y="163008"/>
                    <a:pt x="346311" y="168534"/>
                    <a:pt x="356457" y="174059"/>
                  </a:cubicBezTo>
                  <a:cubicBezTo>
                    <a:pt x="354612" y="164850"/>
                    <a:pt x="352768" y="156561"/>
                    <a:pt x="350000" y="147352"/>
                  </a:cubicBezTo>
                  <a:close/>
                  <a:moveTo>
                    <a:pt x="178432" y="147352"/>
                  </a:moveTo>
                  <a:cubicBezTo>
                    <a:pt x="175664" y="156561"/>
                    <a:pt x="173820" y="164850"/>
                    <a:pt x="171975" y="174059"/>
                  </a:cubicBezTo>
                  <a:cubicBezTo>
                    <a:pt x="182121" y="168534"/>
                    <a:pt x="192268" y="163008"/>
                    <a:pt x="202414" y="157482"/>
                  </a:cubicBezTo>
                  <a:cubicBezTo>
                    <a:pt x="205182" y="156561"/>
                    <a:pt x="207949" y="155640"/>
                    <a:pt x="209794" y="154719"/>
                  </a:cubicBezTo>
                  <a:cubicBezTo>
                    <a:pt x="199647" y="151957"/>
                    <a:pt x="188578" y="149194"/>
                    <a:pt x="178432" y="147352"/>
                  </a:cubicBezTo>
                  <a:close/>
                  <a:moveTo>
                    <a:pt x="401655" y="142747"/>
                  </a:moveTo>
                  <a:cubicBezTo>
                    <a:pt x="397043" y="142747"/>
                    <a:pt x="391509" y="142747"/>
                    <a:pt x="386897" y="143668"/>
                  </a:cubicBezTo>
                  <a:cubicBezTo>
                    <a:pt x="392431" y="161166"/>
                    <a:pt x="396121" y="180506"/>
                    <a:pt x="398888" y="199846"/>
                  </a:cubicBezTo>
                  <a:cubicBezTo>
                    <a:pt x="424716" y="217344"/>
                    <a:pt x="447776" y="236684"/>
                    <a:pt x="466224" y="256024"/>
                  </a:cubicBezTo>
                  <a:cubicBezTo>
                    <a:pt x="489285" y="224712"/>
                    <a:pt x="496664" y="196162"/>
                    <a:pt x="487440" y="175901"/>
                  </a:cubicBezTo>
                  <a:cubicBezTo>
                    <a:pt x="477293" y="154719"/>
                    <a:pt x="445931" y="142747"/>
                    <a:pt x="401655" y="142747"/>
                  </a:cubicBezTo>
                  <a:close/>
                  <a:moveTo>
                    <a:pt x="126777" y="142747"/>
                  </a:moveTo>
                  <a:cubicBezTo>
                    <a:pt x="82501" y="142747"/>
                    <a:pt x="51139" y="154719"/>
                    <a:pt x="40992" y="175901"/>
                  </a:cubicBezTo>
                  <a:cubicBezTo>
                    <a:pt x="31768" y="196162"/>
                    <a:pt x="39147" y="224712"/>
                    <a:pt x="61285" y="256024"/>
                  </a:cubicBezTo>
                  <a:cubicBezTo>
                    <a:pt x="80656" y="236684"/>
                    <a:pt x="103716" y="217344"/>
                    <a:pt x="129544" y="199846"/>
                  </a:cubicBezTo>
                  <a:cubicBezTo>
                    <a:pt x="132311" y="180506"/>
                    <a:pt x="136001" y="161166"/>
                    <a:pt x="141535" y="143668"/>
                  </a:cubicBezTo>
                  <a:cubicBezTo>
                    <a:pt x="136001" y="142747"/>
                    <a:pt x="131389" y="142747"/>
                    <a:pt x="126777" y="142747"/>
                  </a:cubicBezTo>
                  <a:close/>
                  <a:moveTo>
                    <a:pt x="264216" y="36838"/>
                  </a:moveTo>
                  <a:cubicBezTo>
                    <a:pt x="238389" y="36838"/>
                    <a:pt x="210716" y="65387"/>
                    <a:pt x="191345" y="112356"/>
                  </a:cubicBezTo>
                  <a:cubicBezTo>
                    <a:pt x="214406" y="116961"/>
                    <a:pt x="239311" y="123407"/>
                    <a:pt x="264216" y="132617"/>
                  </a:cubicBezTo>
                  <a:cubicBezTo>
                    <a:pt x="289121" y="123407"/>
                    <a:pt x="314026" y="116961"/>
                    <a:pt x="337087" y="112356"/>
                  </a:cubicBezTo>
                  <a:cubicBezTo>
                    <a:pt x="316794" y="65387"/>
                    <a:pt x="290044" y="36838"/>
                    <a:pt x="264216" y="36838"/>
                  </a:cubicBezTo>
                  <a:close/>
                  <a:moveTo>
                    <a:pt x="264216" y="0"/>
                  </a:moveTo>
                  <a:cubicBezTo>
                    <a:pt x="309414" y="0"/>
                    <a:pt x="349078" y="41443"/>
                    <a:pt x="374906" y="106830"/>
                  </a:cubicBezTo>
                  <a:cubicBezTo>
                    <a:pt x="384130" y="106830"/>
                    <a:pt x="393354" y="105909"/>
                    <a:pt x="401655" y="105909"/>
                  </a:cubicBezTo>
                  <a:cubicBezTo>
                    <a:pt x="461612" y="105909"/>
                    <a:pt x="503121" y="125249"/>
                    <a:pt x="520647" y="160245"/>
                  </a:cubicBezTo>
                  <a:cubicBezTo>
                    <a:pt x="537250" y="194320"/>
                    <a:pt x="527104" y="238526"/>
                    <a:pt x="491129" y="284574"/>
                  </a:cubicBezTo>
                  <a:cubicBezTo>
                    <a:pt x="527104" y="330621"/>
                    <a:pt x="537250" y="373906"/>
                    <a:pt x="520647" y="408902"/>
                  </a:cubicBezTo>
                  <a:cubicBezTo>
                    <a:pt x="503121" y="443898"/>
                    <a:pt x="461612" y="463238"/>
                    <a:pt x="401655" y="463238"/>
                  </a:cubicBezTo>
                  <a:cubicBezTo>
                    <a:pt x="392431" y="463238"/>
                    <a:pt x="384130" y="462317"/>
                    <a:pt x="374906" y="461396"/>
                  </a:cubicBezTo>
                  <a:cubicBezTo>
                    <a:pt x="349078" y="527704"/>
                    <a:pt x="309414" y="569147"/>
                    <a:pt x="264216" y="569147"/>
                  </a:cubicBezTo>
                  <a:cubicBezTo>
                    <a:pt x="218095" y="569147"/>
                    <a:pt x="178432" y="527704"/>
                    <a:pt x="153526" y="461396"/>
                  </a:cubicBezTo>
                  <a:cubicBezTo>
                    <a:pt x="144302" y="462317"/>
                    <a:pt x="135078" y="463238"/>
                    <a:pt x="126777" y="463238"/>
                  </a:cubicBezTo>
                  <a:cubicBezTo>
                    <a:pt x="66820" y="463238"/>
                    <a:pt x="24389" y="443898"/>
                    <a:pt x="7785" y="408902"/>
                  </a:cubicBezTo>
                  <a:cubicBezTo>
                    <a:pt x="-8818" y="373906"/>
                    <a:pt x="1328" y="330621"/>
                    <a:pt x="36380" y="284574"/>
                  </a:cubicBezTo>
                  <a:cubicBezTo>
                    <a:pt x="1328" y="238526"/>
                    <a:pt x="-8818" y="194320"/>
                    <a:pt x="7785" y="160245"/>
                  </a:cubicBezTo>
                  <a:cubicBezTo>
                    <a:pt x="24389" y="125249"/>
                    <a:pt x="66820" y="105909"/>
                    <a:pt x="126777" y="105909"/>
                  </a:cubicBezTo>
                  <a:cubicBezTo>
                    <a:pt x="135078" y="105909"/>
                    <a:pt x="144302" y="106830"/>
                    <a:pt x="153526" y="106830"/>
                  </a:cubicBezTo>
                  <a:cubicBezTo>
                    <a:pt x="178432" y="41443"/>
                    <a:pt x="218095" y="0"/>
                    <a:pt x="264216"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84" name="Rectangle 60">
              <a:extLst>
                <a:ext uri="{FF2B5EF4-FFF2-40B4-BE49-F238E27FC236}">
                  <a16:creationId xmlns:a16="http://schemas.microsoft.com/office/drawing/2014/main" id="{44F1AB57-A478-4543-959E-FD29E2C96930}"/>
                </a:ext>
              </a:extLst>
            </p:cNvPr>
            <p:cNvSpPr/>
            <p:nvPr/>
          </p:nvSpPr>
          <p:spPr bwMode="ltGray">
            <a:xfrm>
              <a:off x="6803659" y="5467946"/>
              <a:ext cx="371161" cy="457578"/>
            </a:xfrm>
            <a:prstGeom prst="rect">
              <a:avLst/>
            </a:prstGeom>
            <a:solidFill>
              <a:schemeClr val="tx1">
                <a:lumMod val="50000"/>
                <a:lumOff val="50000"/>
              </a:schemeClr>
            </a:solidFill>
            <a:ln w="3175">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1"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流程</a:t>
              </a:r>
              <a:endParaRPr kumimoji="0" lang="en-GB" sz="1000" b="1"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85" name="Rectangle 89">
              <a:extLst>
                <a:ext uri="{FF2B5EF4-FFF2-40B4-BE49-F238E27FC236}">
                  <a16:creationId xmlns:a16="http://schemas.microsoft.com/office/drawing/2014/main" id="{B434F938-18DB-4AFD-87CD-01167432803E}"/>
                </a:ext>
              </a:extLst>
            </p:cNvPr>
            <p:cNvSpPr/>
            <p:nvPr/>
          </p:nvSpPr>
          <p:spPr bwMode="ltGray">
            <a:xfrm>
              <a:off x="6801509" y="6023699"/>
              <a:ext cx="371161" cy="471625"/>
            </a:xfrm>
            <a:prstGeom prst="rect">
              <a:avLst/>
            </a:prstGeom>
            <a:solidFill>
              <a:schemeClr val="tx1">
                <a:lumMod val="50000"/>
                <a:lumOff val="50000"/>
              </a:schemeClr>
            </a:solidFill>
            <a:ln w="3175">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1"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模块</a:t>
              </a:r>
              <a:endParaRPr kumimoji="0" lang="en-GB" sz="1000" b="1"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cxnSp>
          <p:nvCxnSpPr>
            <p:cNvPr id="86" name="Straight Connector 62">
              <a:extLst>
                <a:ext uri="{FF2B5EF4-FFF2-40B4-BE49-F238E27FC236}">
                  <a16:creationId xmlns:a16="http://schemas.microsoft.com/office/drawing/2014/main" id="{5CE1F5D4-F8FE-4941-8404-129C598A6F14}"/>
                </a:ext>
              </a:extLst>
            </p:cNvPr>
            <p:cNvCxnSpPr/>
            <p:nvPr/>
          </p:nvCxnSpPr>
          <p:spPr>
            <a:xfrm>
              <a:off x="7172670" y="6012380"/>
              <a:ext cx="4609450" cy="0"/>
            </a:xfrm>
            <a:prstGeom prst="line">
              <a:avLst/>
            </a:prstGeom>
            <a:ln>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993215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48" grpId="0"/>
      <p:bldP spid="49" grpId="0"/>
      <p:bldP spid="50" grpId="0"/>
      <p:bldP spid="5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Rectangle 4">
            <a:extLst>
              <a:ext uri="{FF2B5EF4-FFF2-40B4-BE49-F238E27FC236}">
                <a16:creationId xmlns:a16="http://schemas.microsoft.com/office/drawing/2014/main" id="{3D24F8FE-B771-B792-C6AC-D85DD795BA60}"/>
              </a:ext>
            </a:extLst>
          </p:cNvPr>
          <p:cNvSpPr>
            <a:spLocks noChangeArrowheads="1"/>
          </p:cNvSpPr>
          <p:nvPr/>
        </p:nvSpPr>
        <p:spPr bwMode="auto">
          <a:xfrm>
            <a:off x="669195" y="4212632"/>
            <a:ext cx="11295496" cy="970762"/>
          </a:xfrm>
          <a:prstGeom prst="roundRect">
            <a:avLst>
              <a:gd name="adj" fmla="val 6610"/>
            </a:avLst>
          </a:prstGeom>
          <a:solidFill>
            <a:schemeClr val="accent1">
              <a:lumMod val="20000"/>
              <a:lumOff val="80000"/>
              <a:alpha val="3294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GB" sz="18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2" name="标题 1">
            <a:extLst>
              <a:ext uri="{FF2B5EF4-FFF2-40B4-BE49-F238E27FC236}">
                <a16:creationId xmlns:a16="http://schemas.microsoft.com/office/drawing/2014/main" id="{AAC1C0DE-A6F4-B352-CA71-F78B7C11FFEA}"/>
              </a:ext>
            </a:extLst>
          </p:cNvPr>
          <p:cNvSpPr>
            <a:spLocks noGrp="1"/>
          </p:cNvSpPr>
          <p:nvPr>
            <p:ph type="title"/>
          </p:nvPr>
        </p:nvSpPr>
        <p:spPr>
          <a:xfrm>
            <a:off x="783590" y="194993"/>
            <a:ext cx="7825105" cy="772160"/>
          </a:xfrm>
        </p:spPr>
        <p:txBody>
          <a:bodyPr/>
          <a:lstStyle/>
          <a:p>
            <a:r>
              <a:rPr kumimoji="1" lang="zh-CN" altLang="en-US" dirty="0"/>
              <a:t>报价方案架构图</a:t>
            </a:r>
          </a:p>
        </p:txBody>
      </p:sp>
      <p:pic>
        <p:nvPicPr>
          <p:cNvPr id="3" name="Picture 36">
            <a:extLst>
              <a:ext uri="{FF2B5EF4-FFF2-40B4-BE49-F238E27FC236}">
                <a16:creationId xmlns:a16="http://schemas.microsoft.com/office/drawing/2014/main" id="{0178DFAA-EB8E-8EF4-73DE-408739C76DF4}"/>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44258" y="4522909"/>
            <a:ext cx="894445" cy="43869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4" name="组合 3">
            <a:extLst>
              <a:ext uri="{FF2B5EF4-FFF2-40B4-BE49-F238E27FC236}">
                <a16:creationId xmlns:a16="http://schemas.microsoft.com/office/drawing/2014/main" id="{ED34D57F-F68A-9C90-1599-76C872161945}"/>
              </a:ext>
            </a:extLst>
          </p:cNvPr>
          <p:cNvGrpSpPr/>
          <p:nvPr/>
        </p:nvGrpSpPr>
        <p:grpSpPr>
          <a:xfrm>
            <a:off x="3997936" y="4392327"/>
            <a:ext cx="945596" cy="799018"/>
            <a:chOff x="5992972" y="3575239"/>
            <a:chExt cx="1023875" cy="799018"/>
          </a:xfrm>
        </p:grpSpPr>
        <p:sp>
          <p:nvSpPr>
            <p:cNvPr id="5" name="Rectangle 4">
              <a:extLst>
                <a:ext uri="{FF2B5EF4-FFF2-40B4-BE49-F238E27FC236}">
                  <a16:creationId xmlns:a16="http://schemas.microsoft.com/office/drawing/2014/main" id="{502FA3E1-FB9D-C952-201D-A48589BFE37B}"/>
                </a:ext>
              </a:extLst>
            </p:cNvPr>
            <p:cNvSpPr>
              <a:spLocks noChangeArrowheads="1"/>
            </p:cNvSpPr>
            <p:nvPr/>
          </p:nvSpPr>
          <p:spPr bwMode="auto">
            <a:xfrm>
              <a:off x="5992972" y="3575239"/>
              <a:ext cx="957468" cy="669162"/>
            </a:xfrm>
            <a:prstGeom prst="roundRect">
              <a:avLst>
                <a:gd name="adj" fmla="val 6610"/>
              </a:avLst>
            </a:prstGeom>
            <a:solidFill>
              <a:schemeClr val="accent5">
                <a:lumMod val="40000"/>
                <a:lumOff val="60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6" name="矩形 5">
              <a:extLst>
                <a:ext uri="{FF2B5EF4-FFF2-40B4-BE49-F238E27FC236}">
                  <a16:creationId xmlns:a16="http://schemas.microsoft.com/office/drawing/2014/main" id="{35DECEAC-F6F3-77DF-4984-65C6E7817C03}"/>
                </a:ext>
              </a:extLst>
            </p:cNvPr>
            <p:cNvSpPr/>
            <p:nvPr/>
          </p:nvSpPr>
          <p:spPr>
            <a:xfrm>
              <a:off x="6124959" y="3577722"/>
              <a:ext cx="891888" cy="246221"/>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循环物料</a:t>
              </a:r>
              <a:endParaRPr kumimoji="0" lang="en-GB" altLang="zh-CN"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sp>
          <p:nvSpPr>
            <p:cNvPr id="7" name="矩形 6">
              <a:extLst>
                <a:ext uri="{FF2B5EF4-FFF2-40B4-BE49-F238E27FC236}">
                  <a16:creationId xmlns:a16="http://schemas.microsoft.com/office/drawing/2014/main" id="{29C6992C-31BA-31C2-B6B9-9758DB603892}"/>
                </a:ext>
              </a:extLst>
            </p:cNvPr>
            <p:cNvSpPr/>
            <p:nvPr/>
          </p:nvSpPr>
          <p:spPr>
            <a:xfrm>
              <a:off x="6020325" y="3789482"/>
              <a:ext cx="957467" cy="58477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明确到机型的循环物料费用摊销信息</a:t>
              </a:r>
              <a:endParaRPr kumimoji="0" lang="en-GB"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grpSp>
      <p:grpSp>
        <p:nvGrpSpPr>
          <p:cNvPr id="8" name="组合 7">
            <a:extLst>
              <a:ext uri="{FF2B5EF4-FFF2-40B4-BE49-F238E27FC236}">
                <a16:creationId xmlns:a16="http://schemas.microsoft.com/office/drawing/2014/main" id="{1B5FF13C-47F2-ECCC-3752-730CFEFCCE08}"/>
              </a:ext>
            </a:extLst>
          </p:cNvPr>
          <p:cNvGrpSpPr/>
          <p:nvPr/>
        </p:nvGrpSpPr>
        <p:grpSpPr>
          <a:xfrm>
            <a:off x="6046979" y="4386101"/>
            <a:ext cx="1684628" cy="1060933"/>
            <a:chOff x="5992972" y="3603849"/>
            <a:chExt cx="1315561" cy="1060933"/>
          </a:xfrm>
        </p:grpSpPr>
        <p:sp>
          <p:nvSpPr>
            <p:cNvPr id="9" name="Rectangle 4">
              <a:extLst>
                <a:ext uri="{FF2B5EF4-FFF2-40B4-BE49-F238E27FC236}">
                  <a16:creationId xmlns:a16="http://schemas.microsoft.com/office/drawing/2014/main" id="{F0A57131-9784-A70E-CF13-827723BE2317}"/>
                </a:ext>
              </a:extLst>
            </p:cNvPr>
            <p:cNvSpPr>
              <a:spLocks noChangeArrowheads="1"/>
            </p:cNvSpPr>
            <p:nvPr/>
          </p:nvSpPr>
          <p:spPr bwMode="auto">
            <a:xfrm>
              <a:off x="5992972" y="3618784"/>
              <a:ext cx="957468" cy="669162"/>
            </a:xfrm>
            <a:prstGeom prst="roundRect">
              <a:avLst>
                <a:gd name="adj" fmla="val 6610"/>
              </a:avLst>
            </a:prstGeom>
            <a:solidFill>
              <a:schemeClr val="accent5">
                <a:lumMod val="40000"/>
                <a:lumOff val="60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10" name="矩形 9">
              <a:extLst>
                <a:ext uri="{FF2B5EF4-FFF2-40B4-BE49-F238E27FC236}">
                  <a16:creationId xmlns:a16="http://schemas.microsoft.com/office/drawing/2014/main" id="{176AC0BC-03A4-03AA-427C-FC5C67F89C21}"/>
                </a:ext>
              </a:extLst>
            </p:cNvPr>
            <p:cNvSpPr/>
            <p:nvPr/>
          </p:nvSpPr>
          <p:spPr>
            <a:xfrm>
              <a:off x="6088746" y="3603849"/>
              <a:ext cx="1219787" cy="246221"/>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变动制造费用</a:t>
              </a:r>
              <a:endParaRPr kumimoji="0" lang="en-US" altLang="zh-CN"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sp>
          <p:nvSpPr>
            <p:cNvPr id="11" name="矩形 10">
              <a:extLst>
                <a:ext uri="{FF2B5EF4-FFF2-40B4-BE49-F238E27FC236}">
                  <a16:creationId xmlns:a16="http://schemas.microsoft.com/office/drawing/2014/main" id="{BE2EFAD6-4E1D-2A89-64B3-07ADAFCEE777}"/>
                </a:ext>
              </a:extLst>
            </p:cNvPr>
            <p:cNvSpPr/>
            <p:nvPr/>
          </p:nvSpPr>
          <p:spPr>
            <a:xfrm>
              <a:off x="6035121" y="3833785"/>
              <a:ext cx="957468" cy="830997"/>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机型单产品工时</a:t>
              </a:r>
              <a:r>
                <a:rPr kumimoji="0" lang="en-US"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(H)*</a:t>
              </a: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工时单价</a:t>
              </a:r>
              <a:r>
                <a:rPr kumimoji="0" lang="en-US"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a:t>
              </a: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原材料消耗成本</a:t>
              </a:r>
              <a:r>
                <a:rPr kumimoji="0" lang="en-US"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a:t>
              </a: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低值易耗品成本</a:t>
              </a:r>
              <a:endParaRPr kumimoji="0" lang="en-GB"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grpSp>
      <p:grpSp>
        <p:nvGrpSpPr>
          <p:cNvPr id="12" name="组合 11">
            <a:extLst>
              <a:ext uri="{FF2B5EF4-FFF2-40B4-BE49-F238E27FC236}">
                <a16:creationId xmlns:a16="http://schemas.microsoft.com/office/drawing/2014/main" id="{D5554162-CE05-8D08-7A18-F745DABAC1DE}"/>
              </a:ext>
            </a:extLst>
          </p:cNvPr>
          <p:cNvGrpSpPr/>
          <p:nvPr/>
        </p:nvGrpSpPr>
        <p:grpSpPr>
          <a:xfrm>
            <a:off x="7268346" y="4392327"/>
            <a:ext cx="1084680" cy="799018"/>
            <a:chOff x="5871361" y="3575239"/>
            <a:chExt cx="1219787" cy="799018"/>
          </a:xfrm>
        </p:grpSpPr>
        <p:sp>
          <p:nvSpPr>
            <p:cNvPr id="13" name="Rectangle 4">
              <a:extLst>
                <a:ext uri="{FF2B5EF4-FFF2-40B4-BE49-F238E27FC236}">
                  <a16:creationId xmlns:a16="http://schemas.microsoft.com/office/drawing/2014/main" id="{EF1A0C53-6726-46DC-0239-6BCD6D366C2E}"/>
                </a:ext>
              </a:extLst>
            </p:cNvPr>
            <p:cNvSpPr>
              <a:spLocks noChangeArrowheads="1"/>
            </p:cNvSpPr>
            <p:nvPr/>
          </p:nvSpPr>
          <p:spPr bwMode="auto">
            <a:xfrm>
              <a:off x="5992972" y="3575239"/>
              <a:ext cx="957468" cy="669162"/>
            </a:xfrm>
            <a:prstGeom prst="roundRect">
              <a:avLst>
                <a:gd name="adj" fmla="val 6610"/>
              </a:avLst>
            </a:prstGeom>
            <a:solidFill>
              <a:schemeClr val="accent5">
                <a:lumMod val="40000"/>
                <a:lumOff val="60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14" name="矩形 13">
              <a:extLst>
                <a:ext uri="{FF2B5EF4-FFF2-40B4-BE49-F238E27FC236}">
                  <a16:creationId xmlns:a16="http://schemas.microsoft.com/office/drawing/2014/main" id="{4709C4E8-27A6-719F-73C8-FADC30C30E3A}"/>
                </a:ext>
              </a:extLst>
            </p:cNvPr>
            <p:cNvSpPr/>
            <p:nvPr/>
          </p:nvSpPr>
          <p:spPr>
            <a:xfrm>
              <a:off x="5871361" y="3577722"/>
              <a:ext cx="1219787" cy="246221"/>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固定制造费用</a:t>
              </a:r>
              <a:endParaRPr kumimoji="0" lang="en-GB" altLang="zh-CN"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sp>
          <p:nvSpPr>
            <p:cNvPr id="15" name="矩形 14">
              <a:extLst>
                <a:ext uri="{FF2B5EF4-FFF2-40B4-BE49-F238E27FC236}">
                  <a16:creationId xmlns:a16="http://schemas.microsoft.com/office/drawing/2014/main" id="{E4DAD546-C939-F572-3C23-C80CB84DF82A}"/>
                </a:ext>
              </a:extLst>
            </p:cNvPr>
            <p:cNvSpPr/>
            <p:nvPr/>
          </p:nvSpPr>
          <p:spPr>
            <a:xfrm>
              <a:off x="6035121" y="3789482"/>
              <a:ext cx="957468" cy="58477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明确到机型的固定制造费用分摊信息</a:t>
              </a:r>
              <a:endParaRPr kumimoji="0" lang="en-GB"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grpSp>
      <p:grpSp>
        <p:nvGrpSpPr>
          <p:cNvPr id="16" name="组合 15">
            <a:extLst>
              <a:ext uri="{FF2B5EF4-FFF2-40B4-BE49-F238E27FC236}">
                <a16:creationId xmlns:a16="http://schemas.microsoft.com/office/drawing/2014/main" id="{A458BC5C-0D61-FC8B-55AD-E34B4E641312}"/>
              </a:ext>
            </a:extLst>
          </p:cNvPr>
          <p:cNvGrpSpPr/>
          <p:nvPr/>
        </p:nvGrpSpPr>
        <p:grpSpPr>
          <a:xfrm>
            <a:off x="2057240" y="4392327"/>
            <a:ext cx="797845" cy="669162"/>
            <a:chOff x="5987377" y="3575239"/>
            <a:chExt cx="1020011" cy="669162"/>
          </a:xfrm>
        </p:grpSpPr>
        <p:sp>
          <p:nvSpPr>
            <p:cNvPr id="17" name="Rectangle 4">
              <a:extLst>
                <a:ext uri="{FF2B5EF4-FFF2-40B4-BE49-F238E27FC236}">
                  <a16:creationId xmlns:a16="http://schemas.microsoft.com/office/drawing/2014/main" id="{17FA5C25-8EE9-FDE1-BFC8-045E4233DF80}"/>
                </a:ext>
              </a:extLst>
            </p:cNvPr>
            <p:cNvSpPr>
              <a:spLocks noChangeArrowheads="1"/>
            </p:cNvSpPr>
            <p:nvPr/>
          </p:nvSpPr>
          <p:spPr bwMode="auto">
            <a:xfrm>
              <a:off x="5992972" y="3575239"/>
              <a:ext cx="957468" cy="669162"/>
            </a:xfrm>
            <a:prstGeom prst="roundRect">
              <a:avLst>
                <a:gd name="adj" fmla="val 6610"/>
              </a:avLst>
            </a:prstGeom>
            <a:solidFill>
              <a:schemeClr val="accent5">
                <a:lumMod val="40000"/>
                <a:lumOff val="60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18" name="矩形 17">
              <a:extLst>
                <a:ext uri="{FF2B5EF4-FFF2-40B4-BE49-F238E27FC236}">
                  <a16:creationId xmlns:a16="http://schemas.microsoft.com/office/drawing/2014/main" id="{50104D99-0DBF-82CE-EEDD-37400F2D34C3}"/>
                </a:ext>
              </a:extLst>
            </p:cNvPr>
            <p:cNvSpPr/>
            <p:nvPr/>
          </p:nvSpPr>
          <p:spPr>
            <a:xfrm>
              <a:off x="6020171" y="3577722"/>
              <a:ext cx="891886" cy="246221"/>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主机成本</a:t>
              </a:r>
              <a:endParaRPr kumimoji="0" lang="en-GB" altLang="zh-CN"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sp>
          <p:nvSpPr>
            <p:cNvPr id="19" name="矩形 18">
              <a:extLst>
                <a:ext uri="{FF2B5EF4-FFF2-40B4-BE49-F238E27FC236}">
                  <a16:creationId xmlns:a16="http://schemas.microsoft.com/office/drawing/2014/main" id="{D1A302AE-C6AE-E934-C246-7EBE0962122C}"/>
                </a:ext>
              </a:extLst>
            </p:cNvPr>
            <p:cNvSpPr/>
            <p:nvPr/>
          </p:nvSpPr>
          <p:spPr>
            <a:xfrm>
              <a:off x="5987377" y="3781531"/>
              <a:ext cx="1020011" cy="46166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明确到机型、采购组的主机物料成本</a:t>
              </a:r>
              <a:endParaRPr kumimoji="0" lang="en-GB"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grpSp>
      <p:grpSp>
        <p:nvGrpSpPr>
          <p:cNvPr id="20" name="组合 19">
            <a:extLst>
              <a:ext uri="{FF2B5EF4-FFF2-40B4-BE49-F238E27FC236}">
                <a16:creationId xmlns:a16="http://schemas.microsoft.com/office/drawing/2014/main" id="{48380FBB-BC0A-69FA-F556-5B413AB0EF3B}"/>
              </a:ext>
            </a:extLst>
          </p:cNvPr>
          <p:cNvGrpSpPr/>
          <p:nvPr/>
        </p:nvGrpSpPr>
        <p:grpSpPr>
          <a:xfrm>
            <a:off x="2830483" y="4392327"/>
            <a:ext cx="1224383" cy="791067"/>
            <a:chOff x="5890799" y="3575239"/>
            <a:chExt cx="1199287" cy="791067"/>
          </a:xfrm>
        </p:grpSpPr>
        <p:sp>
          <p:nvSpPr>
            <p:cNvPr id="21" name="Rectangle 4">
              <a:extLst>
                <a:ext uri="{FF2B5EF4-FFF2-40B4-BE49-F238E27FC236}">
                  <a16:creationId xmlns:a16="http://schemas.microsoft.com/office/drawing/2014/main" id="{BDD8DD4E-A143-E4D0-4235-EF02DE3D3E39}"/>
                </a:ext>
              </a:extLst>
            </p:cNvPr>
            <p:cNvSpPr>
              <a:spLocks noChangeArrowheads="1"/>
            </p:cNvSpPr>
            <p:nvPr/>
          </p:nvSpPr>
          <p:spPr bwMode="auto">
            <a:xfrm>
              <a:off x="5992972" y="3575239"/>
              <a:ext cx="957468" cy="669162"/>
            </a:xfrm>
            <a:prstGeom prst="roundRect">
              <a:avLst>
                <a:gd name="adj" fmla="val 6610"/>
              </a:avLst>
            </a:prstGeom>
            <a:solidFill>
              <a:schemeClr val="accent5">
                <a:lumMod val="40000"/>
                <a:lumOff val="60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22" name="矩形 21">
              <a:extLst>
                <a:ext uri="{FF2B5EF4-FFF2-40B4-BE49-F238E27FC236}">
                  <a16:creationId xmlns:a16="http://schemas.microsoft.com/office/drawing/2014/main" id="{2FD87621-D79E-B376-D78E-ACCFF385D73F}"/>
                </a:ext>
              </a:extLst>
            </p:cNvPr>
            <p:cNvSpPr/>
            <p:nvPr/>
          </p:nvSpPr>
          <p:spPr>
            <a:xfrm>
              <a:off x="5890799" y="3577722"/>
              <a:ext cx="1199287" cy="246221"/>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附配</a:t>
              </a:r>
              <a:r>
                <a:rPr kumimoji="0" lang="en-US" altLang="zh-CN"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&amp;</a:t>
              </a:r>
              <a:r>
                <a:rPr kumimoji="0" lang="zh-CN" altLang="en-US"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选配件</a:t>
              </a:r>
              <a:endParaRPr kumimoji="0" lang="en-GB" altLang="zh-CN"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sp>
          <p:nvSpPr>
            <p:cNvPr id="23" name="矩形 22">
              <a:extLst>
                <a:ext uri="{FF2B5EF4-FFF2-40B4-BE49-F238E27FC236}">
                  <a16:creationId xmlns:a16="http://schemas.microsoft.com/office/drawing/2014/main" id="{79B20CD3-0132-C517-D32D-31EDA98F61A9}"/>
                </a:ext>
              </a:extLst>
            </p:cNvPr>
            <p:cNvSpPr/>
            <p:nvPr/>
          </p:nvSpPr>
          <p:spPr>
            <a:xfrm>
              <a:off x="6020323" y="3781531"/>
              <a:ext cx="957468" cy="58477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明确到机型、大类小类的附加配置和选配件</a:t>
              </a:r>
              <a:endParaRPr kumimoji="0" lang="en-GB"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grpSp>
      <p:sp>
        <p:nvSpPr>
          <p:cNvPr id="24" name="矩形 23">
            <a:extLst>
              <a:ext uri="{FF2B5EF4-FFF2-40B4-BE49-F238E27FC236}">
                <a16:creationId xmlns:a16="http://schemas.microsoft.com/office/drawing/2014/main" id="{E9EED7C0-D5A9-E6A1-B3CE-1BF857AF750F}"/>
              </a:ext>
            </a:extLst>
          </p:cNvPr>
          <p:cNvSpPr/>
          <p:nvPr/>
        </p:nvSpPr>
        <p:spPr>
          <a:xfrm>
            <a:off x="887807" y="4635300"/>
            <a:ext cx="1031051" cy="2616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100" b="1"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标准成本模型</a:t>
            </a:r>
            <a:endParaRPr kumimoji="0" lang="en-GB" altLang="zh-CN" sz="1100" b="1"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25" name="Rectangle 4">
            <a:extLst>
              <a:ext uri="{FF2B5EF4-FFF2-40B4-BE49-F238E27FC236}">
                <a16:creationId xmlns:a16="http://schemas.microsoft.com/office/drawing/2014/main" id="{CA9C74A9-E259-DA81-88F5-F48DA9F55A3C}"/>
              </a:ext>
            </a:extLst>
          </p:cNvPr>
          <p:cNvSpPr>
            <a:spLocks noChangeArrowheads="1"/>
          </p:cNvSpPr>
          <p:nvPr/>
        </p:nvSpPr>
        <p:spPr bwMode="auto">
          <a:xfrm>
            <a:off x="847964" y="4320876"/>
            <a:ext cx="10975547" cy="806445"/>
          </a:xfrm>
          <a:prstGeom prst="roundRect">
            <a:avLst>
              <a:gd name="adj" fmla="val 6610"/>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grpSp>
        <p:nvGrpSpPr>
          <p:cNvPr id="26" name="组合 25">
            <a:extLst>
              <a:ext uri="{FF2B5EF4-FFF2-40B4-BE49-F238E27FC236}">
                <a16:creationId xmlns:a16="http://schemas.microsoft.com/office/drawing/2014/main" id="{C064AC23-C31E-8605-669F-2992B91FABB8}"/>
              </a:ext>
            </a:extLst>
          </p:cNvPr>
          <p:cNvGrpSpPr/>
          <p:nvPr/>
        </p:nvGrpSpPr>
        <p:grpSpPr>
          <a:xfrm>
            <a:off x="8331632" y="4400347"/>
            <a:ext cx="770317" cy="669162"/>
            <a:chOff x="5992972" y="3575239"/>
            <a:chExt cx="984819" cy="669162"/>
          </a:xfrm>
        </p:grpSpPr>
        <p:sp>
          <p:nvSpPr>
            <p:cNvPr id="27" name="Rectangle 4">
              <a:extLst>
                <a:ext uri="{FF2B5EF4-FFF2-40B4-BE49-F238E27FC236}">
                  <a16:creationId xmlns:a16="http://schemas.microsoft.com/office/drawing/2014/main" id="{1D1D1589-9BAE-B467-4AD2-4C18061F7870}"/>
                </a:ext>
              </a:extLst>
            </p:cNvPr>
            <p:cNvSpPr>
              <a:spLocks noChangeArrowheads="1"/>
            </p:cNvSpPr>
            <p:nvPr/>
          </p:nvSpPr>
          <p:spPr bwMode="auto">
            <a:xfrm>
              <a:off x="5992972" y="3575239"/>
              <a:ext cx="957468" cy="669162"/>
            </a:xfrm>
            <a:prstGeom prst="roundRect">
              <a:avLst>
                <a:gd name="adj" fmla="val 6610"/>
              </a:avLst>
            </a:prstGeom>
            <a:solidFill>
              <a:schemeClr val="accent5">
                <a:lumMod val="40000"/>
                <a:lumOff val="60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28" name="矩形 27">
              <a:extLst>
                <a:ext uri="{FF2B5EF4-FFF2-40B4-BE49-F238E27FC236}">
                  <a16:creationId xmlns:a16="http://schemas.microsoft.com/office/drawing/2014/main" id="{605E8BEC-5A9A-CE90-5E36-E635A3BD2009}"/>
                </a:ext>
              </a:extLst>
            </p:cNvPr>
            <p:cNvSpPr/>
            <p:nvPr/>
          </p:nvSpPr>
          <p:spPr>
            <a:xfrm>
              <a:off x="6036332" y="3577722"/>
              <a:ext cx="891888" cy="246221"/>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研发费用</a:t>
              </a:r>
              <a:endParaRPr kumimoji="0" lang="en-GB" altLang="zh-CN"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sp>
          <p:nvSpPr>
            <p:cNvPr id="29" name="矩形 28">
              <a:extLst>
                <a:ext uri="{FF2B5EF4-FFF2-40B4-BE49-F238E27FC236}">
                  <a16:creationId xmlns:a16="http://schemas.microsoft.com/office/drawing/2014/main" id="{2ED7A7B1-AA92-7841-E442-FEA480867BC6}"/>
                </a:ext>
              </a:extLst>
            </p:cNvPr>
            <p:cNvSpPr/>
            <p:nvPr/>
          </p:nvSpPr>
          <p:spPr>
            <a:xfrm>
              <a:off x="6020323" y="3781531"/>
              <a:ext cx="957468" cy="46166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明确到机型的研发费用分摊信息</a:t>
              </a:r>
              <a:endParaRPr kumimoji="0" lang="en-GB"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grpSp>
      <p:grpSp>
        <p:nvGrpSpPr>
          <p:cNvPr id="30" name="组合 29">
            <a:extLst>
              <a:ext uri="{FF2B5EF4-FFF2-40B4-BE49-F238E27FC236}">
                <a16:creationId xmlns:a16="http://schemas.microsoft.com/office/drawing/2014/main" id="{ED133645-8B47-B4AD-EA6F-E1505305219B}"/>
              </a:ext>
            </a:extLst>
          </p:cNvPr>
          <p:cNvGrpSpPr/>
          <p:nvPr/>
        </p:nvGrpSpPr>
        <p:grpSpPr>
          <a:xfrm>
            <a:off x="4954525" y="4401036"/>
            <a:ext cx="1038369" cy="922129"/>
            <a:chOff x="5953344" y="3575239"/>
            <a:chExt cx="1055838" cy="922129"/>
          </a:xfrm>
        </p:grpSpPr>
        <p:sp>
          <p:nvSpPr>
            <p:cNvPr id="31" name="Rectangle 4">
              <a:extLst>
                <a:ext uri="{FF2B5EF4-FFF2-40B4-BE49-F238E27FC236}">
                  <a16:creationId xmlns:a16="http://schemas.microsoft.com/office/drawing/2014/main" id="{683563A8-823D-1574-5BDE-681349422C32}"/>
                </a:ext>
              </a:extLst>
            </p:cNvPr>
            <p:cNvSpPr>
              <a:spLocks noChangeArrowheads="1"/>
            </p:cNvSpPr>
            <p:nvPr/>
          </p:nvSpPr>
          <p:spPr bwMode="auto">
            <a:xfrm>
              <a:off x="5992972" y="3575239"/>
              <a:ext cx="957468" cy="669162"/>
            </a:xfrm>
            <a:prstGeom prst="roundRect">
              <a:avLst>
                <a:gd name="adj" fmla="val 6610"/>
              </a:avLst>
            </a:prstGeom>
            <a:solidFill>
              <a:schemeClr val="accent5">
                <a:lumMod val="40000"/>
                <a:lumOff val="60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32" name="矩形 31">
              <a:extLst>
                <a:ext uri="{FF2B5EF4-FFF2-40B4-BE49-F238E27FC236}">
                  <a16:creationId xmlns:a16="http://schemas.microsoft.com/office/drawing/2014/main" id="{E8487BAF-2061-8F07-5644-7A9E8206670F}"/>
                </a:ext>
              </a:extLst>
            </p:cNvPr>
            <p:cNvSpPr/>
            <p:nvPr/>
          </p:nvSpPr>
          <p:spPr>
            <a:xfrm>
              <a:off x="5953344" y="3577722"/>
              <a:ext cx="1055838" cy="246221"/>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半成品运费</a:t>
              </a:r>
              <a:endParaRPr kumimoji="0" lang="en-GB" altLang="zh-CN"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sp>
          <p:nvSpPr>
            <p:cNvPr id="33" name="矩形 32">
              <a:extLst>
                <a:ext uri="{FF2B5EF4-FFF2-40B4-BE49-F238E27FC236}">
                  <a16:creationId xmlns:a16="http://schemas.microsoft.com/office/drawing/2014/main" id="{7634B680-761B-3B80-5DE0-2DA2D2F8049A}"/>
                </a:ext>
              </a:extLst>
            </p:cNvPr>
            <p:cNvSpPr/>
            <p:nvPr/>
          </p:nvSpPr>
          <p:spPr>
            <a:xfrm>
              <a:off x="6035123" y="3789482"/>
              <a:ext cx="957467" cy="707886"/>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自研或外购半成品不同运输方案的运输成本信息</a:t>
              </a:r>
              <a:endParaRPr kumimoji="0" lang="en-GB"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grpSp>
      <p:grpSp>
        <p:nvGrpSpPr>
          <p:cNvPr id="34" name="组合 33">
            <a:extLst>
              <a:ext uri="{FF2B5EF4-FFF2-40B4-BE49-F238E27FC236}">
                <a16:creationId xmlns:a16="http://schemas.microsoft.com/office/drawing/2014/main" id="{F9B68226-0BE5-9FAB-A127-2579E4CEDC7B}"/>
              </a:ext>
            </a:extLst>
          </p:cNvPr>
          <p:cNvGrpSpPr/>
          <p:nvPr/>
        </p:nvGrpSpPr>
        <p:grpSpPr>
          <a:xfrm>
            <a:off x="9257898" y="4389081"/>
            <a:ext cx="1147642" cy="914178"/>
            <a:chOff x="5992972" y="3575239"/>
            <a:chExt cx="984819" cy="914178"/>
          </a:xfrm>
        </p:grpSpPr>
        <p:sp>
          <p:nvSpPr>
            <p:cNvPr id="35" name="Rectangle 4">
              <a:extLst>
                <a:ext uri="{FF2B5EF4-FFF2-40B4-BE49-F238E27FC236}">
                  <a16:creationId xmlns:a16="http://schemas.microsoft.com/office/drawing/2014/main" id="{9C89E19A-F8D5-9D1E-01FE-CB1CDB2E84B8}"/>
                </a:ext>
              </a:extLst>
            </p:cNvPr>
            <p:cNvSpPr>
              <a:spLocks noChangeArrowheads="1"/>
            </p:cNvSpPr>
            <p:nvPr/>
          </p:nvSpPr>
          <p:spPr bwMode="auto">
            <a:xfrm>
              <a:off x="5992972" y="3575239"/>
              <a:ext cx="957468" cy="669162"/>
            </a:xfrm>
            <a:prstGeom prst="roundRect">
              <a:avLst>
                <a:gd name="adj" fmla="val 6610"/>
              </a:avLst>
            </a:prstGeom>
            <a:solidFill>
              <a:schemeClr val="accent5">
                <a:lumMod val="40000"/>
                <a:lumOff val="60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36" name="矩形 35">
              <a:extLst>
                <a:ext uri="{FF2B5EF4-FFF2-40B4-BE49-F238E27FC236}">
                  <a16:creationId xmlns:a16="http://schemas.microsoft.com/office/drawing/2014/main" id="{6F00C23C-7079-585F-2510-2008B1BED7F1}"/>
                </a:ext>
              </a:extLst>
            </p:cNvPr>
            <p:cNvSpPr/>
            <p:nvPr/>
          </p:nvSpPr>
          <p:spPr>
            <a:xfrm>
              <a:off x="6036332" y="3577722"/>
              <a:ext cx="891888" cy="246221"/>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三包费用</a:t>
              </a:r>
              <a:endParaRPr kumimoji="0" lang="en-GB" altLang="zh-CN"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sp>
          <p:nvSpPr>
            <p:cNvPr id="37" name="矩形 36">
              <a:extLst>
                <a:ext uri="{FF2B5EF4-FFF2-40B4-BE49-F238E27FC236}">
                  <a16:creationId xmlns:a16="http://schemas.microsoft.com/office/drawing/2014/main" id="{094FB6DA-63D5-659D-F931-44447350CE1F}"/>
                </a:ext>
              </a:extLst>
            </p:cNvPr>
            <p:cNvSpPr/>
            <p:nvPr/>
          </p:nvSpPr>
          <p:spPr>
            <a:xfrm>
              <a:off x="6020323" y="3781531"/>
              <a:ext cx="957468" cy="707886"/>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明确到机型平台的工程期、服务期、非常规三类的工料费</a:t>
              </a:r>
              <a:endParaRPr kumimoji="0" lang="en-GB"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grpSp>
      <p:grpSp>
        <p:nvGrpSpPr>
          <p:cNvPr id="38" name="组合 37">
            <a:extLst>
              <a:ext uri="{FF2B5EF4-FFF2-40B4-BE49-F238E27FC236}">
                <a16:creationId xmlns:a16="http://schemas.microsoft.com/office/drawing/2014/main" id="{E666E50F-E780-ADFD-41BC-A6BB89A641A6}"/>
              </a:ext>
            </a:extLst>
          </p:cNvPr>
          <p:cNvGrpSpPr/>
          <p:nvPr/>
        </p:nvGrpSpPr>
        <p:grpSpPr>
          <a:xfrm>
            <a:off x="10444314" y="4393786"/>
            <a:ext cx="1188735" cy="791067"/>
            <a:chOff x="5992972" y="3575239"/>
            <a:chExt cx="984819" cy="791067"/>
          </a:xfrm>
        </p:grpSpPr>
        <p:sp>
          <p:nvSpPr>
            <p:cNvPr id="39" name="Rectangle 4">
              <a:extLst>
                <a:ext uri="{FF2B5EF4-FFF2-40B4-BE49-F238E27FC236}">
                  <a16:creationId xmlns:a16="http://schemas.microsoft.com/office/drawing/2014/main" id="{A5DA3246-6ADF-921E-A785-674B1B1CA2B7}"/>
                </a:ext>
              </a:extLst>
            </p:cNvPr>
            <p:cNvSpPr>
              <a:spLocks noChangeArrowheads="1"/>
            </p:cNvSpPr>
            <p:nvPr/>
          </p:nvSpPr>
          <p:spPr bwMode="auto">
            <a:xfrm>
              <a:off x="5992972" y="3575239"/>
              <a:ext cx="957468" cy="669162"/>
            </a:xfrm>
            <a:prstGeom prst="roundRect">
              <a:avLst>
                <a:gd name="adj" fmla="val 6610"/>
              </a:avLst>
            </a:prstGeom>
            <a:solidFill>
              <a:schemeClr val="accent5">
                <a:lumMod val="40000"/>
                <a:lumOff val="60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40" name="矩形 39">
              <a:extLst>
                <a:ext uri="{FF2B5EF4-FFF2-40B4-BE49-F238E27FC236}">
                  <a16:creationId xmlns:a16="http://schemas.microsoft.com/office/drawing/2014/main" id="{E79FB340-B2CD-4596-249B-0B7ECF7C16A6}"/>
                </a:ext>
              </a:extLst>
            </p:cNvPr>
            <p:cNvSpPr/>
            <p:nvPr/>
          </p:nvSpPr>
          <p:spPr>
            <a:xfrm>
              <a:off x="6036332" y="3577722"/>
              <a:ext cx="891888" cy="246221"/>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其它费用</a:t>
              </a:r>
              <a:endParaRPr kumimoji="0" lang="en-GB" altLang="zh-CN"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sp>
          <p:nvSpPr>
            <p:cNvPr id="41" name="矩形 40">
              <a:extLst>
                <a:ext uri="{FF2B5EF4-FFF2-40B4-BE49-F238E27FC236}">
                  <a16:creationId xmlns:a16="http://schemas.microsoft.com/office/drawing/2014/main" id="{8ABB9C2F-66B4-244F-841D-0F5BE480A193}"/>
                </a:ext>
              </a:extLst>
            </p:cNvPr>
            <p:cNvSpPr/>
            <p:nvPr/>
          </p:nvSpPr>
          <p:spPr>
            <a:xfrm>
              <a:off x="6020323" y="3781531"/>
              <a:ext cx="957468" cy="58477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平台交易费、招标服务费、销管研费用、财务费用等</a:t>
              </a:r>
              <a:endParaRPr kumimoji="0" lang="en-GB"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grpSp>
      <p:sp>
        <p:nvSpPr>
          <p:cNvPr id="42" name="Rounded Rectangle 2">
            <a:extLst>
              <a:ext uri="{FF2B5EF4-FFF2-40B4-BE49-F238E27FC236}">
                <a16:creationId xmlns:a16="http://schemas.microsoft.com/office/drawing/2014/main" id="{52EB3EC1-27A8-3CA4-2FEE-9C68EBCD7C10}"/>
              </a:ext>
            </a:extLst>
          </p:cNvPr>
          <p:cNvSpPr/>
          <p:nvPr/>
        </p:nvSpPr>
        <p:spPr>
          <a:xfrm>
            <a:off x="652852" y="5921513"/>
            <a:ext cx="11311839" cy="802329"/>
          </a:xfrm>
          <a:prstGeom prst="roundRect">
            <a:avLst>
              <a:gd name="adj" fmla="val 220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FFFFFF"/>
              </a:solidFill>
              <a:effectLst/>
              <a:uLnTx/>
              <a:uFillTx/>
              <a:latin typeface="等线"/>
              <a:ea typeface="+mn-ea"/>
              <a:cs typeface="+mn-cs"/>
            </a:endParaRPr>
          </a:p>
        </p:txBody>
      </p:sp>
      <p:sp>
        <p:nvSpPr>
          <p:cNvPr id="43" name="Rounded Rectangle 52">
            <a:extLst>
              <a:ext uri="{FF2B5EF4-FFF2-40B4-BE49-F238E27FC236}">
                <a16:creationId xmlns:a16="http://schemas.microsoft.com/office/drawing/2014/main" id="{5B1E52EB-10DA-5392-F2F0-04A4B3A46922}"/>
              </a:ext>
            </a:extLst>
          </p:cNvPr>
          <p:cNvSpPr/>
          <p:nvPr/>
        </p:nvSpPr>
        <p:spPr>
          <a:xfrm>
            <a:off x="807176" y="6044522"/>
            <a:ext cx="9625694" cy="579725"/>
          </a:xfrm>
          <a:prstGeom prst="roundRect">
            <a:avLst>
              <a:gd name="adj" fmla="val 4323"/>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FFFFFF"/>
              </a:solidFill>
              <a:effectLst/>
              <a:uLnTx/>
              <a:uFillTx/>
              <a:latin typeface="等线"/>
              <a:ea typeface="+mn-ea"/>
              <a:cs typeface="+mn-cs"/>
            </a:endParaRPr>
          </a:p>
        </p:txBody>
      </p:sp>
      <p:grpSp>
        <p:nvGrpSpPr>
          <p:cNvPr id="44" name="组合 43">
            <a:extLst>
              <a:ext uri="{FF2B5EF4-FFF2-40B4-BE49-F238E27FC236}">
                <a16:creationId xmlns:a16="http://schemas.microsoft.com/office/drawing/2014/main" id="{05AF0F09-C787-4C1B-547A-CCFE9A8E8351}"/>
              </a:ext>
            </a:extLst>
          </p:cNvPr>
          <p:cNvGrpSpPr/>
          <p:nvPr/>
        </p:nvGrpSpPr>
        <p:grpSpPr>
          <a:xfrm>
            <a:off x="919434" y="6158587"/>
            <a:ext cx="1005951" cy="418330"/>
            <a:chOff x="1299349" y="6396900"/>
            <a:chExt cx="1005951" cy="418330"/>
          </a:xfrm>
        </p:grpSpPr>
        <p:sp>
          <p:nvSpPr>
            <p:cNvPr id="45" name="Rectangle 4">
              <a:extLst>
                <a:ext uri="{FF2B5EF4-FFF2-40B4-BE49-F238E27FC236}">
                  <a16:creationId xmlns:a16="http://schemas.microsoft.com/office/drawing/2014/main" id="{306861DD-5E2B-66B6-727C-AD210ECDD9F8}"/>
                </a:ext>
              </a:extLst>
            </p:cNvPr>
            <p:cNvSpPr>
              <a:spLocks noChangeArrowheads="1"/>
            </p:cNvSpPr>
            <p:nvPr/>
          </p:nvSpPr>
          <p:spPr bwMode="auto">
            <a:xfrm>
              <a:off x="1299349" y="6396900"/>
              <a:ext cx="1005951" cy="418330"/>
            </a:xfrm>
            <a:prstGeom prst="roundRect">
              <a:avLst>
                <a:gd name="adj" fmla="val 6610"/>
              </a:avLst>
            </a:prstGeom>
            <a:solidFill>
              <a:schemeClr val="bg1">
                <a:lumMod val="95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48" name="矩形 47">
              <a:extLst>
                <a:ext uri="{FF2B5EF4-FFF2-40B4-BE49-F238E27FC236}">
                  <a16:creationId xmlns:a16="http://schemas.microsoft.com/office/drawing/2014/main" id="{F8246B23-DF93-7C3A-20BA-86DC835D719F}"/>
                </a:ext>
              </a:extLst>
            </p:cNvPr>
            <p:cNvSpPr/>
            <p:nvPr/>
          </p:nvSpPr>
          <p:spPr>
            <a:xfrm>
              <a:off x="1433275" y="6483258"/>
              <a:ext cx="771365" cy="26161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zh-CN" sz="11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KOA</a:t>
              </a:r>
              <a:r>
                <a:rPr kumimoji="0" lang="zh-CN" altLang="en-GB" sz="11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系统</a:t>
              </a:r>
              <a:endParaRPr kumimoji="0" lang="en-GB" altLang="zh-CN" sz="11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grpSp>
      <p:grpSp>
        <p:nvGrpSpPr>
          <p:cNvPr id="49" name="组合 48">
            <a:extLst>
              <a:ext uri="{FF2B5EF4-FFF2-40B4-BE49-F238E27FC236}">
                <a16:creationId xmlns:a16="http://schemas.microsoft.com/office/drawing/2014/main" id="{C82154FC-BC49-367E-ACDB-E5C9DC5208E5}"/>
              </a:ext>
            </a:extLst>
          </p:cNvPr>
          <p:cNvGrpSpPr/>
          <p:nvPr/>
        </p:nvGrpSpPr>
        <p:grpSpPr>
          <a:xfrm>
            <a:off x="2004114" y="6158587"/>
            <a:ext cx="905488" cy="418330"/>
            <a:chOff x="3084629" y="6396900"/>
            <a:chExt cx="905488" cy="418330"/>
          </a:xfrm>
        </p:grpSpPr>
        <p:sp>
          <p:nvSpPr>
            <p:cNvPr id="50" name="Rectangle 4">
              <a:extLst>
                <a:ext uri="{FF2B5EF4-FFF2-40B4-BE49-F238E27FC236}">
                  <a16:creationId xmlns:a16="http://schemas.microsoft.com/office/drawing/2014/main" id="{8409248C-BB33-407C-D5DF-14168EF0C5DC}"/>
                </a:ext>
              </a:extLst>
            </p:cNvPr>
            <p:cNvSpPr>
              <a:spLocks noChangeArrowheads="1"/>
            </p:cNvSpPr>
            <p:nvPr/>
          </p:nvSpPr>
          <p:spPr bwMode="auto">
            <a:xfrm>
              <a:off x="3084629" y="6396900"/>
              <a:ext cx="905488" cy="418330"/>
            </a:xfrm>
            <a:prstGeom prst="roundRect">
              <a:avLst>
                <a:gd name="adj" fmla="val 6610"/>
              </a:avLst>
            </a:prstGeom>
            <a:solidFill>
              <a:schemeClr val="bg1">
                <a:lumMod val="95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54" name="矩形 53">
              <a:extLst>
                <a:ext uri="{FF2B5EF4-FFF2-40B4-BE49-F238E27FC236}">
                  <a16:creationId xmlns:a16="http://schemas.microsoft.com/office/drawing/2014/main" id="{8EC13A13-C7D0-E973-1BEE-27913893F4CF}"/>
                </a:ext>
              </a:extLst>
            </p:cNvPr>
            <p:cNvSpPr/>
            <p:nvPr/>
          </p:nvSpPr>
          <p:spPr>
            <a:xfrm>
              <a:off x="3141062" y="6483259"/>
              <a:ext cx="832279" cy="26161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1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CRM</a:t>
              </a:r>
              <a:r>
                <a:rPr kumimoji="0" lang="zh-CN" altLang="en-US" sz="11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 系统</a:t>
              </a:r>
              <a:endParaRPr kumimoji="0" lang="en-GB" altLang="zh-CN" sz="11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grpSp>
      <p:grpSp>
        <p:nvGrpSpPr>
          <p:cNvPr id="55" name="组合 54">
            <a:extLst>
              <a:ext uri="{FF2B5EF4-FFF2-40B4-BE49-F238E27FC236}">
                <a16:creationId xmlns:a16="http://schemas.microsoft.com/office/drawing/2014/main" id="{1CB3CB9F-63D1-0C21-61E9-3374E010DFA5}"/>
              </a:ext>
            </a:extLst>
          </p:cNvPr>
          <p:cNvGrpSpPr/>
          <p:nvPr/>
        </p:nvGrpSpPr>
        <p:grpSpPr>
          <a:xfrm>
            <a:off x="9481965" y="6158587"/>
            <a:ext cx="822661" cy="418330"/>
            <a:chOff x="9977857" y="6396900"/>
            <a:chExt cx="822661" cy="418330"/>
          </a:xfrm>
        </p:grpSpPr>
        <p:sp>
          <p:nvSpPr>
            <p:cNvPr id="56" name="Rectangle 4">
              <a:extLst>
                <a:ext uri="{FF2B5EF4-FFF2-40B4-BE49-F238E27FC236}">
                  <a16:creationId xmlns:a16="http://schemas.microsoft.com/office/drawing/2014/main" id="{73F705DC-DD85-E64A-7BD9-689C1EEDCA60}"/>
                </a:ext>
              </a:extLst>
            </p:cNvPr>
            <p:cNvSpPr>
              <a:spLocks noChangeArrowheads="1"/>
            </p:cNvSpPr>
            <p:nvPr/>
          </p:nvSpPr>
          <p:spPr bwMode="auto">
            <a:xfrm>
              <a:off x="9983416" y="6396900"/>
              <a:ext cx="817102" cy="418330"/>
            </a:xfrm>
            <a:prstGeom prst="roundRect">
              <a:avLst>
                <a:gd name="adj" fmla="val 6610"/>
              </a:avLst>
            </a:prstGeom>
            <a:solidFill>
              <a:schemeClr val="bg1">
                <a:lumMod val="95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59" name="矩形 58">
              <a:extLst>
                <a:ext uri="{FF2B5EF4-FFF2-40B4-BE49-F238E27FC236}">
                  <a16:creationId xmlns:a16="http://schemas.microsoft.com/office/drawing/2014/main" id="{C5555EF8-4078-AE8A-A839-0CB8C8675006}"/>
                </a:ext>
              </a:extLst>
            </p:cNvPr>
            <p:cNvSpPr/>
            <p:nvPr/>
          </p:nvSpPr>
          <p:spPr>
            <a:xfrm>
              <a:off x="9977857" y="6483259"/>
              <a:ext cx="822661" cy="26161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zh-CN" sz="11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EAM</a:t>
              </a:r>
              <a:r>
                <a:rPr kumimoji="0" lang="zh-CN" altLang="en-US" sz="11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 </a:t>
              </a:r>
              <a:r>
                <a:rPr kumimoji="0" lang="zh-CN" altLang="en-GB" sz="11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系统</a:t>
              </a:r>
              <a:endParaRPr kumimoji="0" lang="en-GB" altLang="zh-CN" sz="11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grpSp>
      <p:grpSp>
        <p:nvGrpSpPr>
          <p:cNvPr id="60" name="组合 59">
            <a:extLst>
              <a:ext uri="{FF2B5EF4-FFF2-40B4-BE49-F238E27FC236}">
                <a16:creationId xmlns:a16="http://schemas.microsoft.com/office/drawing/2014/main" id="{3DD9DABB-AABC-FA14-8AC5-B6891FD2C299}"/>
              </a:ext>
            </a:extLst>
          </p:cNvPr>
          <p:cNvGrpSpPr/>
          <p:nvPr/>
        </p:nvGrpSpPr>
        <p:grpSpPr>
          <a:xfrm>
            <a:off x="3863075" y="6158587"/>
            <a:ext cx="4510597" cy="418330"/>
            <a:chOff x="5394202" y="6396900"/>
            <a:chExt cx="4510597" cy="418330"/>
          </a:xfrm>
        </p:grpSpPr>
        <p:sp>
          <p:nvSpPr>
            <p:cNvPr id="61" name="Rectangle 4">
              <a:extLst>
                <a:ext uri="{FF2B5EF4-FFF2-40B4-BE49-F238E27FC236}">
                  <a16:creationId xmlns:a16="http://schemas.microsoft.com/office/drawing/2014/main" id="{EECE4AFE-C64A-0307-7EDD-02B318310B18}"/>
                </a:ext>
              </a:extLst>
            </p:cNvPr>
            <p:cNvSpPr>
              <a:spLocks noChangeArrowheads="1"/>
            </p:cNvSpPr>
            <p:nvPr/>
          </p:nvSpPr>
          <p:spPr bwMode="auto">
            <a:xfrm>
              <a:off x="5394202" y="6396900"/>
              <a:ext cx="4510597" cy="418330"/>
            </a:xfrm>
            <a:prstGeom prst="roundRect">
              <a:avLst>
                <a:gd name="adj" fmla="val 6610"/>
              </a:avLst>
            </a:prstGeom>
            <a:solidFill>
              <a:schemeClr val="bg1">
                <a:lumMod val="95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62" name="Rectangle 56">
              <a:extLst>
                <a:ext uri="{FF2B5EF4-FFF2-40B4-BE49-F238E27FC236}">
                  <a16:creationId xmlns:a16="http://schemas.microsoft.com/office/drawing/2014/main" id="{5007E595-0BFA-0171-A9DD-90AA731228CB}"/>
                </a:ext>
              </a:extLst>
            </p:cNvPr>
            <p:cNvSpPr/>
            <p:nvPr/>
          </p:nvSpPr>
          <p:spPr bwMode="ltGray">
            <a:xfrm>
              <a:off x="7677474" y="6505840"/>
              <a:ext cx="612835" cy="226873"/>
            </a:xfrm>
            <a:prstGeom prst="rect">
              <a:avLst/>
            </a:prstGeom>
            <a:solidFill>
              <a:schemeClr val="bg1">
                <a:lumMod val="6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prstClr val="white"/>
                  </a:solidFill>
                  <a:effectLst/>
                  <a:uLnTx/>
                  <a:uFillTx/>
                  <a:latin typeface="Microsoft YaHei" panose="020B0503020204020204" pitchFamily="34" charset="-122"/>
                  <a:ea typeface="Microsoft YaHei" panose="020B0503020204020204" pitchFamily="34" charset="-122"/>
                  <a:cs typeface="+mn-cs"/>
                </a:rPr>
                <a:t>采购</a:t>
              </a:r>
              <a:endParaRPr kumimoji="0" lang="en-GB" sz="10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63" name="Rectangle 56">
              <a:extLst>
                <a:ext uri="{FF2B5EF4-FFF2-40B4-BE49-F238E27FC236}">
                  <a16:creationId xmlns:a16="http://schemas.microsoft.com/office/drawing/2014/main" id="{1CA8DE02-5D01-BF2E-9704-39C19B27D8D3}"/>
                </a:ext>
              </a:extLst>
            </p:cNvPr>
            <p:cNvSpPr/>
            <p:nvPr/>
          </p:nvSpPr>
          <p:spPr bwMode="ltGray">
            <a:xfrm>
              <a:off x="6990408" y="6505840"/>
              <a:ext cx="612835" cy="226873"/>
            </a:xfrm>
            <a:prstGeom prst="rect">
              <a:avLst/>
            </a:prstGeom>
            <a:solidFill>
              <a:schemeClr val="bg1">
                <a:lumMod val="6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prstClr val="white"/>
                  </a:solidFill>
                  <a:effectLst/>
                  <a:uLnTx/>
                  <a:uFillTx/>
                  <a:latin typeface="Microsoft YaHei" panose="020B0503020204020204" pitchFamily="34" charset="-122"/>
                  <a:ea typeface="Microsoft YaHei" panose="020B0503020204020204" pitchFamily="34" charset="-122"/>
                  <a:cs typeface="+mn-cs"/>
                </a:rPr>
                <a:t>销售</a:t>
              </a:r>
              <a:endParaRPr kumimoji="0" lang="en-GB" sz="10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64" name="Rectangle 56">
              <a:extLst>
                <a:ext uri="{FF2B5EF4-FFF2-40B4-BE49-F238E27FC236}">
                  <a16:creationId xmlns:a16="http://schemas.microsoft.com/office/drawing/2014/main" id="{D687D38F-7C69-06BB-B551-61A510FC7670}"/>
                </a:ext>
              </a:extLst>
            </p:cNvPr>
            <p:cNvSpPr/>
            <p:nvPr/>
          </p:nvSpPr>
          <p:spPr bwMode="ltGray">
            <a:xfrm>
              <a:off x="6303342" y="6505840"/>
              <a:ext cx="612835" cy="226873"/>
            </a:xfrm>
            <a:prstGeom prst="rect">
              <a:avLst/>
            </a:prstGeom>
            <a:solidFill>
              <a:schemeClr val="bg1">
                <a:lumMod val="6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err="1">
                  <a:ln>
                    <a:noFill/>
                  </a:ln>
                  <a:solidFill>
                    <a:prstClr val="white"/>
                  </a:solidFill>
                  <a:effectLst/>
                  <a:uLnTx/>
                  <a:uFillTx/>
                  <a:latin typeface="Microsoft YaHei" panose="020B0503020204020204" pitchFamily="34" charset="-122"/>
                  <a:ea typeface="Microsoft YaHei" panose="020B0503020204020204" pitchFamily="34" charset="-122"/>
                  <a:cs typeface="+mn-cs"/>
                </a:rPr>
                <a:t>项目</a:t>
              </a:r>
              <a:endParaRPr kumimoji="0" lang="en-GB" sz="10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65" name="Rectangle 56">
              <a:extLst>
                <a:ext uri="{FF2B5EF4-FFF2-40B4-BE49-F238E27FC236}">
                  <a16:creationId xmlns:a16="http://schemas.microsoft.com/office/drawing/2014/main" id="{5901351A-EACA-E2F7-6D6A-C85FF6AFD0DE}"/>
                </a:ext>
              </a:extLst>
            </p:cNvPr>
            <p:cNvSpPr/>
            <p:nvPr/>
          </p:nvSpPr>
          <p:spPr bwMode="ltGray">
            <a:xfrm>
              <a:off x="8364540" y="6505840"/>
              <a:ext cx="612835" cy="226873"/>
            </a:xfrm>
            <a:prstGeom prst="rect">
              <a:avLst/>
            </a:prstGeom>
            <a:solidFill>
              <a:schemeClr val="bg1">
                <a:lumMod val="6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prstClr val="white"/>
                  </a:solidFill>
                  <a:effectLst/>
                  <a:uLnTx/>
                  <a:uFillTx/>
                  <a:latin typeface="Microsoft YaHei" panose="020B0503020204020204" pitchFamily="34" charset="-122"/>
                  <a:ea typeface="Microsoft YaHei" panose="020B0503020204020204" pitchFamily="34" charset="-122"/>
                  <a:cs typeface="+mn-cs"/>
                </a:rPr>
                <a:t>生产</a:t>
              </a:r>
              <a:endParaRPr kumimoji="0" lang="en-GB" sz="10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66" name="Rectangle 56">
              <a:extLst>
                <a:ext uri="{FF2B5EF4-FFF2-40B4-BE49-F238E27FC236}">
                  <a16:creationId xmlns:a16="http://schemas.microsoft.com/office/drawing/2014/main" id="{B5629DDE-D466-750A-6DB7-7E15DA606CFD}"/>
                </a:ext>
              </a:extLst>
            </p:cNvPr>
            <p:cNvSpPr/>
            <p:nvPr/>
          </p:nvSpPr>
          <p:spPr bwMode="ltGray">
            <a:xfrm>
              <a:off x="9051606" y="6505840"/>
              <a:ext cx="612835" cy="226873"/>
            </a:xfrm>
            <a:prstGeom prst="rect">
              <a:avLst/>
            </a:prstGeom>
            <a:solidFill>
              <a:schemeClr val="bg1">
                <a:lumMod val="6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prstClr val="white"/>
                  </a:solidFill>
                  <a:effectLst/>
                  <a:uLnTx/>
                  <a:uFillTx/>
                  <a:latin typeface="Microsoft YaHei" panose="020B0503020204020204" pitchFamily="34" charset="-122"/>
                  <a:ea typeface="Microsoft YaHei" panose="020B0503020204020204" pitchFamily="34" charset="-122"/>
                  <a:cs typeface="+mn-cs"/>
                </a:rPr>
                <a:t>库存</a:t>
              </a:r>
              <a:endParaRPr kumimoji="0" lang="en-GB" sz="10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67" name="矩形 66">
              <a:extLst>
                <a:ext uri="{FF2B5EF4-FFF2-40B4-BE49-F238E27FC236}">
                  <a16:creationId xmlns:a16="http://schemas.microsoft.com/office/drawing/2014/main" id="{25003B9D-09BE-4B3C-B0B4-EB3761435F49}"/>
                </a:ext>
              </a:extLst>
            </p:cNvPr>
            <p:cNvSpPr/>
            <p:nvPr/>
          </p:nvSpPr>
          <p:spPr>
            <a:xfrm>
              <a:off x="5450635" y="6483258"/>
              <a:ext cx="748923" cy="26161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1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SAP</a:t>
              </a:r>
              <a:r>
                <a:rPr kumimoji="0" lang="zh-CN" altLang="en-US" sz="11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 </a:t>
              </a:r>
              <a:r>
                <a:rPr kumimoji="0" lang="en-US" altLang="zh-CN" sz="11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ERP</a:t>
              </a:r>
              <a:endParaRPr kumimoji="0" lang="en-GB" altLang="zh-CN" sz="11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grpSp>
      <p:sp>
        <p:nvSpPr>
          <p:cNvPr id="69" name="Rectangle 53">
            <a:extLst>
              <a:ext uri="{FF2B5EF4-FFF2-40B4-BE49-F238E27FC236}">
                <a16:creationId xmlns:a16="http://schemas.microsoft.com/office/drawing/2014/main" id="{561A7188-2645-A5BE-4580-3E6A2CEB4467}"/>
              </a:ext>
            </a:extLst>
          </p:cNvPr>
          <p:cNvSpPr/>
          <p:nvPr/>
        </p:nvSpPr>
        <p:spPr>
          <a:xfrm>
            <a:off x="5659331" y="5960633"/>
            <a:ext cx="1480759" cy="17539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000000"/>
                </a:solidFill>
                <a:effectLst/>
                <a:uLnTx/>
                <a:uFillTx/>
                <a:latin typeface="Microsoft YaHei" panose="020B0503020204020204" pitchFamily="34" charset="-122"/>
                <a:ea typeface="Microsoft YaHei" panose="020B0503020204020204" pitchFamily="34" charset="-122"/>
                <a:cs typeface="+mn-cs"/>
              </a:rPr>
              <a:t>外部价值链系统</a:t>
            </a:r>
            <a:endParaRPr kumimoji="0" lang="en-US" sz="1200" b="1"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grpSp>
        <p:nvGrpSpPr>
          <p:cNvPr id="46" name="组合 45">
            <a:extLst>
              <a:ext uri="{FF2B5EF4-FFF2-40B4-BE49-F238E27FC236}">
                <a16:creationId xmlns:a16="http://schemas.microsoft.com/office/drawing/2014/main" id="{1BD2E401-C7CF-0101-67F7-BA3D160A3C25}"/>
              </a:ext>
            </a:extLst>
          </p:cNvPr>
          <p:cNvGrpSpPr/>
          <p:nvPr/>
        </p:nvGrpSpPr>
        <p:grpSpPr>
          <a:xfrm>
            <a:off x="2988331" y="6158587"/>
            <a:ext cx="796015" cy="418330"/>
            <a:chOff x="3084629" y="6396900"/>
            <a:chExt cx="796015" cy="418330"/>
          </a:xfrm>
        </p:grpSpPr>
        <p:sp>
          <p:nvSpPr>
            <p:cNvPr id="47" name="Rectangle 4">
              <a:extLst>
                <a:ext uri="{FF2B5EF4-FFF2-40B4-BE49-F238E27FC236}">
                  <a16:creationId xmlns:a16="http://schemas.microsoft.com/office/drawing/2014/main" id="{2E413DAC-96F0-643D-2F3E-166520161A87}"/>
                </a:ext>
              </a:extLst>
            </p:cNvPr>
            <p:cNvSpPr>
              <a:spLocks noChangeArrowheads="1"/>
            </p:cNvSpPr>
            <p:nvPr/>
          </p:nvSpPr>
          <p:spPr bwMode="auto">
            <a:xfrm>
              <a:off x="3084629" y="6396900"/>
              <a:ext cx="796015" cy="418330"/>
            </a:xfrm>
            <a:prstGeom prst="roundRect">
              <a:avLst>
                <a:gd name="adj" fmla="val 6610"/>
              </a:avLst>
            </a:prstGeom>
            <a:solidFill>
              <a:schemeClr val="bg1">
                <a:lumMod val="95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70" name="矩形 69">
              <a:extLst>
                <a:ext uri="{FF2B5EF4-FFF2-40B4-BE49-F238E27FC236}">
                  <a16:creationId xmlns:a16="http://schemas.microsoft.com/office/drawing/2014/main" id="{C11DF98E-26D7-BA76-3A69-2DB3CE94D2E8}"/>
                </a:ext>
              </a:extLst>
            </p:cNvPr>
            <p:cNvSpPr/>
            <p:nvPr/>
          </p:nvSpPr>
          <p:spPr>
            <a:xfrm>
              <a:off x="3141062" y="6483259"/>
              <a:ext cx="683200" cy="26161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1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TC</a:t>
              </a:r>
              <a:r>
                <a:rPr kumimoji="0" lang="zh-CN" altLang="en-US" sz="11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 系统</a:t>
              </a:r>
              <a:endParaRPr kumimoji="0" lang="en-GB" altLang="zh-CN" sz="11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grpSp>
      <p:grpSp>
        <p:nvGrpSpPr>
          <p:cNvPr id="71" name="组合 70">
            <a:extLst>
              <a:ext uri="{FF2B5EF4-FFF2-40B4-BE49-F238E27FC236}">
                <a16:creationId xmlns:a16="http://schemas.microsoft.com/office/drawing/2014/main" id="{CAE6599A-8FB8-EABA-E809-4D863AFABC6B}"/>
              </a:ext>
            </a:extLst>
          </p:cNvPr>
          <p:cNvGrpSpPr/>
          <p:nvPr/>
        </p:nvGrpSpPr>
        <p:grpSpPr>
          <a:xfrm>
            <a:off x="8452401" y="6158587"/>
            <a:ext cx="950835" cy="418330"/>
            <a:chOff x="3084629" y="6396900"/>
            <a:chExt cx="950835" cy="418330"/>
          </a:xfrm>
        </p:grpSpPr>
        <p:sp>
          <p:nvSpPr>
            <p:cNvPr id="72" name="Rectangle 4">
              <a:extLst>
                <a:ext uri="{FF2B5EF4-FFF2-40B4-BE49-F238E27FC236}">
                  <a16:creationId xmlns:a16="http://schemas.microsoft.com/office/drawing/2014/main" id="{0B2936D2-E6D9-008C-11DC-0B4528B7A224}"/>
                </a:ext>
              </a:extLst>
            </p:cNvPr>
            <p:cNvSpPr>
              <a:spLocks noChangeArrowheads="1"/>
            </p:cNvSpPr>
            <p:nvPr/>
          </p:nvSpPr>
          <p:spPr bwMode="auto">
            <a:xfrm>
              <a:off x="3084629" y="6396900"/>
              <a:ext cx="950835" cy="418330"/>
            </a:xfrm>
            <a:prstGeom prst="roundRect">
              <a:avLst>
                <a:gd name="adj" fmla="val 6610"/>
              </a:avLst>
            </a:prstGeom>
            <a:solidFill>
              <a:schemeClr val="bg1">
                <a:lumMod val="95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73" name="矩形 72">
              <a:extLst>
                <a:ext uri="{FF2B5EF4-FFF2-40B4-BE49-F238E27FC236}">
                  <a16:creationId xmlns:a16="http://schemas.microsoft.com/office/drawing/2014/main" id="{53903CBD-70DA-4DFE-5641-44DEE7DEFF43}"/>
                </a:ext>
              </a:extLst>
            </p:cNvPr>
            <p:cNvSpPr/>
            <p:nvPr/>
          </p:nvSpPr>
          <p:spPr>
            <a:xfrm>
              <a:off x="3141062" y="6483259"/>
              <a:ext cx="808235" cy="26161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1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TMS</a:t>
              </a:r>
              <a:r>
                <a:rPr kumimoji="0" lang="zh-CN" altLang="en-US" sz="11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 系统</a:t>
              </a:r>
              <a:endParaRPr kumimoji="0" lang="en-GB" altLang="zh-CN" sz="11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grpSp>
      <p:sp>
        <p:nvSpPr>
          <p:cNvPr id="77" name="Rectangle 4">
            <a:extLst>
              <a:ext uri="{FF2B5EF4-FFF2-40B4-BE49-F238E27FC236}">
                <a16:creationId xmlns:a16="http://schemas.microsoft.com/office/drawing/2014/main" id="{D71F33EE-003D-0BAE-6C4F-63DCC9D7AF77}"/>
              </a:ext>
            </a:extLst>
          </p:cNvPr>
          <p:cNvSpPr>
            <a:spLocks noChangeArrowheads="1"/>
          </p:cNvSpPr>
          <p:nvPr/>
        </p:nvSpPr>
        <p:spPr bwMode="auto">
          <a:xfrm>
            <a:off x="652852" y="5303311"/>
            <a:ext cx="11311838" cy="562663"/>
          </a:xfrm>
          <a:prstGeom prst="roundRect">
            <a:avLst>
              <a:gd name="adj" fmla="val 6610"/>
            </a:avLst>
          </a:prstGeom>
          <a:solidFill>
            <a:srgbClr val="F7F4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GB" sz="18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78" name="矩形 77">
            <a:extLst>
              <a:ext uri="{FF2B5EF4-FFF2-40B4-BE49-F238E27FC236}">
                <a16:creationId xmlns:a16="http://schemas.microsoft.com/office/drawing/2014/main" id="{41C109A5-F77E-872C-1D63-4A38ADCC798B}"/>
              </a:ext>
            </a:extLst>
          </p:cNvPr>
          <p:cNvSpPr/>
          <p:nvPr/>
        </p:nvSpPr>
        <p:spPr>
          <a:xfrm>
            <a:off x="710711" y="5466366"/>
            <a:ext cx="1627816" cy="276999"/>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数据中台</a:t>
            </a:r>
            <a:endParaRPr kumimoji="0" lang="en-US" altLang="zh-CN" sz="1200" b="1"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79" name="Rectangle 4">
            <a:extLst>
              <a:ext uri="{FF2B5EF4-FFF2-40B4-BE49-F238E27FC236}">
                <a16:creationId xmlns:a16="http://schemas.microsoft.com/office/drawing/2014/main" id="{ACEA98FD-D9CB-2387-1261-9EF5DC253B4A}"/>
              </a:ext>
            </a:extLst>
          </p:cNvPr>
          <p:cNvSpPr>
            <a:spLocks noChangeArrowheads="1"/>
          </p:cNvSpPr>
          <p:nvPr/>
        </p:nvSpPr>
        <p:spPr bwMode="auto">
          <a:xfrm>
            <a:off x="1524000" y="5347571"/>
            <a:ext cx="4170706" cy="447821"/>
          </a:xfrm>
          <a:prstGeom prst="roundRect">
            <a:avLst>
              <a:gd name="adj" fmla="val 6610"/>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pic>
        <p:nvPicPr>
          <p:cNvPr id="81" name="Picture 36">
            <a:extLst>
              <a:ext uri="{FF2B5EF4-FFF2-40B4-BE49-F238E27FC236}">
                <a16:creationId xmlns:a16="http://schemas.microsoft.com/office/drawing/2014/main" id="{6E9C0951-A729-6AAA-26E4-768E4469DEBE}"/>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96135" y="5448057"/>
            <a:ext cx="684772" cy="334058"/>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pic>
      <p:sp>
        <p:nvSpPr>
          <p:cNvPr id="84" name="Rectangle 4">
            <a:extLst>
              <a:ext uri="{FF2B5EF4-FFF2-40B4-BE49-F238E27FC236}">
                <a16:creationId xmlns:a16="http://schemas.microsoft.com/office/drawing/2014/main" id="{840FA08E-6091-34BB-D349-14DDA9A0A200}"/>
              </a:ext>
            </a:extLst>
          </p:cNvPr>
          <p:cNvSpPr>
            <a:spLocks noChangeArrowheads="1"/>
          </p:cNvSpPr>
          <p:nvPr/>
        </p:nvSpPr>
        <p:spPr bwMode="auto">
          <a:xfrm>
            <a:off x="6761704" y="5438110"/>
            <a:ext cx="565537" cy="302991"/>
          </a:xfrm>
          <a:prstGeom prst="roundRect">
            <a:avLst>
              <a:gd name="adj" fmla="val 6610"/>
            </a:avLst>
          </a:prstGeom>
          <a:solidFill>
            <a:schemeClr val="bg1">
              <a:lumMod val="95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85" name="矩形 84">
            <a:extLst>
              <a:ext uri="{FF2B5EF4-FFF2-40B4-BE49-F238E27FC236}">
                <a16:creationId xmlns:a16="http://schemas.microsoft.com/office/drawing/2014/main" id="{4EBD0BDE-1240-0426-3FCD-62B27940B011}"/>
              </a:ext>
            </a:extLst>
          </p:cNvPr>
          <p:cNvSpPr/>
          <p:nvPr/>
        </p:nvSpPr>
        <p:spPr>
          <a:xfrm>
            <a:off x="6767264" y="5467809"/>
            <a:ext cx="466794" cy="26161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1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机型</a:t>
            </a:r>
            <a:endParaRPr kumimoji="0" lang="en-GB" altLang="zh-CN" sz="11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sp>
        <p:nvSpPr>
          <p:cNvPr id="86" name="Rectangle 4">
            <a:extLst>
              <a:ext uri="{FF2B5EF4-FFF2-40B4-BE49-F238E27FC236}">
                <a16:creationId xmlns:a16="http://schemas.microsoft.com/office/drawing/2014/main" id="{B99EE4B4-6116-4064-B549-153EAEEEE0EE}"/>
              </a:ext>
            </a:extLst>
          </p:cNvPr>
          <p:cNvSpPr>
            <a:spLocks noChangeArrowheads="1"/>
          </p:cNvSpPr>
          <p:nvPr/>
        </p:nvSpPr>
        <p:spPr bwMode="auto">
          <a:xfrm>
            <a:off x="7383491" y="5438110"/>
            <a:ext cx="565537" cy="302991"/>
          </a:xfrm>
          <a:prstGeom prst="roundRect">
            <a:avLst>
              <a:gd name="adj" fmla="val 6610"/>
            </a:avLst>
          </a:prstGeom>
          <a:solidFill>
            <a:schemeClr val="bg1">
              <a:lumMod val="95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87" name="矩形 86">
            <a:extLst>
              <a:ext uri="{FF2B5EF4-FFF2-40B4-BE49-F238E27FC236}">
                <a16:creationId xmlns:a16="http://schemas.microsoft.com/office/drawing/2014/main" id="{DCE157F0-F55D-67FB-584E-1EECB41F59C3}"/>
              </a:ext>
            </a:extLst>
          </p:cNvPr>
          <p:cNvSpPr/>
          <p:nvPr/>
        </p:nvSpPr>
        <p:spPr>
          <a:xfrm>
            <a:off x="7462401" y="5467809"/>
            <a:ext cx="352492" cy="11845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1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客户</a:t>
            </a:r>
            <a:endParaRPr kumimoji="0" lang="en-GB" altLang="zh-CN" sz="11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sp>
        <p:nvSpPr>
          <p:cNvPr id="88" name="Rectangle 4">
            <a:extLst>
              <a:ext uri="{FF2B5EF4-FFF2-40B4-BE49-F238E27FC236}">
                <a16:creationId xmlns:a16="http://schemas.microsoft.com/office/drawing/2014/main" id="{358B9FCE-FD79-4190-15F0-0DE50D86DD40}"/>
              </a:ext>
            </a:extLst>
          </p:cNvPr>
          <p:cNvSpPr>
            <a:spLocks noChangeArrowheads="1"/>
          </p:cNvSpPr>
          <p:nvPr/>
        </p:nvSpPr>
        <p:spPr bwMode="auto">
          <a:xfrm>
            <a:off x="8024223" y="5438110"/>
            <a:ext cx="565538" cy="302991"/>
          </a:xfrm>
          <a:prstGeom prst="roundRect">
            <a:avLst>
              <a:gd name="adj" fmla="val 6610"/>
            </a:avLst>
          </a:prstGeom>
          <a:solidFill>
            <a:schemeClr val="bg1">
              <a:lumMod val="95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89" name="矩形 88">
            <a:extLst>
              <a:ext uri="{FF2B5EF4-FFF2-40B4-BE49-F238E27FC236}">
                <a16:creationId xmlns:a16="http://schemas.microsoft.com/office/drawing/2014/main" id="{E00CFBEC-1E2B-255D-F460-3AD06EA95AB6}"/>
              </a:ext>
            </a:extLst>
          </p:cNvPr>
          <p:cNvSpPr/>
          <p:nvPr/>
        </p:nvSpPr>
        <p:spPr>
          <a:xfrm>
            <a:off x="8013984" y="5467809"/>
            <a:ext cx="459015" cy="11845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1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供应商</a:t>
            </a:r>
            <a:endParaRPr kumimoji="0" lang="en-GB" altLang="zh-CN" sz="11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sp>
        <p:nvSpPr>
          <p:cNvPr id="90" name="Rectangle 4">
            <a:extLst>
              <a:ext uri="{FF2B5EF4-FFF2-40B4-BE49-F238E27FC236}">
                <a16:creationId xmlns:a16="http://schemas.microsoft.com/office/drawing/2014/main" id="{1AFE3BCC-4560-6835-156B-56FEB8D5519A}"/>
              </a:ext>
            </a:extLst>
          </p:cNvPr>
          <p:cNvSpPr>
            <a:spLocks noChangeArrowheads="1"/>
          </p:cNvSpPr>
          <p:nvPr/>
        </p:nvSpPr>
        <p:spPr bwMode="auto">
          <a:xfrm>
            <a:off x="9368831" y="5438110"/>
            <a:ext cx="565538" cy="302991"/>
          </a:xfrm>
          <a:prstGeom prst="roundRect">
            <a:avLst>
              <a:gd name="adj" fmla="val 6610"/>
            </a:avLst>
          </a:prstGeom>
          <a:solidFill>
            <a:schemeClr val="bg1">
              <a:lumMod val="95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91" name="矩形 90">
            <a:extLst>
              <a:ext uri="{FF2B5EF4-FFF2-40B4-BE49-F238E27FC236}">
                <a16:creationId xmlns:a16="http://schemas.microsoft.com/office/drawing/2014/main" id="{391E381B-C6DE-1474-15D6-4B079B0EB8D0}"/>
              </a:ext>
            </a:extLst>
          </p:cNvPr>
          <p:cNvSpPr/>
          <p:nvPr/>
        </p:nvSpPr>
        <p:spPr>
          <a:xfrm>
            <a:off x="9374893" y="5460477"/>
            <a:ext cx="607859" cy="26161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1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成本项</a:t>
            </a:r>
            <a:endParaRPr kumimoji="0" lang="en-GB" altLang="zh-CN" sz="11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sp>
        <p:nvSpPr>
          <p:cNvPr id="92" name="Rectangle 4">
            <a:extLst>
              <a:ext uri="{FF2B5EF4-FFF2-40B4-BE49-F238E27FC236}">
                <a16:creationId xmlns:a16="http://schemas.microsoft.com/office/drawing/2014/main" id="{B25875D5-0909-D870-3D49-B5B51F6B2DCE}"/>
              </a:ext>
            </a:extLst>
          </p:cNvPr>
          <p:cNvSpPr>
            <a:spLocks noChangeArrowheads="1"/>
          </p:cNvSpPr>
          <p:nvPr/>
        </p:nvSpPr>
        <p:spPr bwMode="auto">
          <a:xfrm>
            <a:off x="10016742" y="5438110"/>
            <a:ext cx="565538" cy="302991"/>
          </a:xfrm>
          <a:prstGeom prst="roundRect">
            <a:avLst>
              <a:gd name="adj" fmla="val 6610"/>
            </a:avLst>
          </a:prstGeom>
          <a:solidFill>
            <a:schemeClr val="bg1">
              <a:lumMod val="95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93" name="矩形 92">
            <a:extLst>
              <a:ext uri="{FF2B5EF4-FFF2-40B4-BE49-F238E27FC236}">
                <a16:creationId xmlns:a16="http://schemas.microsoft.com/office/drawing/2014/main" id="{80DA7B63-DE1C-B2B1-62E3-6AC8F2E98830}"/>
              </a:ext>
            </a:extLst>
          </p:cNvPr>
          <p:cNvSpPr/>
          <p:nvPr/>
        </p:nvSpPr>
        <p:spPr>
          <a:xfrm>
            <a:off x="10074426" y="5467809"/>
            <a:ext cx="466794" cy="26161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1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项目</a:t>
            </a:r>
            <a:endParaRPr kumimoji="0" lang="en-GB" altLang="zh-CN" sz="11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sp>
        <p:nvSpPr>
          <p:cNvPr id="94" name="矩形 93">
            <a:extLst>
              <a:ext uri="{FF2B5EF4-FFF2-40B4-BE49-F238E27FC236}">
                <a16:creationId xmlns:a16="http://schemas.microsoft.com/office/drawing/2014/main" id="{A5213287-ED17-CDB0-1200-14C135062595}"/>
              </a:ext>
            </a:extLst>
          </p:cNvPr>
          <p:cNvSpPr/>
          <p:nvPr/>
        </p:nvSpPr>
        <p:spPr>
          <a:xfrm>
            <a:off x="5953283" y="5499614"/>
            <a:ext cx="548548"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0" b="1"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MDM</a:t>
            </a:r>
          </a:p>
        </p:txBody>
      </p:sp>
      <p:sp>
        <p:nvSpPr>
          <p:cNvPr id="95" name="Rectangle 4">
            <a:extLst>
              <a:ext uri="{FF2B5EF4-FFF2-40B4-BE49-F238E27FC236}">
                <a16:creationId xmlns:a16="http://schemas.microsoft.com/office/drawing/2014/main" id="{CCD2722A-0F13-5EB1-1294-0BF2753248DC}"/>
              </a:ext>
            </a:extLst>
          </p:cNvPr>
          <p:cNvSpPr>
            <a:spLocks noChangeArrowheads="1"/>
          </p:cNvSpPr>
          <p:nvPr/>
        </p:nvSpPr>
        <p:spPr bwMode="auto">
          <a:xfrm>
            <a:off x="5773782" y="5364178"/>
            <a:ext cx="6035439" cy="447821"/>
          </a:xfrm>
          <a:prstGeom prst="roundRect">
            <a:avLst>
              <a:gd name="adj" fmla="val 6610"/>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96" name="Rectangle 4">
            <a:extLst>
              <a:ext uri="{FF2B5EF4-FFF2-40B4-BE49-F238E27FC236}">
                <a16:creationId xmlns:a16="http://schemas.microsoft.com/office/drawing/2014/main" id="{D2AE4398-53A7-CA29-9CB8-05AD621FC9D0}"/>
              </a:ext>
            </a:extLst>
          </p:cNvPr>
          <p:cNvSpPr>
            <a:spLocks noChangeArrowheads="1"/>
          </p:cNvSpPr>
          <p:nvPr/>
        </p:nvSpPr>
        <p:spPr bwMode="auto">
          <a:xfrm>
            <a:off x="10664655" y="5432550"/>
            <a:ext cx="467199" cy="302991"/>
          </a:xfrm>
          <a:prstGeom prst="roundRect">
            <a:avLst>
              <a:gd name="adj" fmla="val 6610"/>
            </a:avLst>
          </a:prstGeom>
          <a:solidFill>
            <a:schemeClr val="bg1">
              <a:lumMod val="95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97" name="矩形 96">
            <a:extLst>
              <a:ext uri="{FF2B5EF4-FFF2-40B4-BE49-F238E27FC236}">
                <a16:creationId xmlns:a16="http://schemas.microsoft.com/office/drawing/2014/main" id="{9C6D11BF-0BBD-50B9-9887-1DE5EEE51B09}"/>
              </a:ext>
            </a:extLst>
          </p:cNvPr>
          <p:cNvSpPr/>
          <p:nvPr/>
        </p:nvSpPr>
        <p:spPr>
          <a:xfrm>
            <a:off x="10696689" y="5462249"/>
            <a:ext cx="466794" cy="26161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1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物料</a:t>
            </a:r>
            <a:endParaRPr kumimoji="0" lang="en-GB" altLang="zh-CN" sz="11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pic>
        <p:nvPicPr>
          <p:cNvPr id="106" name="Picture 36">
            <a:extLst>
              <a:ext uri="{FF2B5EF4-FFF2-40B4-BE49-F238E27FC236}">
                <a16:creationId xmlns:a16="http://schemas.microsoft.com/office/drawing/2014/main" id="{0275B1A9-882B-7124-DECD-9C9724AB31F1}"/>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92200" y="5420938"/>
            <a:ext cx="684772" cy="34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 name="矩形 104">
            <a:extLst>
              <a:ext uri="{FF2B5EF4-FFF2-40B4-BE49-F238E27FC236}">
                <a16:creationId xmlns:a16="http://schemas.microsoft.com/office/drawing/2014/main" id="{2ED10A17-6301-B12D-0B78-D4B642D20040}"/>
              </a:ext>
            </a:extLst>
          </p:cNvPr>
          <p:cNvSpPr/>
          <p:nvPr/>
        </p:nvSpPr>
        <p:spPr>
          <a:xfrm>
            <a:off x="1696478" y="5500769"/>
            <a:ext cx="463588" cy="246221"/>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0" b="1"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RDB</a:t>
            </a:r>
            <a:endParaRPr kumimoji="0" lang="en-GB" altLang="zh-CN" sz="1000" b="1"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104" name="Rectangle 4">
            <a:extLst>
              <a:ext uri="{FF2B5EF4-FFF2-40B4-BE49-F238E27FC236}">
                <a16:creationId xmlns:a16="http://schemas.microsoft.com/office/drawing/2014/main" id="{D2AE4398-53A7-CA29-9CB8-05AD621FC9D0}"/>
              </a:ext>
            </a:extLst>
          </p:cNvPr>
          <p:cNvSpPr>
            <a:spLocks noChangeArrowheads="1"/>
          </p:cNvSpPr>
          <p:nvPr/>
        </p:nvSpPr>
        <p:spPr bwMode="auto">
          <a:xfrm>
            <a:off x="2334878" y="5419489"/>
            <a:ext cx="1389667" cy="302991"/>
          </a:xfrm>
          <a:prstGeom prst="roundRect">
            <a:avLst>
              <a:gd name="adj" fmla="val 6610"/>
            </a:avLst>
          </a:prstGeom>
          <a:solidFill>
            <a:schemeClr val="bg1">
              <a:lumMod val="95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110" name="矩形 109">
            <a:extLst>
              <a:ext uri="{FF2B5EF4-FFF2-40B4-BE49-F238E27FC236}">
                <a16:creationId xmlns:a16="http://schemas.microsoft.com/office/drawing/2014/main" id="{9C6D11BF-0BBD-50B9-9887-1DE5EEE51B09}"/>
              </a:ext>
            </a:extLst>
          </p:cNvPr>
          <p:cNvSpPr/>
          <p:nvPr/>
        </p:nvSpPr>
        <p:spPr>
          <a:xfrm>
            <a:off x="2411366" y="5449188"/>
            <a:ext cx="1313180" cy="26161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1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项目物料采购成本</a:t>
            </a:r>
            <a:endParaRPr kumimoji="0" lang="en-GB" altLang="zh-CN" sz="11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sp>
        <p:nvSpPr>
          <p:cNvPr id="111" name="Rounded Rectangle 52">
            <a:extLst>
              <a:ext uri="{FF2B5EF4-FFF2-40B4-BE49-F238E27FC236}">
                <a16:creationId xmlns:a16="http://schemas.microsoft.com/office/drawing/2014/main" id="{5B1E52EB-10DA-5392-F2F0-04A4B3A46922}"/>
              </a:ext>
            </a:extLst>
          </p:cNvPr>
          <p:cNvSpPr/>
          <p:nvPr/>
        </p:nvSpPr>
        <p:spPr>
          <a:xfrm>
            <a:off x="10517159" y="6048972"/>
            <a:ext cx="1292064" cy="579725"/>
          </a:xfrm>
          <a:prstGeom prst="roundRect">
            <a:avLst>
              <a:gd name="adj" fmla="val 4323"/>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FFFFFF"/>
              </a:solidFill>
              <a:effectLst/>
              <a:uLnTx/>
              <a:uFillTx/>
              <a:latin typeface="等线"/>
              <a:ea typeface="+mn-ea"/>
              <a:cs typeface="+mn-cs"/>
            </a:endParaRPr>
          </a:p>
        </p:txBody>
      </p:sp>
      <p:grpSp>
        <p:nvGrpSpPr>
          <p:cNvPr id="113" name="组合 112">
            <a:extLst>
              <a:ext uri="{FF2B5EF4-FFF2-40B4-BE49-F238E27FC236}">
                <a16:creationId xmlns:a16="http://schemas.microsoft.com/office/drawing/2014/main" id="{1CB3CB9F-63D1-0C21-61E9-3374E010DFA5}"/>
              </a:ext>
            </a:extLst>
          </p:cNvPr>
          <p:cNvGrpSpPr/>
          <p:nvPr/>
        </p:nvGrpSpPr>
        <p:grpSpPr>
          <a:xfrm>
            <a:off x="10763332" y="6154225"/>
            <a:ext cx="819685" cy="418330"/>
            <a:chOff x="9983416" y="6396900"/>
            <a:chExt cx="819685" cy="418330"/>
          </a:xfrm>
        </p:grpSpPr>
        <p:sp>
          <p:nvSpPr>
            <p:cNvPr id="114" name="Rectangle 4">
              <a:extLst>
                <a:ext uri="{FF2B5EF4-FFF2-40B4-BE49-F238E27FC236}">
                  <a16:creationId xmlns:a16="http://schemas.microsoft.com/office/drawing/2014/main" id="{73F705DC-DD85-E64A-7BD9-689C1EEDCA60}"/>
                </a:ext>
              </a:extLst>
            </p:cNvPr>
            <p:cNvSpPr>
              <a:spLocks noChangeArrowheads="1"/>
            </p:cNvSpPr>
            <p:nvPr/>
          </p:nvSpPr>
          <p:spPr bwMode="auto">
            <a:xfrm>
              <a:off x="9983416" y="6396900"/>
              <a:ext cx="817102" cy="418330"/>
            </a:xfrm>
            <a:prstGeom prst="roundRect">
              <a:avLst>
                <a:gd name="adj" fmla="val 6610"/>
              </a:avLst>
            </a:prstGeom>
            <a:solidFill>
              <a:schemeClr val="bg1">
                <a:lumMod val="95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115" name="矩形 114">
              <a:extLst>
                <a:ext uri="{FF2B5EF4-FFF2-40B4-BE49-F238E27FC236}">
                  <a16:creationId xmlns:a16="http://schemas.microsoft.com/office/drawing/2014/main" id="{C5555EF8-4078-AE8A-A839-0CB8C8675006}"/>
                </a:ext>
              </a:extLst>
            </p:cNvPr>
            <p:cNvSpPr/>
            <p:nvPr/>
          </p:nvSpPr>
          <p:spPr>
            <a:xfrm>
              <a:off x="10054178" y="6483259"/>
              <a:ext cx="748923" cy="26161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1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手工录入</a:t>
              </a:r>
              <a:endParaRPr kumimoji="0" lang="en-GB" altLang="zh-CN" sz="11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grpSp>
      <p:sp>
        <p:nvSpPr>
          <p:cNvPr id="116" name="Rectangle 4">
            <a:extLst>
              <a:ext uri="{FF2B5EF4-FFF2-40B4-BE49-F238E27FC236}">
                <a16:creationId xmlns:a16="http://schemas.microsoft.com/office/drawing/2014/main" id="{840FA08E-6091-34BB-D349-14DDA9A0A200}"/>
              </a:ext>
            </a:extLst>
          </p:cNvPr>
          <p:cNvSpPr>
            <a:spLocks noChangeArrowheads="1"/>
          </p:cNvSpPr>
          <p:nvPr/>
        </p:nvSpPr>
        <p:spPr bwMode="auto">
          <a:xfrm>
            <a:off x="3856918" y="5433756"/>
            <a:ext cx="724425" cy="302991"/>
          </a:xfrm>
          <a:prstGeom prst="roundRect">
            <a:avLst>
              <a:gd name="adj" fmla="val 6610"/>
            </a:avLst>
          </a:prstGeom>
          <a:solidFill>
            <a:schemeClr val="bg1">
              <a:lumMod val="95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117" name="矩形 116">
            <a:extLst>
              <a:ext uri="{FF2B5EF4-FFF2-40B4-BE49-F238E27FC236}">
                <a16:creationId xmlns:a16="http://schemas.microsoft.com/office/drawing/2014/main" id="{4EBD0BDE-1240-0426-3FCD-62B27940B011}"/>
              </a:ext>
            </a:extLst>
          </p:cNvPr>
          <p:cNvSpPr/>
          <p:nvPr/>
        </p:nvSpPr>
        <p:spPr>
          <a:xfrm>
            <a:off x="3862635" y="5463284"/>
            <a:ext cx="748923" cy="26161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1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商机信息</a:t>
            </a:r>
            <a:endParaRPr kumimoji="0" lang="en-GB" altLang="zh-CN" sz="11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sp>
        <p:nvSpPr>
          <p:cNvPr id="118" name="Rectangle 4">
            <a:extLst>
              <a:ext uri="{FF2B5EF4-FFF2-40B4-BE49-F238E27FC236}">
                <a16:creationId xmlns:a16="http://schemas.microsoft.com/office/drawing/2014/main" id="{840FA08E-6091-34BB-D349-14DDA9A0A200}"/>
              </a:ext>
            </a:extLst>
          </p:cNvPr>
          <p:cNvSpPr>
            <a:spLocks noChangeArrowheads="1"/>
          </p:cNvSpPr>
          <p:nvPr/>
        </p:nvSpPr>
        <p:spPr bwMode="auto">
          <a:xfrm>
            <a:off x="4697289" y="5446812"/>
            <a:ext cx="921024" cy="302991"/>
          </a:xfrm>
          <a:prstGeom prst="roundRect">
            <a:avLst>
              <a:gd name="adj" fmla="val 6610"/>
            </a:avLst>
          </a:prstGeom>
          <a:solidFill>
            <a:schemeClr val="bg1">
              <a:lumMod val="95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119" name="矩形 118">
            <a:extLst>
              <a:ext uri="{FF2B5EF4-FFF2-40B4-BE49-F238E27FC236}">
                <a16:creationId xmlns:a16="http://schemas.microsoft.com/office/drawing/2014/main" id="{4EBD0BDE-1240-0426-3FCD-62B27940B011}"/>
              </a:ext>
            </a:extLst>
          </p:cNvPr>
          <p:cNvSpPr/>
          <p:nvPr/>
        </p:nvSpPr>
        <p:spPr>
          <a:xfrm>
            <a:off x="4728629" y="5467502"/>
            <a:ext cx="889987" cy="26161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1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供应商价格</a:t>
            </a:r>
            <a:endParaRPr kumimoji="0" lang="en-GB" altLang="zh-CN" sz="11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sp>
        <p:nvSpPr>
          <p:cNvPr id="120" name="Rectangle 4">
            <a:extLst>
              <a:ext uri="{FF2B5EF4-FFF2-40B4-BE49-F238E27FC236}">
                <a16:creationId xmlns:a16="http://schemas.microsoft.com/office/drawing/2014/main" id="{1AFE3BCC-4560-6835-156B-56FEB8D5519A}"/>
              </a:ext>
            </a:extLst>
          </p:cNvPr>
          <p:cNvSpPr>
            <a:spLocks noChangeArrowheads="1"/>
          </p:cNvSpPr>
          <p:nvPr/>
        </p:nvSpPr>
        <p:spPr bwMode="auto">
          <a:xfrm>
            <a:off x="8702624" y="5425043"/>
            <a:ext cx="565538" cy="302991"/>
          </a:xfrm>
          <a:prstGeom prst="roundRect">
            <a:avLst>
              <a:gd name="adj" fmla="val 6610"/>
            </a:avLst>
          </a:prstGeom>
          <a:solidFill>
            <a:schemeClr val="bg1">
              <a:lumMod val="95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121" name="矩形 120">
            <a:extLst>
              <a:ext uri="{FF2B5EF4-FFF2-40B4-BE49-F238E27FC236}">
                <a16:creationId xmlns:a16="http://schemas.microsoft.com/office/drawing/2014/main" id="{391E381B-C6DE-1474-15D6-4B079B0EB8D0}"/>
              </a:ext>
            </a:extLst>
          </p:cNvPr>
          <p:cNvSpPr/>
          <p:nvPr/>
        </p:nvSpPr>
        <p:spPr>
          <a:xfrm>
            <a:off x="8716552" y="5446415"/>
            <a:ext cx="607859" cy="26161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1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采购组</a:t>
            </a:r>
            <a:endParaRPr kumimoji="0" lang="en-GB" altLang="zh-CN" sz="11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sp>
        <p:nvSpPr>
          <p:cNvPr id="122" name="Rectangle 4">
            <a:extLst>
              <a:ext uri="{FF2B5EF4-FFF2-40B4-BE49-F238E27FC236}">
                <a16:creationId xmlns:a16="http://schemas.microsoft.com/office/drawing/2014/main" id="{D2AE4398-53A7-CA29-9CB8-05AD621FC9D0}"/>
              </a:ext>
            </a:extLst>
          </p:cNvPr>
          <p:cNvSpPr>
            <a:spLocks noChangeArrowheads="1"/>
          </p:cNvSpPr>
          <p:nvPr/>
        </p:nvSpPr>
        <p:spPr bwMode="auto">
          <a:xfrm>
            <a:off x="11208556" y="5428194"/>
            <a:ext cx="565538" cy="302991"/>
          </a:xfrm>
          <a:prstGeom prst="roundRect">
            <a:avLst>
              <a:gd name="adj" fmla="val 6610"/>
            </a:avLst>
          </a:prstGeom>
          <a:solidFill>
            <a:schemeClr val="bg1">
              <a:lumMod val="95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123" name="矩形 122">
            <a:extLst>
              <a:ext uri="{FF2B5EF4-FFF2-40B4-BE49-F238E27FC236}">
                <a16:creationId xmlns:a16="http://schemas.microsoft.com/office/drawing/2014/main" id="{9C6D11BF-0BBD-50B9-9887-1DE5EEE51B09}"/>
              </a:ext>
            </a:extLst>
          </p:cNvPr>
          <p:cNvSpPr/>
          <p:nvPr/>
        </p:nvSpPr>
        <p:spPr>
          <a:xfrm>
            <a:off x="11215652" y="5466424"/>
            <a:ext cx="607859" cy="26161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1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事业部</a:t>
            </a:r>
            <a:endParaRPr kumimoji="0" lang="en-GB" altLang="zh-CN" sz="11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sp>
        <p:nvSpPr>
          <p:cNvPr id="130" name="Rectangle 4">
            <a:extLst>
              <a:ext uri="{FF2B5EF4-FFF2-40B4-BE49-F238E27FC236}">
                <a16:creationId xmlns:a16="http://schemas.microsoft.com/office/drawing/2014/main" id="{CBA981A3-513F-BB6A-0CA9-CFC0A463FFB8}"/>
              </a:ext>
            </a:extLst>
          </p:cNvPr>
          <p:cNvSpPr>
            <a:spLocks noChangeArrowheads="1"/>
          </p:cNvSpPr>
          <p:nvPr/>
        </p:nvSpPr>
        <p:spPr bwMode="auto">
          <a:xfrm>
            <a:off x="682263" y="938138"/>
            <a:ext cx="11196062" cy="1678528"/>
          </a:xfrm>
          <a:prstGeom prst="roundRect">
            <a:avLst>
              <a:gd name="adj" fmla="val 2345"/>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GB" sz="18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131" name="Rectangle 4">
            <a:extLst>
              <a:ext uri="{FF2B5EF4-FFF2-40B4-BE49-F238E27FC236}">
                <a16:creationId xmlns:a16="http://schemas.microsoft.com/office/drawing/2014/main" id="{6E8809A4-82E3-2E5D-5574-75D45732040F}"/>
              </a:ext>
            </a:extLst>
          </p:cNvPr>
          <p:cNvSpPr>
            <a:spLocks noChangeArrowheads="1"/>
          </p:cNvSpPr>
          <p:nvPr/>
        </p:nvSpPr>
        <p:spPr bwMode="auto">
          <a:xfrm>
            <a:off x="847964" y="1369991"/>
            <a:ext cx="5252988" cy="1176721"/>
          </a:xfrm>
          <a:prstGeom prst="roundRect">
            <a:avLst>
              <a:gd name="adj" fmla="val 6610"/>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132" name="矩形 131">
            <a:extLst>
              <a:ext uri="{FF2B5EF4-FFF2-40B4-BE49-F238E27FC236}">
                <a16:creationId xmlns:a16="http://schemas.microsoft.com/office/drawing/2014/main" id="{E8A895F3-063A-B093-37DE-7119CEEBAF82}"/>
              </a:ext>
            </a:extLst>
          </p:cNvPr>
          <p:cNvSpPr/>
          <p:nvPr/>
        </p:nvSpPr>
        <p:spPr>
          <a:xfrm>
            <a:off x="3067578" y="1387313"/>
            <a:ext cx="1107996" cy="276999"/>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项目成本计算</a:t>
            </a:r>
            <a:endParaRPr kumimoji="0" lang="en-GB" altLang="zh-CN" sz="1200" b="1"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grpSp>
        <p:nvGrpSpPr>
          <p:cNvPr id="133" name="组合 132">
            <a:extLst>
              <a:ext uri="{FF2B5EF4-FFF2-40B4-BE49-F238E27FC236}">
                <a16:creationId xmlns:a16="http://schemas.microsoft.com/office/drawing/2014/main" id="{7EFD316F-164A-EA8C-FE4D-AACB9426CEF6}"/>
              </a:ext>
            </a:extLst>
          </p:cNvPr>
          <p:cNvGrpSpPr/>
          <p:nvPr/>
        </p:nvGrpSpPr>
        <p:grpSpPr>
          <a:xfrm>
            <a:off x="6721088" y="2272027"/>
            <a:ext cx="207731" cy="124732"/>
            <a:chOff x="11422481" y="1803406"/>
            <a:chExt cx="207731" cy="124732"/>
          </a:xfrm>
        </p:grpSpPr>
        <p:sp>
          <p:nvSpPr>
            <p:cNvPr id="134" name="燕尾形 133">
              <a:extLst>
                <a:ext uri="{FF2B5EF4-FFF2-40B4-BE49-F238E27FC236}">
                  <a16:creationId xmlns:a16="http://schemas.microsoft.com/office/drawing/2014/main" id="{1BC73EE5-3DD2-85A3-8E2F-76E93E8A2350}"/>
                </a:ext>
              </a:extLst>
            </p:cNvPr>
            <p:cNvSpPr/>
            <p:nvPr/>
          </p:nvSpPr>
          <p:spPr>
            <a:xfrm>
              <a:off x="11422481" y="1806888"/>
              <a:ext cx="125730" cy="121250"/>
            </a:xfrm>
            <a:prstGeom prst="chevron">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等线"/>
                <a:ea typeface="等线" panose="02010600030101010101" pitchFamily="2" charset="-122"/>
                <a:cs typeface="+mn-cs"/>
              </a:endParaRPr>
            </a:p>
          </p:txBody>
        </p:sp>
        <p:sp>
          <p:nvSpPr>
            <p:cNvPr id="135" name="燕尾形 134">
              <a:extLst>
                <a:ext uri="{FF2B5EF4-FFF2-40B4-BE49-F238E27FC236}">
                  <a16:creationId xmlns:a16="http://schemas.microsoft.com/office/drawing/2014/main" id="{FDA5E90E-176E-5A53-4E38-34FFECC6EE7E}"/>
                </a:ext>
              </a:extLst>
            </p:cNvPr>
            <p:cNvSpPr/>
            <p:nvPr/>
          </p:nvSpPr>
          <p:spPr>
            <a:xfrm>
              <a:off x="11504482" y="1803406"/>
              <a:ext cx="125730" cy="121250"/>
            </a:xfrm>
            <a:prstGeom prst="chevron">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等线"/>
                <a:ea typeface="等线" panose="02010600030101010101" pitchFamily="2" charset="-122"/>
                <a:cs typeface="+mn-cs"/>
              </a:endParaRPr>
            </a:p>
          </p:txBody>
        </p:sp>
      </p:grpSp>
      <p:grpSp>
        <p:nvGrpSpPr>
          <p:cNvPr id="136" name="组合 135">
            <a:extLst>
              <a:ext uri="{FF2B5EF4-FFF2-40B4-BE49-F238E27FC236}">
                <a16:creationId xmlns:a16="http://schemas.microsoft.com/office/drawing/2014/main" id="{20246F84-60A2-1C36-8B12-7C374BF5430B}"/>
              </a:ext>
            </a:extLst>
          </p:cNvPr>
          <p:cNvGrpSpPr/>
          <p:nvPr/>
        </p:nvGrpSpPr>
        <p:grpSpPr>
          <a:xfrm>
            <a:off x="6721088" y="1859327"/>
            <a:ext cx="207731" cy="124732"/>
            <a:chOff x="11422481" y="1803406"/>
            <a:chExt cx="207731" cy="124732"/>
          </a:xfrm>
        </p:grpSpPr>
        <p:sp>
          <p:nvSpPr>
            <p:cNvPr id="137" name="燕尾形 136">
              <a:extLst>
                <a:ext uri="{FF2B5EF4-FFF2-40B4-BE49-F238E27FC236}">
                  <a16:creationId xmlns:a16="http://schemas.microsoft.com/office/drawing/2014/main" id="{76E929F2-C178-7215-74FE-B3F98F99956F}"/>
                </a:ext>
              </a:extLst>
            </p:cNvPr>
            <p:cNvSpPr/>
            <p:nvPr/>
          </p:nvSpPr>
          <p:spPr>
            <a:xfrm>
              <a:off x="11422481" y="1806888"/>
              <a:ext cx="125730" cy="121250"/>
            </a:xfrm>
            <a:prstGeom prst="chevron">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等线"/>
                <a:ea typeface="等线" panose="02010600030101010101" pitchFamily="2" charset="-122"/>
                <a:cs typeface="+mn-cs"/>
              </a:endParaRPr>
            </a:p>
          </p:txBody>
        </p:sp>
        <p:sp>
          <p:nvSpPr>
            <p:cNvPr id="138" name="燕尾形 137">
              <a:extLst>
                <a:ext uri="{FF2B5EF4-FFF2-40B4-BE49-F238E27FC236}">
                  <a16:creationId xmlns:a16="http://schemas.microsoft.com/office/drawing/2014/main" id="{DCAE09BC-EE98-EF1F-2C59-24DC99790F7D}"/>
                </a:ext>
              </a:extLst>
            </p:cNvPr>
            <p:cNvSpPr/>
            <p:nvPr/>
          </p:nvSpPr>
          <p:spPr>
            <a:xfrm>
              <a:off x="11504482" y="1803406"/>
              <a:ext cx="125730" cy="121250"/>
            </a:xfrm>
            <a:prstGeom prst="chevron">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等线"/>
                <a:ea typeface="等线" panose="02010600030101010101" pitchFamily="2" charset="-122"/>
                <a:cs typeface="+mn-cs"/>
              </a:endParaRPr>
            </a:p>
          </p:txBody>
        </p:sp>
      </p:grpSp>
      <p:sp>
        <p:nvSpPr>
          <p:cNvPr id="139" name="Rectangle 56">
            <a:extLst>
              <a:ext uri="{FF2B5EF4-FFF2-40B4-BE49-F238E27FC236}">
                <a16:creationId xmlns:a16="http://schemas.microsoft.com/office/drawing/2014/main" id="{E0804B95-88CF-D02F-285D-F7F1E33C0511}"/>
              </a:ext>
            </a:extLst>
          </p:cNvPr>
          <p:cNvSpPr/>
          <p:nvPr/>
        </p:nvSpPr>
        <p:spPr bwMode="ltGray">
          <a:xfrm>
            <a:off x="2353603" y="1783194"/>
            <a:ext cx="1078870" cy="276999"/>
          </a:xfrm>
          <a:prstGeom prst="rect">
            <a:avLst/>
          </a:prstGeom>
          <a:solidFill>
            <a:srgbClr val="0070C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含税成本</a:t>
            </a:r>
            <a:endParaRPr kumimoji="0" lang="en-GB"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140" name="Rectangle 56">
            <a:extLst>
              <a:ext uri="{FF2B5EF4-FFF2-40B4-BE49-F238E27FC236}">
                <a16:creationId xmlns:a16="http://schemas.microsoft.com/office/drawing/2014/main" id="{AE33E1C1-CF7B-9DAF-4767-2628F73E36CA}"/>
              </a:ext>
            </a:extLst>
          </p:cNvPr>
          <p:cNvSpPr/>
          <p:nvPr/>
        </p:nvSpPr>
        <p:spPr bwMode="ltGray">
          <a:xfrm>
            <a:off x="1199711" y="1783194"/>
            <a:ext cx="1078870" cy="276999"/>
          </a:xfrm>
          <a:prstGeom prst="rect">
            <a:avLst/>
          </a:prstGeom>
          <a:solidFill>
            <a:srgbClr val="0070C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项目</a:t>
            </a:r>
            <a:r>
              <a:rPr kumimoji="0" lang="en-GB" sz="1000" b="0" i="0" u="none" strike="noStrike" kern="1200" cap="none" spc="0" normalizeH="0" baseline="0" noProof="0" dirty="0" err="1">
                <a:ln>
                  <a:noFill/>
                </a:ln>
                <a:solidFill>
                  <a:srgbClr val="FFFFFF"/>
                </a:solidFill>
                <a:effectLst/>
                <a:uLnTx/>
                <a:uFillTx/>
                <a:latin typeface="Microsoft YaHei" panose="020B0503020204020204" pitchFamily="34" charset="-122"/>
                <a:ea typeface="Microsoft YaHei" panose="020B0503020204020204" pitchFamily="34" charset="-122"/>
                <a:cs typeface="+mn-cs"/>
              </a:rPr>
              <a:t>成本总额</a:t>
            </a:r>
            <a:endParaRPr kumimoji="0" lang="en-GB"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141" name="Rectangle 56">
            <a:extLst>
              <a:ext uri="{FF2B5EF4-FFF2-40B4-BE49-F238E27FC236}">
                <a16:creationId xmlns:a16="http://schemas.microsoft.com/office/drawing/2014/main" id="{1D3B96E2-647F-DBA3-4AC5-4FCA2E4DD31B}"/>
              </a:ext>
            </a:extLst>
          </p:cNvPr>
          <p:cNvSpPr/>
          <p:nvPr/>
        </p:nvSpPr>
        <p:spPr bwMode="ltGray">
          <a:xfrm>
            <a:off x="3507495" y="1783194"/>
            <a:ext cx="1078870" cy="276999"/>
          </a:xfrm>
          <a:prstGeom prst="rect">
            <a:avLst/>
          </a:prstGeom>
          <a:solidFill>
            <a:srgbClr val="0070C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外币成本</a:t>
            </a:r>
            <a:endParaRPr kumimoji="0" lang="en-GB"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142" name="Rectangle 56">
            <a:extLst>
              <a:ext uri="{FF2B5EF4-FFF2-40B4-BE49-F238E27FC236}">
                <a16:creationId xmlns:a16="http://schemas.microsoft.com/office/drawing/2014/main" id="{43D88664-82AB-CD8B-82DD-355CA4BD8B93}"/>
              </a:ext>
            </a:extLst>
          </p:cNvPr>
          <p:cNvSpPr/>
          <p:nvPr/>
        </p:nvSpPr>
        <p:spPr bwMode="ltGray">
          <a:xfrm>
            <a:off x="2356907" y="2133528"/>
            <a:ext cx="1078870" cy="276999"/>
          </a:xfrm>
          <a:prstGeom prst="rect">
            <a:avLst/>
          </a:prstGeom>
          <a:solidFill>
            <a:srgbClr val="0070C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项目单千瓦成本</a:t>
            </a:r>
            <a:endParaRPr kumimoji="0" lang="en-GB" altLang="zh-CN"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143" name="Rectangle 56">
            <a:extLst>
              <a:ext uri="{FF2B5EF4-FFF2-40B4-BE49-F238E27FC236}">
                <a16:creationId xmlns:a16="http://schemas.microsoft.com/office/drawing/2014/main" id="{320A55AF-F4BA-DBDF-6EA2-CADF199EF17E}"/>
              </a:ext>
            </a:extLst>
          </p:cNvPr>
          <p:cNvSpPr/>
          <p:nvPr/>
        </p:nvSpPr>
        <p:spPr bwMode="ltGray">
          <a:xfrm>
            <a:off x="1203015" y="2133528"/>
            <a:ext cx="1078870" cy="276999"/>
          </a:xfrm>
          <a:prstGeom prst="rect">
            <a:avLst/>
          </a:prstGeom>
          <a:solidFill>
            <a:srgbClr val="0070C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项目单台成本</a:t>
            </a:r>
            <a:endParaRPr kumimoji="0" lang="en-GB" altLang="zh-CN"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144" name="Rectangle 56">
            <a:extLst>
              <a:ext uri="{FF2B5EF4-FFF2-40B4-BE49-F238E27FC236}">
                <a16:creationId xmlns:a16="http://schemas.microsoft.com/office/drawing/2014/main" id="{163C8103-2D08-A591-01FD-595BB9EDAAD5}"/>
              </a:ext>
            </a:extLst>
          </p:cNvPr>
          <p:cNvSpPr/>
          <p:nvPr/>
        </p:nvSpPr>
        <p:spPr bwMode="ltGray">
          <a:xfrm>
            <a:off x="3490077" y="2133528"/>
            <a:ext cx="1078870" cy="276999"/>
          </a:xfrm>
          <a:prstGeom prst="rect">
            <a:avLst/>
          </a:prstGeom>
          <a:solidFill>
            <a:srgbClr val="0070C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机型单台成本</a:t>
            </a:r>
            <a:endParaRPr kumimoji="0" lang="en-GB" altLang="zh-CN"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146" name="Rectangle 56">
            <a:extLst>
              <a:ext uri="{FF2B5EF4-FFF2-40B4-BE49-F238E27FC236}">
                <a16:creationId xmlns:a16="http://schemas.microsoft.com/office/drawing/2014/main" id="{A30AC54C-0A4F-B8B8-F936-4893CA2369DC}"/>
              </a:ext>
            </a:extLst>
          </p:cNvPr>
          <p:cNvSpPr/>
          <p:nvPr/>
        </p:nvSpPr>
        <p:spPr bwMode="ltGray">
          <a:xfrm>
            <a:off x="4737198" y="2133246"/>
            <a:ext cx="1078870" cy="276999"/>
          </a:xfrm>
          <a:prstGeom prst="rect">
            <a:avLst/>
          </a:prstGeom>
          <a:solidFill>
            <a:srgbClr val="0070C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机型单千瓦成本</a:t>
            </a:r>
            <a:endParaRPr kumimoji="0" lang="en-GB" altLang="zh-CN"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148" name="Rectangle 4">
            <a:extLst>
              <a:ext uri="{FF2B5EF4-FFF2-40B4-BE49-F238E27FC236}">
                <a16:creationId xmlns:a16="http://schemas.microsoft.com/office/drawing/2014/main" id="{BDCC0D9B-3120-03E7-A6B5-38A793781597}"/>
              </a:ext>
            </a:extLst>
          </p:cNvPr>
          <p:cNvSpPr>
            <a:spLocks noChangeArrowheads="1"/>
          </p:cNvSpPr>
          <p:nvPr/>
        </p:nvSpPr>
        <p:spPr bwMode="auto">
          <a:xfrm>
            <a:off x="7462401" y="1369991"/>
            <a:ext cx="3961739" cy="1183561"/>
          </a:xfrm>
          <a:prstGeom prst="roundRect">
            <a:avLst>
              <a:gd name="adj" fmla="val 6610"/>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149" name="矩形 148">
            <a:extLst>
              <a:ext uri="{FF2B5EF4-FFF2-40B4-BE49-F238E27FC236}">
                <a16:creationId xmlns:a16="http://schemas.microsoft.com/office/drawing/2014/main" id="{81317CBF-CE0E-259E-68B8-B83227F8987C}"/>
              </a:ext>
            </a:extLst>
          </p:cNvPr>
          <p:cNvSpPr/>
          <p:nvPr/>
        </p:nvSpPr>
        <p:spPr>
          <a:xfrm>
            <a:off x="9033100" y="1387313"/>
            <a:ext cx="1107996" cy="276999"/>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项目成本效益</a:t>
            </a:r>
            <a:endParaRPr kumimoji="0" lang="en-GB" altLang="zh-CN" sz="1200" b="1"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sp>
        <p:nvSpPr>
          <p:cNvPr id="150" name="Rectangle 56">
            <a:extLst>
              <a:ext uri="{FF2B5EF4-FFF2-40B4-BE49-F238E27FC236}">
                <a16:creationId xmlns:a16="http://schemas.microsoft.com/office/drawing/2014/main" id="{FCBD2EEC-01D7-CE49-4073-E0D7D9B59182}"/>
              </a:ext>
            </a:extLst>
          </p:cNvPr>
          <p:cNvSpPr/>
          <p:nvPr/>
        </p:nvSpPr>
        <p:spPr bwMode="ltGray">
          <a:xfrm>
            <a:off x="9108122" y="1783194"/>
            <a:ext cx="1078870" cy="276999"/>
          </a:xfrm>
          <a:prstGeom prst="rect">
            <a:avLst/>
          </a:prstGeom>
          <a:solidFill>
            <a:srgbClr val="00B05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毛利率</a:t>
            </a:r>
            <a:endParaRPr kumimoji="0" lang="en-GB"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151" name="Rectangle 56">
            <a:extLst>
              <a:ext uri="{FF2B5EF4-FFF2-40B4-BE49-F238E27FC236}">
                <a16:creationId xmlns:a16="http://schemas.microsoft.com/office/drawing/2014/main" id="{A98514FB-4FE2-2DAC-B12A-F9F4822FA45C}"/>
              </a:ext>
            </a:extLst>
          </p:cNvPr>
          <p:cNvSpPr/>
          <p:nvPr/>
        </p:nvSpPr>
        <p:spPr bwMode="ltGray">
          <a:xfrm>
            <a:off x="7667245" y="1783194"/>
            <a:ext cx="1365855" cy="276999"/>
          </a:xfrm>
          <a:prstGeom prst="rect">
            <a:avLst/>
          </a:prstGeom>
          <a:solidFill>
            <a:srgbClr val="00B05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边际贡献（含研发）</a:t>
            </a:r>
            <a:endParaRPr kumimoji="0" lang="en-GB"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152" name="Rectangle 56">
            <a:extLst>
              <a:ext uri="{FF2B5EF4-FFF2-40B4-BE49-F238E27FC236}">
                <a16:creationId xmlns:a16="http://schemas.microsoft.com/office/drawing/2014/main" id="{115FC003-DC7B-59F9-C8D5-301A4ACAEDF0}"/>
              </a:ext>
            </a:extLst>
          </p:cNvPr>
          <p:cNvSpPr/>
          <p:nvPr/>
        </p:nvSpPr>
        <p:spPr bwMode="ltGray">
          <a:xfrm>
            <a:off x="10262014" y="1783194"/>
            <a:ext cx="1078870" cy="276999"/>
          </a:xfrm>
          <a:prstGeom prst="rect">
            <a:avLst/>
          </a:prstGeom>
          <a:solidFill>
            <a:srgbClr val="00B05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净利率</a:t>
            </a:r>
            <a:endParaRPr kumimoji="0" lang="en-GB"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153" name="Rectangle 56">
            <a:extLst>
              <a:ext uri="{FF2B5EF4-FFF2-40B4-BE49-F238E27FC236}">
                <a16:creationId xmlns:a16="http://schemas.microsoft.com/office/drawing/2014/main" id="{A651208F-394A-05E8-2BB2-D038D153DDB7}"/>
              </a:ext>
            </a:extLst>
          </p:cNvPr>
          <p:cNvSpPr/>
          <p:nvPr/>
        </p:nvSpPr>
        <p:spPr bwMode="ltGray">
          <a:xfrm>
            <a:off x="9108122" y="2133528"/>
            <a:ext cx="1078870" cy="276999"/>
          </a:xfrm>
          <a:prstGeom prst="rect">
            <a:avLst/>
          </a:prstGeom>
          <a:solidFill>
            <a:srgbClr val="00B05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毛利金额</a:t>
            </a:r>
            <a:endParaRPr kumimoji="0" lang="en-GB" altLang="zh-CN"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154" name="Rectangle 56">
            <a:extLst>
              <a:ext uri="{FF2B5EF4-FFF2-40B4-BE49-F238E27FC236}">
                <a16:creationId xmlns:a16="http://schemas.microsoft.com/office/drawing/2014/main" id="{030908D8-9810-3FDD-20D6-DBDE01E06830}"/>
              </a:ext>
            </a:extLst>
          </p:cNvPr>
          <p:cNvSpPr/>
          <p:nvPr/>
        </p:nvSpPr>
        <p:spPr bwMode="ltGray">
          <a:xfrm>
            <a:off x="7667245" y="2133528"/>
            <a:ext cx="1365855" cy="276999"/>
          </a:xfrm>
          <a:prstGeom prst="rect">
            <a:avLst/>
          </a:prstGeom>
          <a:solidFill>
            <a:srgbClr val="00B05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边际贡献（不含研发）</a:t>
            </a:r>
            <a:endParaRPr kumimoji="0" lang="en-GB" altLang="zh-CN"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155" name="Rectangle 56">
            <a:extLst>
              <a:ext uri="{FF2B5EF4-FFF2-40B4-BE49-F238E27FC236}">
                <a16:creationId xmlns:a16="http://schemas.microsoft.com/office/drawing/2014/main" id="{CF3DF5C8-4155-8058-D113-F8A15C494237}"/>
              </a:ext>
            </a:extLst>
          </p:cNvPr>
          <p:cNvSpPr/>
          <p:nvPr/>
        </p:nvSpPr>
        <p:spPr bwMode="ltGray">
          <a:xfrm>
            <a:off x="10262014" y="2133528"/>
            <a:ext cx="1078870" cy="276999"/>
          </a:xfrm>
          <a:prstGeom prst="rect">
            <a:avLst/>
          </a:prstGeom>
          <a:solidFill>
            <a:srgbClr val="00B05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净利金额</a:t>
            </a:r>
            <a:endParaRPr kumimoji="0" lang="en-GB" altLang="zh-CN"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176" name="矩形 175">
            <a:extLst>
              <a:ext uri="{FF2B5EF4-FFF2-40B4-BE49-F238E27FC236}">
                <a16:creationId xmlns:a16="http://schemas.microsoft.com/office/drawing/2014/main" id="{1BC89A69-E6A1-DCE2-CE59-93D943080B76}"/>
              </a:ext>
            </a:extLst>
          </p:cNvPr>
          <p:cNvSpPr/>
          <p:nvPr/>
        </p:nvSpPr>
        <p:spPr>
          <a:xfrm>
            <a:off x="5422666" y="949533"/>
            <a:ext cx="1826141" cy="338554"/>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mn-cs"/>
              </a:rPr>
              <a:t>项目报价成本管理</a:t>
            </a:r>
            <a:endParaRPr kumimoji="0" lang="en-GB" altLang="zh-CN" sz="1600" b="1"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mn-cs"/>
            </a:endParaRPr>
          </a:p>
        </p:txBody>
      </p:sp>
      <p:sp>
        <p:nvSpPr>
          <p:cNvPr id="214" name="Rectangle 4">
            <a:extLst>
              <a:ext uri="{FF2B5EF4-FFF2-40B4-BE49-F238E27FC236}">
                <a16:creationId xmlns:a16="http://schemas.microsoft.com/office/drawing/2014/main" id="{3D24F8FE-B771-B792-C6AC-D85DD795BA60}"/>
              </a:ext>
            </a:extLst>
          </p:cNvPr>
          <p:cNvSpPr>
            <a:spLocks noChangeArrowheads="1"/>
          </p:cNvSpPr>
          <p:nvPr/>
        </p:nvSpPr>
        <p:spPr bwMode="auto">
          <a:xfrm>
            <a:off x="682263" y="3180665"/>
            <a:ext cx="11261157" cy="970762"/>
          </a:xfrm>
          <a:prstGeom prst="roundRect">
            <a:avLst>
              <a:gd name="adj" fmla="val 6610"/>
            </a:avLst>
          </a:prstGeom>
          <a:solidFill>
            <a:schemeClr val="accent1">
              <a:lumMod val="20000"/>
              <a:lumOff val="80000"/>
              <a:alpha val="3294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GB" sz="18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pic>
        <p:nvPicPr>
          <p:cNvPr id="215" name="Picture 36">
            <a:extLst>
              <a:ext uri="{FF2B5EF4-FFF2-40B4-BE49-F238E27FC236}">
                <a16:creationId xmlns:a16="http://schemas.microsoft.com/office/drawing/2014/main" id="{0178DFAA-EB8E-8EF4-73DE-408739C76DF4}"/>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7326" y="3490942"/>
            <a:ext cx="894445" cy="43869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216" name="组合 215">
            <a:extLst>
              <a:ext uri="{FF2B5EF4-FFF2-40B4-BE49-F238E27FC236}">
                <a16:creationId xmlns:a16="http://schemas.microsoft.com/office/drawing/2014/main" id="{ED34D57F-F68A-9C90-1599-76C872161945}"/>
              </a:ext>
            </a:extLst>
          </p:cNvPr>
          <p:cNvGrpSpPr/>
          <p:nvPr/>
        </p:nvGrpSpPr>
        <p:grpSpPr>
          <a:xfrm>
            <a:off x="4481271" y="3360360"/>
            <a:ext cx="909527" cy="669162"/>
            <a:chOff x="5992972" y="3575239"/>
            <a:chExt cx="984820" cy="669162"/>
          </a:xfrm>
        </p:grpSpPr>
        <p:sp>
          <p:nvSpPr>
            <p:cNvPr id="217" name="Rectangle 4">
              <a:extLst>
                <a:ext uri="{FF2B5EF4-FFF2-40B4-BE49-F238E27FC236}">
                  <a16:creationId xmlns:a16="http://schemas.microsoft.com/office/drawing/2014/main" id="{502FA3E1-FB9D-C952-201D-A48589BFE37B}"/>
                </a:ext>
              </a:extLst>
            </p:cNvPr>
            <p:cNvSpPr>
              <a:spLocks noChangeArrowheads="1"/>
            </p:cNvSpPr>
            <p:nvPr/>
          </p:nvSpPr>
          <p:spPr bwMode="auto">
            <a:xfrm>
              <a:off x="5992972" y="3575239"/>
              <a:ext cx="957468" cy="669162"/>
            </a:xfrm>
            <a:prstGeom prst="roundRect">
              <a:avLst>
                <a:gd name="adj" fmla="val 6610"/>
              </a:avLst>
            </a:prstGeom>
            <a:solidFill>
              <a:schemeClr val="accent5">
                <a:lumMod val="40000"/>
                <a:lumOff val="60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218" name="矩形 217">
              <a:extLst>
                <a:ext uri="{FF2B5EF4-FFF2-40B4-BE49-F238E27FC236}">
                  <a16:creationId xmlns:a16="http://schemas.microsoft.com/office/drawing/2014/main" id="{35DECEAC-F6F3-77DF-4984-65C6E7817C03}"/>
                </a:ext>
              </a:extLst>
            </p:cNvPr>
            <p:cNvSpPr/>
            <p:nvPr/>
          </p:nvSpPr>
          <p:spPr>
            <a:xfrm>
              <a:off x="6124959" y="3577722"/>
              <a:ext cx="755378" cy="246221"/>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项目成本</a:t>
              </a:r>
              <a:endParaRPr kumimoji="0" lang="en-GB" altLang="zh-CN"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sp>
          <p:nvSpPr>
            <p:cNvPr id="219" name="矩形 218">
              <a:extLst>
                <a:ext uri="{FF2B5EF4-FFF2-40B4-BE49-F238E27FC236}">
                  <a16:creationId xmlns:a16="http://schemas.microsoft.com/office/drawing/2014/main" id="{29C6992C-31BA-31C2-B6B9-9758DB603892}"/>
                </a:ext>
              </a:extLst>
            </p:cNvPr>
            <p:cNvSpPr/>
            <p:nvPr/>
          </p:nvSpPr>
          <p:spPr>
            <a:xfrm>
              <a:off x="6020325" y="3789482"/>
              <a:ext cx="957467" cy="338554"/>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运输费用、三包明细</a:t>
              </a:r>
              <a:endParaRPr kumimoji="0" lang="en-GB"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grpSp>
      <p:grpSp>
        <p:nvGrpSpPr>
          <p:cNvPr id="224" name="组合 223">
            <a:extLst>
              <a:ext uri="{FF2B5EF4-FFF2-40B4-BE49-F238E27FC236}">
                <a16:creationId xmlns:a16="http://schemas.microsoft.com/office/drawing/2014/main" id="{A458BC5C-0D61-FC8B-55AD-E34B4E641312}"/>
              </a:ext>
            </a:extLst>
          </p:cNvPr>
          <p:cNvGrpSpPr/>
          <p:nvPr/>
        </p:nvGrpSpPr>
        <p:grpSpPr>
          <a:xfrm>
            <a:off x="1967720" y="3360360"/>
            <a:ext cx="1125643" cy="669162"/>
            <a:chOff x="5856221" y="3575239"/>
            <a:chExt cx="1219785" cy="669162"/>
          </a:xfrm>
        </p:grpSpPr>
        <p:sp>
          <p:nvSpPr>
            <p:cNvPr id="225" name="Rectangle 4">
              <a:extLst>
                <a:ext uri="{FF2B5EF4-FFF2-40B4-BE49-F238E27FC236}">
                  <a16:creationId xmlns:a16="http://schemas.microsoft.com/office/drawing/2014/main" id="{17FA5C25-8EE9-FDE1-BFC8-045E4233DF80}"/>
                </a:ext>
              </a:extLst>
            </p:cNvPr>
            <p:cNvSpPr>
              <a:spLocks noChangeArrowheads="1"/>
            </p:cNvSpPr>
            <p:nvPr/>
          </p:nvSpPr>
          <p:spPr bwMode="auto">
            <a:xfrm>
              <a:off x="5992972" y="3575239"/>
              <a:ext cx="957468" cy="669162"/>
            </a:xfrm>
            <a:prstGeom prst="roundRect">
              <a:avLst>
                <a:gd name="adj" fmla="val 6610"/>
              </a:avLst>
            </a:prstGeom>
            <a:solidFill>
              <a:schemeClr val="accent5">
                <a:lumMod val="40000"/>
                <a:lumOff val="60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226" name="矩形 225">
              <a:extLst>
                <a:ext uri="{FF2B5EF4-FFF2-40B4-BE49-F238E27FC236}">
                  <a16:creationId xmlns:a16="http://schemas.microsoft.com/office/drawing/2014/main" id="{50104D99-0DBF-82CE-EEDD-37400F2D34C3}"/>
                </a:ext>
              </a:extLst>
            </p:cNvPr>
            <p:cNvSpPr/>
            <p:nvPr/>
          </p:nvSpPr>
          <p:spPr>
            <a:xfrm>
              <a:off x="5856221" y="3577722"/>
              <a:ext cx="1219785" cy="246221"/>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产品物料成本</a:t>
              </a:r>
              <a:endParaRPr kumimoji="0" lang="en-GB" altLang="zh-CN"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sp>
          <p:nvSpPr>
            <p:cNvPr id="227" name="矩形 226">
              <a:extLst>
                <a:ext uri="{FF2B5EF4-FFF2-40B4-BE49-F238E27FC236}">
                  <a16:creationId xmlns:a16="http://schemas.microsoft.com/office/drawing/2014/main" id="{D1A302AE-C6AE-E934-C246-7EBE0962122C}"/>
                </a:ext>
              </a:extLst>
            </p:cNvPr>
            <p:cNvSpPr/>
            <p:nvPr/>
          </p:nvSpPr>
          <p:spPr>
            <a:xfrm>
              <a:off x="5987376" y="3781531"/>
              <a:ext cx="1020011" cy="46166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项目主机、附加配置、塔筒物料成本明细</a:t>
              </a:r>
              <a:endParaRPr kumimoji="0" lang="en-GB"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grpSp>
      <p:grpSp>
        <p:nvGrpSpPr>
          <p:cNvPr id="228" name="组合 227">
            <a:extLst>
              <a:ext uri="{FF2B5EF4-FFF2-40B4-BE49-F238E27FC236}">
                <a16:creationId xmlns:a16="http://schemas.microsoft.com/office/drawing/2014/main" id="{48380FBB-BC0A-69FA-F556-5B413AB0EF3B}"/>
              </a:ext>
            </a:extLst>
          </p:cNvPr>
          <p:cNvGrpSpPr/>
          <p:nvPr/>
        </p:nvGrpSpPr>
        <p:grpSpPr>
          <a:xfrm>
            <a:off x="3235249" y="3360360"/>
            <a:ext cx="1005427" cy="669162"/>
            <a:chOff x="5992972" y="3575239"/>
            <a:chExt cx="984819" cy="669162"/>
          </a:xfrm>
        </p:grpSpPr>
        <p:sp>
          <p:nvSpPr>
            <p:cNvPr id="229" name="Rectangle 4">
              <a:extLst>
                <a:ext uri="{FF2B5EF4-FFF2-40B4-BE49-F238E27FC236}">
                  <a16:creationId xmlns:a16="http://schemas.microsoft.com/office/drawing/2014/main" id="{BDD8DD4E-A143-E4D0-4235-EF02DE3D3E39}"/>
                </a:ext>
              </a:extLst>
            </p:cNvPr>
            <p:cNvSpPr>
              <a:spLocks noChangeArrowheads="1"/>
            </p:cNvSpPr>
            <p:nvPr/>
          </p:nvSpPr>
          <p:spPr bwMode="auto">
            <a:xfrm>
              <a:off x="5992972" y="3575239"/>
              <a:ext cx="957468" cy="669162"/>
            </a:xfrm>
            <a:prstGeom prst="roundRect">
              <a:avLst>
                <a:gd name="adj" fmla="val 6610"/>
              </a:avLst>
            </a:prstGeom>
            <a:solidFill>
              <a:schemeClr val="accent5">
                <a:lumMod val="40000"/>
                <a:lumOff val="60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230" name="矩形 229">
              <a:extLst>
                <a:ext uri="{FF2B5EF4-FFF2-40B4-BE49-F238E27FC236}">
                  <a16:creationId xmlns:a16="http://schemas.microsoft.com/office/drawing/2014/main" id="{2FD87621-D79E-B376-D78E-ACCFF385D73F}"/>
                </a:ext>
              </a:extLst>
            </p:cNvPr>
            <p:cNvSpPr/>
            <p:nvPr/>
          </p:nvSpPr>
          <p:spPr>
            <a:xfrm>
              <a:off x="6023167" y="3577722"/>
              <a:ext cx="934551" cy="246221"/>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其他产品成本</a:t>
              </a:r>
              <a:endParaRPr kumimoji="0" lang="en-GB" altLang="zh-CN"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sp>
          <p:nvSpPr>
            <p:cNvPr id="231" name="矩形 230">
              <a:extLst>
                <a:ext uri="{FF2B5EF4-FFF2-40B4-BE49-F238E27FC236}">
                  <a16:creationId xmlns:a16="http://schemas.microsoft.com/office/drawing/2014/main" id="{79B20CD3-0132-C517-D32D-31EDA98F61A9}"/>
                </a:ext>
              </a:extLst>
            </p:cNvPr>
            <p:cNvSpPr/>
            <p:nvPr/>
          </p:nvSpPr>
          <p:spPr>
            <a:xfrm>
              <a:off x="6020323" y="3781531"/>
              <a:ext cx="957468" cy="46166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项目制造费用、研发费用、模具费</a:t>
              </a:r>
              <a:endParaRPr kumimoji="0" lang="en-GB"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grpSp>
      <p:sp>
        <p:nvSpPr>
          <p:cNvPr id="232" name="矩形 231">
            <a:extLst>
              <a:ext uri="{FF2B5EF4-FFF2-40B4-BE49-F238E27FC236}">
                <a16:creationId xmlns:a16="http://schemas.microsoft.com/office/drawing/2014/main" id="{E9EED7C0-D5A9-E6A1-B3CE-1BF857AF750F}"/>
              </a:ext>
            </a:extLst>
          </p:cNvPr>
          <p:cNvSpPr/>
          <p:nvPr/>
        </p:nvSpPr>
        <p:spPr>
          <a:xfrm>
            <a:off x="900875" y="3603333"/>
            <a:ext cx="1031051" cy="2616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100" b="1"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项目成本模型</a:t>
            </a:r>
            <a:endParaRPr kumimoji="0" lang="en-GB" altLang="zh-CN" sz="1100" b="1"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233" name="Rectangle 4">
            <a:extLst>
              <a:ext uri="{FF2B5EF4-FFF2-40B4-BE49-F238E27FC236}">
                <a16:creationId xmlns:a16="http://schemas.microsoft.com/office/drawing/2014/main" id="{CA9C74A9-E259-DA81-88F5-F48DA9F55A3C}"/>
              </a:ext>
            </a:extLst>
          </p:cNvPr>
          <p:cNvSpPr>
            <a:spLocks noChangeArrowheads="1"/>
          </p:cNvSpPr>
          <p:nvPr/>
        </p:nvSpPr>
        <p:spPr bwMode="auto">
          <a:xfrm>
            <a:off x="861033" y="3288909"/>
            <a:ext cx="5906231" cy="806445"/>
          </a:xfrm>
          <a:prstGeom prst="roundRect">
            <a:avLst>
              <a:gd name="adj" fmla="val 6610"/>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grpSp>
        <p:nvGrpSpPr>
          <p:cNvPr id="238" name="组合 237">
            <a:extLst>
              <a:ext uri="{FF2B5EF4-FFF2-40B4-BE49-F238E27FC236}">
                <a16:creationId xmlns:a16="http://schemas.microsoft.com/office/drawing/2014/main" id="{ED133645-8B47-B4AD-EA6F-E1505305219B}"/>
              </a:ext>
            </a:extLst>
          </p:cNvPr>
          <p:cNvGrpSpPr/>
          <p:nvPr/>
        </p:nvGrpSpPr>
        <p:grpSpPr>
          <a:xfrm>
            <a:off x="5598752" y="3369069"/>
            <a:ext cx="983079" cy="669162"/>
            <a:chOff x="5992972" y="3575239"/>
            <a:chExt cx="999618" cy="669162"/>
          </a:xfrm>
        </p:grpSpPr>
        <p:sp>
          <p:nvSpPr>
            <p:cNvPr id="239" name="Rectangle 4">
              <a:extLst>
                <a:ext uri="{FF2B5EF4-FFF2-40B4-BE49-F238E27FC236}">
                  <a16:creationId xmlns:a16="http://schemas.microsoft.com/office/drawing/2014/main" id="{683563A8-823D-1574-5BDE-681349422C32}"/>
                </a:ext>
              </a:extLst>
            </p:cNvPr>
            <p:cNvSpPr>
              <a:spLocks noChangeArrowheads="1"/>
            </p:cNvSpPr>
            <p:nvPr/>
          </p:nvSpPr>
          <p:spPr bwMode="auto">
            <a:xfrm>
              <a:off x="5992972" y="3575239"/>
              <a:ext cx="957468" cy="669162"/>
            </a:xfrm>
            <a:prstGeom prst="roundRect">
              <a:avLst>
                <a:gd name="adj" fmla="val 6610"/>
              </a:avLst>
            </a:prstGeom>
            <a:solidFill>
              <a:schemeClr val="accent5">
                <a:lumMod val="40000"/>
                <a:lumOff val="60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240" name="矩形 239">
              <a:extLst>
                <a:ext uri="{FF2B5EF4-FFF2-40B4-BE49-F238E27FC236}">
                  <a16:creationId xmlns:a16="http://schemas.microsoft.com/office/drawing/2014/main" id="{E8487BAF-2061-8F07-5644-7A9E8206670F}"/>
                </a:ext>
              </a:extLst>
            </p:cNvPr>
            <p:cNvSpPr/>
            <p:nvPr/>
          </p:nvSpPr>
          <p:spPr>
            <a:xfrm>
              <a:off x="6126580" y="3577722"/>
              <a:ext cx="709364" cy="246221"/>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项目费用</a:t>
              </a:r>
              <a:endParaRPr kumimoji="0" lang="en-GB" altLang="zh-CN"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sp>
          <p:nvSpPr>
            <p:cNvPr id="241" name="矩形 240">
              <a:extLst>
                <a:ext uri="{FF2B5EF4-FFF2-40B4-BE49-F238E27FC236}">
                  <a16:creationId xmlns:a16="http://schemas.microsoft.com/office/drawing/2014/main" id="{7634B680-761B-3B80-5DE0-2DA2D2F8049A}"/>
                </a:ext>
              </a:extLst>
            </p:cNvPr>
            <p:cNvSpPr/>
            <p:nvPr/>
          </p:nvSpPr>
          <p:spPr>
            <a:xfrm>
              <a:off x="6035123" y="3789482"/>
              <a:ext cx="957467" cy="338554"/>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项目资金成本明细等</a:t>
              </a:r>
              <a:endParaRPr kumimoji="0" lang="en-GB"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grpSp>
      <p:sp>
        <p:nvSpPr>
          <p:cNvPr id="250" name="Rectangle 4">
            <a:extLst>
              <a:ext uri="{FF2B5EF4-FFF2-40B4-BE49-F238E27FC236}">
                <a16:creationId xmlns:a16="http://schemas.microsoft.com/office/drawing/2014/main" id="{0C41F102-25D7-129C-C007-7E9872B24A2C}"/>
              </a:ext>
            </a:extLst>
          </p:cNvPr>
          <p:cNvSpPr>
            <a:spLocks noChangeArrowheads="1"/>
          </p:cNvSpPr>
          <p:nvPr/>
        </p:nvSpPr>
        <p:spPr bwMode="auto">
          <a:xfrm>
            <a:off x="6636681" y="3371795"/>
            <a:ext cx="1234381" cy="218195"/>
          </a:xfrm>
          <a:prstGeom prst="roundRect">
            <a:avLst>
              <a:gd name="adj" fmla="val 6610"/>
            </a:avLst>
          </a:prstGeom>
          <a:noFill/>
          <a:ln w="31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汇总</a:t>
            </a:r>
            <a:endParaRPr kumimoji="0" lang="en-GB" altLang="zh-CN"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sp>
        <p:nvSpPr>
          <p:cNvPr id="251" name="Rectangle 4">
            <a:extLst>
              <a:ext uri="{FF2B5EF4-FFF2-40B4-BE49-F238E27FC236}">
                <a16:creationId xmlns:a16="http://schemas.microsoft.com/office/drawing/2014/main" id="{0417C529-13AB-DCAF-02B6-78EF515883FB}"/>
              </a:ext>
            </a:extLst>
          </p:cNvPr>
          <p:cNvSpPr>
            <a:spLocks noChangeArrowheads="1"/>
          </p:cNvSpPr>
          <p:nvPr/>
        </p:nvSpPr>
        <p:spPr bwMode="auto">
          <a:xfrm>
            <a:off x="7667245" y="3274131"/>
            <a:ext cx="4156266" cy="799449"/>
          </a:xfrm>
          <a:prstGeom prst="roundRect">
            <a:avLst>
              <a:gd name="adj" fmla="val 6610"/>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grpSp>
        <p:nvGrpSpPr>
          <p:cNvPr id="252" name="组合 251">
            <a:extLst>
              <a:ext uri="{FF2B5EF4-FFF2-40B4-BE49-F238E27FC236}">
                <a16:creationId xmlns:a16="http://schemas.microsoft.com/office/drawing/2014/main" id="{EF0687EB-96D7-9B5F-4E93-CBED5F154EAB}"/>
              </a:ext>
            </a:extLst>
          </p:cNvPr>
          <p:cNvGrpSpPr/>
          <p:nvPr/>
        </p:nvGrpSpPr>
        <p:grpSpPr>
          <a:xfrm>
            <a:off x="8762559" y="3336814"/>
            <a:ext cx="3237965" cy="669729"/>
            <a:chOff x="5883044" y="3575239"/>
            <a:chExt cx="1364144" cy="669162"/>
          </a:xfrm>
        </p:grpSpPr>
        <p:sp>
          <p:nvSpPr>
            <p:cNvPr id="253" name="Rectangle 4">
              <a:extLst>
                <a:ext uri="{FF2B5EF4-FFF2-40B4-BE49-F238E27FC236}">
                  <a16:creationId xmlns:a16="http://schemas.microsoft.com/office/drawing/2014/main" id="{C8E15F88-9C91-3754-DE2F-70D8AB688E70}"/>
                </a:ext>
              </a:extLst>
            </p:cNvPr>
            <p:cNvSpPr>
              <a:spLocks noChangeArrowheads="1"/>
            </p:cNvSpPr>
            <p:nvPr/>
          </p:nvSpPr>
          <p:spPr bwMode="auto">
            <a:xfrm>
              <a:off x="5883044" y="3575239"/>
              <a:ext cx="1067396" cy="669162"/>
            </a:xfrm>
            <a:prstGeom prst="roundRect">
              <a:avLst>
                <a:gd name="adj" fmla="val 6610"/>
              </a:avLst>
            </a:prstGeom>
            <a:solidFill>
              <a:schemeClr val="accent5">
                <a:lumMod val="40000"/>
                <a:lumOff val="60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254" name="矩形 253">
              <a:extLst>
                <a:ext uri="{FF2B5EF4-FFF2-40B4-BE49-F238E27FC236}">
                  <a16:creationId xmlns:a16="http://schemas.microsoft.com/office/drawing/2014/main" id="{2BFA8216-3B45-9448-1C93-964D2F600F21}"/>
                </a:ext>
              </a:extLst>
            </p:cNvPr>
            <p:cNvSpPr/>
            <p:nvPr/>
          </p:nvSpPr>
          <p:spPr>
            <a:xfrm>
              <a:off x="6010664" y="3577722"/>
              <a:ext cx="1236524" cy="246013"/>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项目全成本多维成本分析模型</a:t>
              </a:r>
              <a:endParaRPr kumimoji="0" lang="en-GB" altLang="zh-CN"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sp>
          <p:nvSpPr>
            <p:cNvPr id="255" name="矩形 254">
              <a:extLst>
                <a:ext uri="{FF2B5EF4-FFF2-40B4-BE49-F238E27FC236}">
                  <a16:creationId xmlns:a16="http://schemas.microsoft.com/office/drawing/2014/main" id="{ACB665E9-6076-75B5-5B8F-5C514522B085}"/>
                </a:ext>
              </a:extLst>
            </p:cNvPr>
            <p:cNvSpPr/>
            <p:nvPr/>
          </p:nvSpPr>
          <p:spPr>
            <a:xfrm>
              <a:off x="5897276" y="3781531"/>
              <a:ext cx="1050919" cy="461274"/>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汇总项目所有成本及合同价格，模型采用成本、业务、通用类维度组合设计，用于成本模拟测算、分析数据搭建及报表分析应用</a:t>
              </a:r>
              <a:endParaRPr kumimoji="0" lang="en-GB"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grpSp>
      <p:cxnSp>
        <p:nvCxnSpPr>
          <p:cNvPr id="257" name="直线箭头连接符 160">
            <a:extLst>
              <a:ext uri="{FF2B5EF4-FFF2-40B4-BE49-F238E27FC236}">
                <a16:creationId xmlns:a16="http://schemas.microsoft.com/office/drawing/2014/main" id="{9CF9E5E3-FC4E-3AF8-C25E-F7DF9FBAD610}"/>
              </a:ext>
            </a:extLst>
          </p:cNvPr>
          <p:cNvCxnSpPr>
            <a:cxnSpLocks/>
            <a:stCxn id="233" idx="3"/>
            <a:endCxn id="251" idx="1"/>
          </p:cNvCxnSpPr>
          <p:nvPr/>
        </p:nvCxnSpPr>
        <p:spPr>
          <a:xfrm flipV="1">
            <a:off x="6767264" y="3673856"/>
            <a:ext cx="899981" cy="18276"/>
          </a:xfrm>
          <a:prstGeom prst="straightConnector1">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58" name="Rectangle 4">
            <a:extLst>
              <a:ext uri="{FF2B5EF4-FFF2-40B4-BE49-F238E27FC236}">
                <a16:creationId xmlns:a16="http://schemas.microsoft.com/office/drawing/2014/main" id="{C42F6D8F-D86A-9E8B-9E75-83D74B90B1C6}"/>
              </a:ext>
            </a:extLst>
          </p:cNvPr>
          <p:cNvSpPr>
            <a:spLocks noChangeArrowheads="1"/>
          </p:cNvSpPr>
          <p:nvPr/>
        </p:nvSpPr>
        <p:spPr bwMode="auto">
          <a:xfrm>
            <a:off x="6615612" y="3755845"/>
            <a:ext cx="1234381" cy="218195"/>
          </a:xfrm>
          <a:prstGeom prst="roundRect">
            <a:avLst>
              <a:gd name="adj" fmla="val 6610"/>
            </a:avLst>
          </a:prstGeom>
          <a:noFill/>
          <a:ln w="31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下钻</a:t>
            </a:r>
            <a:endParaRPr kumimoji="0" lang="en-GB" altLang="zh-CN"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sp>
        <p:nvSpPr>
          <p:cNvPr id="259" name="Rectangle 56">
            <a:extLst>
              <a:ext uri="{FF2B5EF4-FFF2-40B4-BE49-F238E27FC236}">
                <a16:creationId xmlns:a16="http://schemas.microsoft.com/office/drawing/2014/main" id="{A30AC54C-0A4F-B8B8-F936-4893CA2369DC}"/>
              </a:ext>
            </a:extLst>
          </p:cNvPr>
          <p:cNvSpPr/>
          <p:nvPr/>
        </p:nvSpPr>
        <p:spPr bwMode="ltGray">
          <a:xfrm>
            <a:off x="4737198" y="1789400"/>
            <a:ext cx="1078870" cy="276999"/>
          </a:xfrm>
          <a:prstGeom prst="rect">
            <a:avLst/>
          </a:prstGeom>
          <a:solidFill>
            <a:srgbClr val="0070C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分摊机型成本</a:t>
            </a:r>
            <a:endParaRPr kumimoji="0" lang="en-GB" altLang="zh-CN" sz="10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pic>
        <p:nvPicPr>
          <p:cNvPr id="261" name="图片 260">
            <a:extLst>
              <a:ext uri="{FF2B5EF4-FFF2-40B4-BE49-F238E27FC236}">
                <a16:creationId xmlns:a16="http://schemas.microsoft.com/office/drawing/2014/main" id="{018F2CCB-61F0-64D1-DEBA-655D1F87DE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4249" y="3448538"/>
            <a:ext cx="586050" cy="473328"/>
          </a:xfrm>
          <a:prstGeom prst="rect">
            <a:avLst/>
          </a:prstGeom>
          <a:noFill/>
          <a:ln>
            <a:noFill/>
          </a:ln>
          <a:effectLst/>
        </p:spPr>
      </p:pic>
      <p:sp>
        <p:nvSpPr>
          <p:cNvPr id="170" name="Rectangle 4">
            <a:extLst>
              <a:ext uri="{FF2B5EF4-FFF2-40B4-BE49-F238E27FC236}">
                <a16:creationId xmlns:a16="http://schemas.microsoft.com/office/drawing/2014/main" id="{E238E1F7-F70B-2899-336B-59C26DC18AF6}"/>
              </a:ext>
            </a:extLst>
          </p:cNvPr>
          <p:cNvSpPr>
            <a:spLocks noChangeArrowheads="1"/>
          </p:cNvSpPr>
          <p:nvPr/>
        </p:nvSpPr>
        <p:spPr bwMode="auto">
          <a:xfrm>
            <a:off x="682264" y="2686890"/>
            <a:ext cx="11261156" cy="424129"/>
          </a:xfrm>
          <a:prstGeom prst="roundRect">
            <a:avLst>
              <a:gd name="adj" fmla="val 2345"/>
            </a:avLst>
          </a:prstGeom>
          <a:solidFill>
            <a:schemeClr val="accent1">
              <a:lumMod val="20000"/>
              <a:lumOff val="80000"/>
              <a:alpha val="3294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GB" sz="18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endParaRPr>
          </a:p>
        </p:txBody>
      </p:sp>
      <p:sp>
        <p:nvSpPr>
          <p:cNvPr id="171" name="Rectangle 4">
            <a:extLst>
              <a:ext uri="{FF2B5EF4-FFF2-40B4-BE49-F238E27FC236}">
                <a16:creationId xmlns:a16="http://schemas.microsoft.com/office/drawing/2014/main" id="{9D90A3CB-4256-AFC6-2BB3-982BC707F7A6}"/>
              </a:ext>
            </a:extLst>
          </p:cNvPr>
          <p:cNvSpPr>
            <a:spLocks noChangeArrowheads="1"/>
          </p:cNvSpPr>
          <p:nvPr/>
        </p:nvSpPr>
        <p:spPr bwMode="auto">
          <a:xfrm>
            <a:off x="3739530" y="2766046"/>
            <a:ext cx="1154469" cy="269634"/>
          </a:xfrm>
          <a:prstGeom prst="roundRect">
            <a:avLst>
              <a:gd name="adj" fmla="val 6610"/>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计算引擎</a:t>
            </a:r>
            <a:endParaRPr kumimoji="0" lang="en-GB" altLang="zh-CN"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sp>
        <p:nvSpPr>
          <p:cNvPr id="172" name="Rectangle 4">
            <a:extLst>
              <a:ext uri="{FF2B5EF4-FFF2-40B4-BE49-F238E27FC236}">
                <a16:creationId xmlns:a16="http://schemas.microsoft.com/office/drawing/2014/main" id="{DF43250A-03B6-CD8D-C6F9-2B0C63BE2130}"/>
              </a:ext>
            </a:extLst>
          </p:cNvPr>
          <p:cNvSpPr>
            <a:spLocks noChangeArrowheads="1"/>
          </p:cNvSpPr>
          <p:nvPr/>
        </p:nvSpPr>
        <p:spPr bwMode="auto">
          <a:xfrm>
            <a:off x="5117256" y="2772048"/>
            <a:ext cx="1160927" cy="262577"/>
          </a:xfrm>
          <a:prstGeom prst="roundRect">
            <a:avLst>
              <a:gd name="adj" fmla="val 6610"/>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工作流</a:t>
            </a:r>
            <a:endParaRPr kumimoji="0" lang="en-GB" altLang="zh-CN"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sp>
        <p:nvSpPr>
          <p:cNvPr id="173" name="Rectangle 4">
            <a:extLst>
              <a:ext uri="{FF2B5EF4-FFF2-40B4-BE49-F238E27FC236}">
                <a16:creationId xmlns:a16="http://schemas.microsoft.com/office/drawing/2014/main" id="{036B91BB-06D3-9802-D6F6-453B79DE6662}"/>
              </a:ext>
            </a:extLst>
          </p:cNvPr>
          <p:cNvSpPr>
            <a:spLocks noChangeArrowheads="1"/>
          </p:cNvSpPr>
          <p:nvPr/>
        </p:nvSpPr>
        <p:spPr bwMode="auto">
          <a:xfrm>
            <a:off x="2283989" y="2766046"/>
            <a:ext cx="1147848" cy="269634"/>
          </a:xfrm>
          <a:prstGeom prst="roundRect">
            <a:avLst>
              <a:gd name="adj" fmla="val 6610"/>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规则引擎</a:t>
            </a:r>
            <a:endParaRPr kumimoji="0" lang="en-GB" altLang="zh-CN"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sp>
        <p:nvSpPr>
          <p:cNvPr id="174" name="Rectangle 4">
            <a:extLst>
              <a:ext uri="{FF2B5EF4-FFF2-40B4-BE49-F238E27FC236}">
                <a16:creationId xmlns:a16="http://schemas.microsoft.com/office/drawing/2014/main" id="{C63BEA73-EA93-180D-CBA0-BB8F7371579C}"/>
              </a:ext>
            </a:extLst>
          </p:cNvPr>
          <p:cNvSpPr>
            <a:spLocks noChangeArrowheads="1"/>
          </p:cNvSpPr>
          <p:nvPr/>
        </p:nvSpPr>
        <p:spPr bwMode="auto">
          <a:xfrm>
            <a:off x="2097862" y="2730954"/>
            <a:ext cx="4403970" cy="346755"/>
          </a:xfrm>
          <a:prstGeom prst="roundRect">
            <a:avLst>
              <a:gd name="adj" fmla="val 6610"/>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175" name="矩形 174">
            <a:extLst>
              <a:ext uri="{FF2B5EF4-FFF2-40B4-BE49-F238E27FC236}">
                <a16:creationId xmlns:a16="http://schemas.microsoft.com/office/drawing/2014/main" id="{F95DD5A5-7703-69B2-3EB3-F598961DE115}"/>
              </a:ext>
            </a:extLst>
          </p:cNvPr>
          <p:cNvSpPr/>
          <p:nvPr/>
        </p:nvSpPr>
        <p:spPr>
          <a:xfrm>
            <a:off x="720263" y="2762363"/>
            <a:ext cx="1247457" cy="276999"/>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815BDA">
                    <a:lumMod val="50000"/>
                  </a:srgbClr>
                </a:solidFill>
                <a:effectLst/>
                <a:uLnTx/>
                <a:uFillTx/>
                <a:latin typeface="Microsoft YaHei" panose="020B0503020204020204" pitchFamily="34" charset="-122"/>
                <a:ea typeface="Microsoft YaHei" panose="020B0503020204020204" pitchFamily="34" charset="-122"/>
                <a:cs typeface="+mn-cs"/>
              </a:rPr>
              <a:t>流程编排</a:t>
            </a:r>
            <a:r>
              <a:rPr kumimoji="0" lang="en-US" altLang="zh-CN" sz="1200" b="1" i="0" u="none" strike="noStrike" kern="1200" cap="none" spc="0" normalizeH="0" baseline="0" noProof="0" dirty="0">
                <a:ln>
                  <a:noFill/>
                </a:ln>
                <a:solidFill>
                  <a:srgbClr val="815BDA">
                    <a:lumMod val="50000"/>
                  </a:srgbClr>
                </a:solidFill>
                <a:effectLst/>
                <a:uLnTx/>
                <a:uFillTx/>
                <a:latin typeface="Microsoft YaHei" panose="020B0503020204020204" pitchFamily="34" charset="-122"/>
                <a:ea typeface="Microsoft YaHei" panose="020B0503020204020204" pitchFamily="34" charset="-122"/>
                <a:cs typeface="+mn-cs"/>
              </a:rPr>
              <a:t>&amp;</a:t>
            </a:r>
            <a:r>
              <a:rPr kumimoji="0" lang="zh-CN" altLang="en-US" sz="1200" b="1" i="0" u="none" strike="noStrike" kern="1200" cap="none" spc="0" normalizeH="0" baseline="0" noProof="0" dirty="0">
                <a:ln>
                  <a:noFill/>
                </a:ln>
                <a:solidFill>
                  <a:srgbClr val="815BDA">
                    <a:lumMod val="50000"/>
                  </a:srgbClr>
                </a:solidFill>
                <a:effectLst/>
                <a:uLnTx/>
                <a:uFillTx/>
                <a:latin typeface="Microsoft YaHei" panose="020B0503020204020204" pitchFamily="34" charset="-122"/>
                <a:ea typeface="Microsoft YaHei" panose="020B0503020204020204" pitchFamily="34" charset="-122"/>
                <a:cs typeface="+mn-cs"/>
              </a:rPr>
              <a:t>展示</a:t>
            </a:r>
            <a:endParaRPr kumimoji="0" lang="en-US" altLang="zh-CN" sz="1200" b="1" i="0" u="none" strike="noStrike" kern="1200" cap="none" spc="0" normalizeH="0" baseline="0" noProof="0" dirty="0">
              <a:ln>
                <a:noFill/>
              </a:ln>
              <a:solidFill>
                <a:srgbClr val="815BDA">
                  <a:lumMod val="50000"/>
                </a:srgbClr>
              </a:solidFill>
              <a:effectLst/>
              <a:uLnTx/>
              <a:uFillTx/>
              <a:latin typeface="Microsoft YaHei" panose="020B0503020204020204" pitchFamily="34" charset="-122"/>
              <a:ea typeface="Microsoft YaHei" panose="020B0503020204020204" pitchFamily="34" charset="-122"/>
              <a:cs typeface="+mn-cs"/>
            </a:endParaRPr>
          </a:p>
        </p:txBody>
      </p:sp>
      <p:sp>
        <p:nvSpPr>
          <p:cNvPr id="177" name="Rectangle 4">
            <a:extLst>
              <a:ext uri="{FF2B5EF4-FFF2-40B4-BE49-F238E27FC236}">
                <a16:creationId xmlns:a16="http://schemas.microsoft.com/office/drawing/2014/main" id="{D72ACCA7-B263-E554-6405-B08217E4A4F4}"/>
              </a:ext>
            </a:extLst>
          </p:cNvPr>
          <p:cNvSpPr>
            <a:spLocks noChangeArrowheads="1"/>
          </p:cNvSpPr>
          <p:nvPr/>
        </p:nvSpPr>
        <p:spPr bwMode="auto">
          <a:xfrm>
            <a:off x="9507714" y="2772180"/>
            <a:ext cx="1154469" cy="269634"/>
          </a:xfrm>
          <a:prstGeom prst="roundRect">
            <a:avLst>
              <a:gd name="adj" fmla="val 6610"/>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浮动行</a:t>
            </a:r>
            <a:endParaRPr kumimoji="0" lang="en-GB" altLang="zh-CN"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sp>
        <p:nvSpPr>
          <p:cNvPr id="178" name="Rectangle 4">
            <a:extLst>
              <a:ext uri="{FF2B5EF4-FFF2-40B4-BE49-F238E27FC236}">
                <a16:creationId xmlns:a16="http://schemas.microsoft.com/office/drawing/2014/main" id="{01F6560E-B4BE-5567-B597-9CF4BF7D7744}"/>
              </a:ext>
            </a:extLst>
          </p:cNvPr>
          <p:cNvSpPr>
            <a:spLocks noChangeArrowheads="1"/>
          </p:cNvSpPr>
          <p:nvPr/>
        </p:nvSpPr>
        <p:spPr bwMode="auto">
          <a:xfrm>
            <a:off x="8240763" y="2772180"/>
            <a:ext cx="1147848" cy="269634"/>
          </a:xfrm>
          <a:prstGeom prst="roundRect">
            <a:avLst>
              <a:gd name="adj" fmla="val 6610"/>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电子表格</a:t>
            </a:r>
            <a:endParaRPr kumimoji="0" lang="en-GB" altLang="zh-CN"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sp>
        <p:nvSpPr>
          <p:cNvPr id="179" name="Rectangle 4">
            <a:extLst>
              <a:ext uri="{FF2B5EF4-FFF2-40B4-BE49-F238E27FC236}">
                <a16:creationId xmlns:a16="http://schemas.microsoft.com/office/drawing/2014/main" id="{B473BE34-D77F-E806-8205-C27F7ACD13A4}"/>
              </a:ext>
            </a:extLst>
          </p:cNvPr>
          <p:cNvSpPr>
            <a:spLocks noChangeArrowheads="1"/>
          </p:cNvSpPr>
          <p:nvPr/>
        </p:nvSpPr>
        <p:spPr bwMode="auto">
          <a:xfrm>
            <a:off x="6803089" y="2737088"/>
            <a:ext cx="5020422" cy="346755"/>
          </a:xfrm>
          <a:prstGeom prst="roundRect">
            <a:avLst>
              <a:gd name="adj" fmla="val 6610"/>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180" name="Rectangle 4">
            <a:extLst>
              <a:ext uri="{FF2B5EF4-FFF2-40B4-BE49-F238E27FC236}">
                <a16:creationId xmlns:a16="http://schemas.microsoft.com/office/drawing/2014/main" id="{D72ACCA7-B263-E554-6405-B08217E4A4F4}"/>
              </a:ext>
            </a:extLst>
          </p:cNvPr>
          <p:cNvSpPr>
            <a:spLocks noChangeArrowheads="1"/>
          </p:cNvSpPr>
          <p:nvPr/>
        </p:nvSpPr>
        <p:spPr bwMode="auto">
          <a:xfrm>
            <a:off x="10730125" y="2768468"/>
            <a:ext cx="1043970" cy="269634"/>
          </a:xfrm>
          <a:prstGeom prst="roundRect">
            <a:avLst>
              <a:gd name="adj" fmla="val 6610"/>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清单表</a:t>
            </a:r>
            <a:endParaRPr kumimoji="0" lang="en-GB" altLang="zh-CN"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sp>
        <p:nvSpPr>
          <p:cNvPr id="181" name="Rectangle 4">
            <a:extLst>
              <a:ext uri="{FF2B5EF4-FFF2-40B4-BE49-F238E27FC236}">
                <a16:creationId xmlns:a16="http://schemas.microsoft.com/office/drawing/2014/main" id="{01F6560E-B4BE-5567-B597-9CF4BF7D7744}"/>
              </a:ext>
            </a:extLst>
          </p:cNvPr>
          <p:cNvSpPr>
            <a:spLocks noChangeArrowheads="1"/>
          </p:cNvSpPr>
          <p:nvPr/>
        </p:nvSpPr>
        <p:spPr bwMode="auto">
          <a:xfrm>
            <a:off x="6979050" y="2767469"/>
            <a:ext cx="1147848" cy="269634"/>
          </a:xfrm>
          <a:prstGeom prst="roundRect">
            <a:avLst>
              <a:gd name="adj" fmla="val 6610"/>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页面展示</a:t>
            </a:r>
            <a:endParaRPr kumimoji="0" lang="en-GB" altLang="zh-CN" sz="1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spTree>
    <p:extLst>
      <p:ext uri="{BB962C8B-B14F-4D97-AF65-F5344CB8AC3E}">
        <p14:creationId xmlns:p14="http://schemas.microsoft.com/office/powerpoint/2010/main" val="376091780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1_Office 主题​​">
  <a:themeElements>
    <a:clrScheme name="自定义 9">
      <a:dk1>
        <a:srgbClr val="000000"/>
      </a:dk1>
      <a:lt1>
        <a:srgbClr val="FFFFFF"/>
      </a:lt1>
      <a:dk2>
        <a:srgbClr val="675AE3"/>
      </a:dk2>
      <a:lt2>
        <a:srgbClr val="555FFF"/>
      </a:lt2>
      <a:accent1>
        <a:srgbClr val="815BDA"/>
      </a:accent1>
      <a:accent2>
        <a:srgbClr val="EC8F8A"/>
      </a:accent2>
      <a:accent3>
        <a:srgbClr val="0FFEFF"/>
      </a:accent3>
      <a:accent4>
        <a:srgbClr val="EEA86F"/>
      </a:accent4>
      <a:accent5>
        <a:srgbClr val="5B74FC"/>
      </a:accent5>
      <a:accent6>
        <a:srgbClr val="272ADF"/>
      </a:accent6>
      <a:hlink>
        <a:srgbClr val="0563C1"/>
      </a:hlink>
      <a:folHlink>
        <a:srgbClr val="DD1304"/>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自定义 2">
      <a:dk1>
        <a:srgbClr val="191848"/>
      </a:dk1>
      <a:lt1>
        <a:srgbClr val="FCFAFF"/>
      </a:lt1>
      <a:dk2>
        <a:srgbClr val="2A2A2B"/>
      </a:dk2>
      <a:lt2>
        <a:srgbClr val="F4F6FE"/>
      </a:lt2>
      <a:accent1>
        <a:srgbClr val="535EFF"/>
      </a:accent1>
      <a:accent2>
        <a:srgbClr val="825AD9"/>
      </a:accent2>
      <a:accent3>
        <a:srgbClr val="0FFEFF"/>
      </a:accent3>
      <a:accent4>
        <a:srgbClr val="FBB100"/>
      </a:accent4>
      <a:accent5>
        <a:srgbClr val="685AE4"/>
      </a:accent5>
      <a:accent6>
        <a:srgbClr val="272ADF"/>
      </a:accent6>
      <a:hlink>
        <a:srgbClr val="0563C1"/>
      </a:hlink>
      <a:folHlink>
        <a:srgbClr val="DD1304"/>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主题​​">
  <a:themeElements>
    <a:clrScheme name="自定义 2">
      <a:dk1>
        <a:srgbClr val="191848"/>
      </a:dk1>
      <a:lt1>
        <a:srgbClr val="FCFAFF"/>
      </a:lt1>
      <a:dk2>
        <a:srgbClr val="2A2A2B"/>
      </a:dk2>
      <a:lt2>
        <a:srgbClr val="F4F6FE"/>
      </a:lt2>
      <a:accent1>
        <a:srgbClr val="535EFF"/>
      </a:accent1>
      <a:accent2>
        <a:srgbClr val="825AD9"/>
      </a:accent2>
      <a:accent3>
        <a:srgbClr val="0FFEFF"/>
      </a:accent3>
      <a:accent4>
        <a:srgbClr val="FBB100"/>
      </a:accent4>
      <a:accent5>
        <a:srgbClr val="685AE4"/>
      </a:accent5>
      <a:accent6>
        <a:srgbClr val="272ADF"/>
      </a:accent6>
      <a:hlink>
        <a:srgbClr val="0563C1"/>
      </a:hlink>
      <a:folHlink>
        <a:srgbClr val="DD1304"/>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9F9F9"/>
        </a:solidFill>
        <a:ln>
          <a:noFill/>
        </a:ln>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1021</TotalTime>
  <Words>2989</Words>
  <Application>Microsoft Office PowerPoint</Application>
  <PresentationFormat>宽屏</PresentationFormat>
  <Paragraphs>558</Paragraphs>
  <Slides>15</Slides>
  <Notes>3</Notes>
  <HiddenSlides>0</HiddenSlides>
  <MMClips>0</MMClips>
  <ScaleCrop>false</ScaleCrop>
  <HeadingPairs>
    <vt:vector size="6" baseType="variant">
      <vt:variant>
        <vt:lpstr>已用的字体</vt:lpstr>
      </vt:variant>
      <vt:variant>
        <vt:i4>10</vt:i4>
      </vt:variant>
      <vt:variant>
        <vt:lpstr>主题</vt:lpstr>
      </vt:variant>
      <vt:variant>
        <vt:i4>3</vt:i4>
      </vt:variant>
      <vt:variant>
        <vt:lpstr>幻灯片标题</vt:lpstr>
      </vt:variant>
      <vt:variant>
        <vt:i4>15</vt:i4>
      </vt:variant>
    </vt:vector>
  </HeadingPairs>
  <TitlesOfParts>
    <vt:vector size="28" baseType="lpstr">
      <vt:lpstr>Oracle Sans Tab</vt:lpstr>
      <vt:lpstr>等线</vt:lpstr>
      <vt:lpstr>等线 Light</vt:lpstr>
      <vt:lpstr>微软雅黑</vt:lpstr>
      <vt:lpstr>微软雅黑</vt:lpstr>
      <vt:lpstr>微软雅黑 Light</vt:lpstr>
      <vt:lpstr>微软雅黑 Light</vt:lpstr>
      <vt:lpstr>Arial</vt:lpstr>
      <vt:lpstr>Calibri</vt:lpstr>
      <vt:lpstr>Wingdings</vt:lpstr>
      <vt:lpstr>1_Office 主题​​</vt:lpstr>
      <vt:lpstr>2_Office 主题​​</vt:lpstr>
      <vt:lpstr>3_Office 主题​​</vt:lpstr>
      <vt:lpstr>PowerPoint 演示文稿</vt:lpstr>
      <vt:lpstr>PowerPoint 演示文稿</vt:lpstr>
      <vt:lpstr>装备制造企业业务特点</vt:lpstr>
      <vt:lpstr>业财、业业融合场景（装备制造）</vt:lpstr>
      <vt:lpstr>客户简介</vt:lpstr>
      <vt:lpstr>成本管理难的本质原因在于，这是一个组织问题</vt:lpstr>
      <vt:lpstr>S集团成本管理的难点：三表合一</vt:lpstr>
      <vt:lpstr>S集团项目报价&amp;全成本分析</vt:lpstr>
      <vt:lpstr>报价方案架构图</vt:lpstr>
      <vt:lpstr>报价流程及责任角色</vt:lpstr>
      <vt:lpstr>实际成本处理流程</vt:lpstr>
      <vt:lpstr>预测成本处理流程</vt:lpstr>
      <vt:lpstr>项目全成本分析</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Administrator</dc:creator>
  <cp:lastModifiedBy>Administrator</cp:lastModifiedBy>
  <cp:revision>3</cp:revision>
  <dcterms:created xsi:type="dcterms:W3CDTF">2026-06-01T10:07:12Z</dcterms:created>
  <dcterms:modified xsi:type="dcterms:W3CDTF">2026-06-02T03:08:28Z</dcterms:modified>
</cp:coreProperties>
</file>